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300" r:id="rId2"/>
    <p:sldId id="311" r:id="rId3"/>
    <p:sldId id="312" r:id="rId4"/>
    <p:sldId id="315" r:id="rId5"/>
    <p:sldId id="314" r:id="rId6"/>
    <p:sldId id="313" r:id="rId7"/>
    <p:sldId id="294" r:id="rId8"/>
    <p:sldId id="301" r:id="rId9"/>
    <p:sldId id="298" r:id="rId10"/>
    <p:sldId id="302" r:id="rId11"/>
    <p:sldId id="303" r:id="rId12"/>
    <p:sldId id="316" r:id="rId13"/>
    <p:sldId id="304" r:id="rId14"/>
    <p:sldId id="305" r:id="rId15"/>
    <p:sldId id="31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>
        <p:scale>
          <a:sx n="80" d="100"/>
          <a:sy n="80" d="100"/>
        </p:scale>
        <p:origin x="-1693" y="-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ул. Рабочего Штаба, 19а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F0D65-A933-4E50-B8E0-E7155CBC9963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9DFD0-E6B3-4C36-BAC6-57915ABAE4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398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ул. Рабочего Штаба, 19а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97226-D3A7-4737-844C-DA16AA142D22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59DAD-EF2C-4B15-996B-86CA6552E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38349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A271-B99B-4C6E-9D7E-D9811E660C95}" type="datetime1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Иркутск, 2016 г., Васильев Р.В.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63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90C26-AC5C-4111-ACA7-CCFDC4552400}" type="datetime1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Иркутск, 2016 г., Васильев Р.В.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50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92D0-34D0-41DB-B3FA-8C3678506D26}" type="datetime1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Иркутск, 2016 г., Васильев Р.В.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38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C173-D987-4389-9992-4610E0C0B10B}" type="datetime1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Иркутск, 2016 г., Васильев Р.В.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10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B0C2-CD03-4792-A40E-AE987043CD57}" type="datetime1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Иркутск, 2016 г., Васильев Р.В.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1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215-C841-4580-91EE-0B6B8642E883}" type="datetime1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Иркутск, 2016 г., Васильев Р.В.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52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60D4-6111-49C4-9E55-D41AC182788A}" type="datetime1">
              <a:rPr lang="ru-RU" smtClean="0"/>
              <a:pPr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Иркутск, 2016 г., Васильев Р.В.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49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0520-5FAC-4D58-AFD3-7D99F0BBB7FE}" type="datetime1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Иркутск, 2016 г., Васильев Р.В.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79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43D9-8537-4E00-8A21-5D242BCDEA7F}" type="datetime1">
              <a:rPr lang="ru-RU" smtClean="0"/>
              <a:pPr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Иркутск, 2016 г., Васильев Р.В.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49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540A-639D-472C-BD4A-EF84D75DCC17}" type="datetime1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Иркутск, 2016 г., Васильев Р.В.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77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3B395-1699-40C6-B964-27044061BC6D}" type="datetime1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Иркутск, 2016 г., Васильев Р.В.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43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22492-B0EF-46BD-91D2-BCFB48FACF37}" type="datetime1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Иркутск, 2016 г., Васильев Р.В.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96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944816" cy="45365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теме: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«Показатели качества и результативности постинтернатного сопровождения детей-сирот и детей, оставшихся без попечения родителей, обучающихся в образовательных организациях Иркутской области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8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b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«Изменения в кадровом обеспечении постинтернатного сопровождения»</a:t>
            </a:r>
          </a:p>
          <a:p>
            <a:pPr>
              <a:spcBef>
                <a:spcPts val="0"/>
              </a:spcBef>
            </a:pPr>
            <a:endParaRPr lang="ru-RU" sz="1600" b="1" i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6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Игумнова 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Жанна </a:t>
            </a: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Ивановна, </a:t>
            </a:r>
            <a:endParaRPr lang="ru-RU" sz="1600" b="1" i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инклюзивного образования </a:t>
            </a:r>
            <a:endParaRPr lang="ru-RU" sz="1600" b="1" i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постинтернатного сопровождения </a:t>
            </a:r>
            <a:endParaRPr lang="ru-RU" sz="1600" b="1" i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</a:t>
            </a: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 кадровой политики, </a:t>
            </a:r>
            <a:endParaRPr lang="ru-RU" sz="1600" b="1" i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6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</a:t>
            </a:r>
          </a:p>
          <a:p>
            <a:endParaRPr lang="ru-RU" sz="1400" b="1" i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42" y="332655"/>
            <a:ext cx="4230687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56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3. Количество специалистов, прошедших 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стажировки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вопросам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постинтернатного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Иркутской области «Региональный институт кадровой политики и непрерывного профессионального образования», 6 -7 июня 2019 г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межведомственная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стажировочная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 «Формирование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 межведомственного взаимодействия, обеспечивающего успешную социализацию 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детей-сирот и детей, оставшихся без попечения родителей,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организациях разного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Иркутск, 2020 г., Игумнова Ж.И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07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4. Количество специалистов, ставших победителями региональных конкурсов профессионального мастерства</a:t>
            </a:r>
            <a:endParaRPr lang="ru-RU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конкурсы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профмастерства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Иркутской области</a:t>
            </a:r>
          </a:p>
          <a:p>
            <a:pPr marL="0" indent="0" algn="ctr">
              <a:buNone/>
            </a:pP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Иркутск, 2020 г., Игумнова Ж.И.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42312"/>
              </p:ext>
            </p:extLst>
          </p:nvPr>
        </p:nvGraphicFramePr>
        <p:xfrm>
          <a:off x="827584" y="1484783"/>
          <a:ext cx="7416825" cy="4972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4152462"/>
                <a:gridCol w="2472275"/>
              </a:tblGrid>
              <a:tr h="56592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конкурса профессионального мастерства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 конкурса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233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этап Всероссийского конкурса профессионального мастерства «Социальный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России»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ИРО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5735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Конкурсы профессионального мастерства для социальных педагогов: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-Всероссийский конкурс «Лучшая методическая разработка социального педагога»;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-Всероссийский конкурс «Эссе. Профессия – социальный педагог»;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-Всероссийский конкурс «Лучшее мероприятие социального педагога»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АНО "Академия педагогических проектов Российской Федерации"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6941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этап Всероссийского конкурса профессионального мастерства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«Педагог-психолог России»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ИРО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804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в области педагогики, воспитания и работы с детьми и молодежью до 20 лет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«За нравственный подвиг учителя»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ИРО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2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4. Количество специалистов, ставших победителями региональных конкурсов профессионального мастерства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конкурсы профессионального мастерства проводятся различными ведомствами, АНО, НКО, интернет-конкурсы.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заметку: Подготовить приложение к таблице с указанием наименования конкурса, участника конкурса, результата.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Иркутск, 2020 г., Игумнова Ж.И.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936236"/>
              </p:ext>
            </p:extLst>
          </p:nvPr>
        </p:nvGraphicFramePr>
        <p:xfrm>
          <a:off x="611560" y="1397000"/>
          <a:ext cx="777686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542"/>
                <a:gridCol w="4399034"/>
                <a:gridCol w="2592288"/>
              </a:tblGrid>
              <a:tr h="10880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конкурс «Лучший социальный педагог»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социального развития,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опеки и попечительства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8800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Конкурсы Уполномоченного по правам ребенка в Иркутской области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Уполномоченного по правам ребенка в Иркутской области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57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5. Количество добровольцев (волонтеров),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привлеченных к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постинтернатному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сопровождению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6805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https://dobro.ru/ Добровольцы </a:t>
            </a: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  <a:p>
            <a:pPr marL="0" indent="0" algn="just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личной книжке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волонтера:</a:t>
            </a:r>
          </a:p>
          <a:p>
            <a:pPr marL="0" indent="0" algn="just">
              <a:buNone/>
            </a:pP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книжка волонтёра предназначена для учета волонтёрской деятельности и содержит сведения о «трудовом» стаже добровольца, его поощрениях и дополнительной подготовке. В настоящее время она выдается министерством образования и молодежной политики Ставропольского края.</a:t>
            </a:r>
          </a:p>
          <a:p>
            <a:pPr marL="0" indent="0" algn="just">
              <a:buNone/>
            </a:pP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Волонтёрская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книжка по содержанию напоминает Трудовую книжку. Отличие состоит в том, что деятельность, отмеченная в Личной книжке волонтёра, — это его «стаж», который открывает расширенные возможности участия в самых интересных и масштабных добровольческих проектах международного, всероссийского, межрегионального и краевого уровней</a:t>
            </a:r>
            <a:r>
              <a:rPr lang="ru-RU" sz="2400" b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Иркутск, 2020 г., Игумнова Ж.И.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96753"/>
            <a:ext cx="179997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636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5. Количество добровольцев (волонтеров), привлеченных к </a:t>
            </a:r>
            <a:r>
              <a:rPr lang="ru-RU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постинтернатному</a:t>
            </a: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-Работа со студентами,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попавшими в трудную жизненную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ситуацию.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-Организация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по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постинтернатному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сопровождению детей-сирот.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-Привлечение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спортивным занятиям.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Экологическое направление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экодесанты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круглые столы по экологическому воспитанию, посадка деревьев,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уборка территории).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Виртуальное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волонтёрство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(поиск нужной информации в системе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интернет, использование обучающих программ в удаленном режиме).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экскурсий для первокурсников.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-Участие в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профпробах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Иркутск, 2020 г., Игумнова Ж.И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15626"/>
            <a:ext cx="1872208" cy="1386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92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Спасибо за внимание!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Иркутск, 2020 г., Игумнова Ж.И.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55775" y="2924944"/>
            <a:ext cx="48965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отдел: Октябрьский округ,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пер. Угольный, д. 68/1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пн-пт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8:30-17:30,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12:00-13:00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+7 (3952) 48–43–70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9"/>
            <a:ext cx="5976663" cy="1512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75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1.Профильная профессиональная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специалистов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859216" cy="492941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500" dirty="0"/>
              <a:t>	</a:t>
            </a:r>
            <a:r>
              <a:rPr lang="ru-RU" sz="2500" dirty="0" smtClean="0"/>
              <a:t>	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Профильным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лишь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образование, в точности соответствующее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специальности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отрасли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Базовое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профессиональное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«Преподавание музыки», «Преподавание в начальных классах», «Дошкольное воспитание» и др.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Базовое высшее профессиональное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 «Педагогическая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деятельность»  или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образование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переподготовка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направлению 44.03.01 «Педагогическая деятельность»  или 44.03.02 «Психолого-педагогическое образование» на базе среднего профессионального образования или высшего профессионального образования (бакалавр, магистр, специалист).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Профессиональная переподготовка –это 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образование, которое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освоить новый</a:t>
            </a:r>
          </a:p>
          <a:p>
            <a:pPr marL="0" indent="0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деятельности,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</a:t>
            </a:r>
          </a:p>
          <a:p>
            <a:pPr marL="0" indent="0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новую квалификацию.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</a:t>
            </a:r>
          </a:p>
          <a:p>
            <a:pPr marL="0" indent="0">
              <a:buNone/>
            </a:pP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ДИПЛОМ</a:t>
            </a:r>
            <a:endParaRPr lang="ru-RU" sz="3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Иркутск, 2020 г., Игумнова Ж.И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Picture 2" descr="C:\Users\igumnova\Desktop\mn24_181218_3d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17032"/>
            <a:ext cx="223224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 вниз 6"/>
          <p:cNvSpPr/>
          <p:nvPr/>
        </p:nvSpPr>
        <p:spPr>
          <a:xfrm>
            <a:off x="2263256" y="42210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41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1.Профильная профессиональная подготовка специалистов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ст. 65 Трудового кодекса РФ </a:t>
            </a:r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на работу необходимо </a:t>
            </a:r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предъявлять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об образовании и (или) о </a:t>
            </a:r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наличии специальных </a:t>
            </a:r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и/или 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специальной </a:t>
            </a:r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(профессиональная переподготовка).</a:t>
            </a:r>
            <a:endParaRPr lang="ru-RU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работодателей </a:t>
            </a:r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ориентиром для принятия на работу сотрудника является профессиональный 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– это основа для определения требований к квалификации работников с учетом выполняемых работниками трудовых функций, обусловленных применяемыми технологиями и принятой организацией производства и </a:t>
            </a:r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Профстандарты</a:t>
            </a:r>
            <a:r>
              <a:rPr lang="ru-RU" sz="1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педагогической деятельности:</a:t>
            </a:r>
          </a:p>
          <a:p>
            <a:pPr marL="0" indent="0">
              <a:buNone/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Иркутск, 2020 г., Игумнова Ж.И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4149080"/>
            <a:ext cx="2160240" cy="23042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(педагогическая деятельность в дошкольном, начальном общем, основном общем, среднем общем образовании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 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71800" y="4221088"/>
            <a:ext cx="2088232" cy="22322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«Специалист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воспитания»</a:t>
            </a:r>
          </a:p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Должность- социальный педагог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4048" y="4221088"/>
            <a:ext cx="2088232" cy="21602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"Педагог профессионального обучения, профессионального образования и дополнительного профессионального образования"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36296" y="4221088"/>
            <a:ext cx="1440160" cy="216023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«Педагог-психолог»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74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46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Общероссийский классификатор специальностей по образованию OK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009-2016.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02.05.2015 № 122-ФЗ «О внесении изменений в Трудовой кодекс Российской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вступивший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действие с 1 июля 2016 года и уточнивший понятие профессионального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стандарта- «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– характеристика квалификации, необходимой работнику для осуществления определенного вида профессиональной деятельности, в том числе выполнения определенной трудовой функции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 закрепил критерии обязательности применения этого документа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 работодателями без исключения.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Иркутск, 2020 г., Игумнова Ж.И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9468544" y="7647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65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рофессиональный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– это многофункциональный нормативный документ, содержащий требования к образованию, опыту практической деятельности, дополнительному образованию и прочим особым условиям допуска к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работе,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структурированное описание содержания профессиональной деятельности в виде функциональной карты и характеристик обобщенных трудовых функций, представленных совокупностью конкретных трудовых функций, действий, умений и знаний.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Иркутск, 2020 г., Игумнова Ж.И.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22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«Педагог (педагогическая деятельность в дошкольном, начальном общем, основном общем, среднем общем образовании)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ТФ. Общепедагогическая функция. Обучение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Основные закономерности возрастного развития, стадии и кризисы развития, социализация личности, индикаторы  индивидуальных особенностей траекторий жизни, их возможные девиации, а также основы их психодиагностики  </a:t>
            </a:r>
          </a:p>
          <a:p>
            <a:pPr marL="457200" lvl="1" indent="0" algn="just">
              <a:buNone/>
            </a:pP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ТФ Развивающая деятельность.</a:t>
            </a:r>
          </a:p>
          <a:p>
            <a:pPr marL="457200" lvl="1" indent="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Трудовая деятельность. Освоение и применение психолого-педагогических технологий (в том числе инклюзивных), необходимых для адресной работы с различными контингентами учащихся: одаренные дети, социально уязвимые дети, дети, попавшие в трудные жизненные ситуации, дети-мигранты,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дети-сироты,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особыми образовательными потребностями (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аутисты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дети с синдромом дефицита внимания и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гиперактивностью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др.), дети с ограниченными возможностями здоровья, дети с девиациями поведения, дети с зависимостью.</a:t>
            </a:r>
          </a:p>
          <a:p>
            <a:pPr marL="457200" lvl="1" indent="0">
              <a:buNone/>
            </a:pP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Иркутск, 2020 г., Игумнова Ж.И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1026" name="Picture 2" descr="C:\Users\igumnov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25144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29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педагог-психолог</a:t>
            </a: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Превентивные методы работы с обучающимися "группы риска" (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неблагополучных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семей, находящихся в состоянии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посттравматического стрессового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расстройства, попавших в трудную жизненную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ситуацию, склонных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суициду и другим формам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аутоагрессии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Иркутск, 2020 г., Игумнова Ж.И.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2050" name="Picture 2" descr="C:\Users\igumnov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73016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34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воспитания»</a:t>
            </a:r>
            <a:b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Должность- социальный педагог</a:t>
            </a:r>
            <a:b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ОТФ.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Социально-педагогическая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обучающихся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социализации.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мер по социально-педагогическому сопровождению обучающихся в трудной жизненной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ситуации.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Иркутск, 2020 г., Игумнова Ж.И.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3074" name="Picture 2" descr="C:\Users\igumnov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717032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94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2. Специалисты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обученные на курсах повышения квалификации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igumnova\Desktop\logo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169545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Иркутск, 2020 г., Игумнова Ж.И.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1340768"/>
            <a:ext cx="63367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Иркутской области «Региональный институт кадровой политики и непрерывного профессионального образования»: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-Программа КПК по теме «Разработка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реализация программ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адаптации и сопровождения выпускников организаций для детей-сирот и детей, оставшихся без попечения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родителей» - 2017-2019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ИО «Институт развития образования»: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-Профессиональный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«Специалист в области воспитания»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условие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воспитательной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образования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поддержки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детей- 2019 г.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8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5440</TotalTime>
  <Words>1169</Words>
  <Application>Microsoft Office PowerPoint</Application>
  <PresentationFormat>Экран (4:3)</PresentationFormat>
  <Paragraphs>149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Показатель 1.Профильная профессиональная подготовка специалистов</vt:lpstr>
      <vt:lpstr>Показатель 1.Профильная профессиональная подготовка специалистов</vt:lpstr>
      <vt:lpstr>Профессиональные стандарты</vt:lpstr>
      <vt:lpstr>Профессиональные стандарты</vt:lpstr>
      <vt:lpstr>Профстандарт «Педагог (педагогическая деятельность в дошкольном, начальном общем, основном общем, среднем общем образовании) </vt:lpstr>
      <vt:lpstr> Профессиональный стандарт педагог-психолог  </vt:lpstr>
      <vt:lpstr> Профессиональный стандарт  «Специалист в области воспитания» Должность- социальный педагог </vt:lpstr>
      <vt:lpstr>Показатель 2. Специалисты, обученные на курсах повышения квалификации</vt:lpstr>
      <vt:lpstr> Показатель 3. Количество специалистов, прошедших стажировки по вопросам постинтернатного сопровождения </vt:lpstr>
      <vt:lpstr>Показатель 4. Количество специалистов, ставших победителями региональных конкурсов профессионального мастерства</vt:lpstr>
      <vt:lpstr>Показатель 4. Количество специалистов, ставших победителями региональных конкурсов профессионального мастерства</vt:lpstr>
      <vt:lpstr>Показатель 5. Количество добровольцев (волонтеров), привлеченных к постинтернатному сопровождению</vt:lpstr>
      <vt:lpstr>Показатель 5. Количество добровольцев (волонтеров), привлеченных к постинтернатному сопровождению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образовательное учреждение дополнительного профессионального образования  «Центр развития профессионального образования»</dc:title>
  <dc:creator>Васильева Людмила Георгиевна</dc:creator>
  <cp:lastModifiedBy>Windows User</cp:lastModifiedBy>
  <cp:revision>299</cp:revision>
  <cp:lastPrinted>2015-05-13T09:22:05Z</cp:lastPrinted>
  <dcterms:created xsi:type="dcterms:W3CDTF">2015-02-07T06:16:17Z</dcterms:created>
  <dcterms:modified xsi:type="dcterms:W3CDTF">2020-06-01T03:43:11Z</dcterms:modified>
</cp:coreProperties>
</file>