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B66"/>
    <a:srgbClr val="F39642"/>
    <a:srgbClr val="93D0D5"/>
    <a:srgbClr val="F5770F"/>
    <a:srgbClr val="1F626B"/>
    <a:srgbClr val="3D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анализа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Достижения и точки роста:</a:t>
            </a:r>
          </a:p>
          <a:p>
            <a:pPr algn="just"/>
            <a:r>
              <a:rPr lang="ru-RU" dirty="0" smtClean="0"/>
              <a:t>прецеденты </a:t>
            </a:r>
            <a:r>
              <a:rPr lang="ru-RU" dirty="0"/>
              <a:t>межведомственного взаимодействия в </a:t>
            </a:r>
            <a:r>
              <a:rPr lang="ru-RU" dirty="0" smtClean="0"/>
              <a:t>решении задач </a:t>
            </a:r>
            <a:r>
              <a:rPr lang="ru-RU" dirty="0"/>
              <a:t>формирования региональной системы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работы;</a:t>
            </a:r>
            <a:endParaRPr lang="ru-RU" dirty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реально функционирующей на минимально </a:t>
            </a:r>
            <a:r>
              <a:rPr lang="ru-RU" dirty="0" smtClean="0"/>
              <a:t>приемлемом </a:t>
            </a:r>
            <a:r>
              <a:rPr lang="ru-RU" dirty="0"/>
              <a:t>уровне региональной инфраструктуры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работы;</a:t>
            </a:r>
            <a:endParaRPr lang="ru-RU" dirty="0"/>
          </a:p>
          <a:p>
            <a:pPr algn="just"/>
            <a:r>
              <a:rPr lang="ru-RU" dirty="0" smtClean="0"/>
              <a:t>осознанное </a:t>
            </a:r>
            <a:r>
              <a:rPr lang="ru-RU" dirty="0"/>
              <a:t>стремление значительной части </a:t>
            </a:r>
            <a:r>
              <a:rPr lang="ru-RU" dirty="0" smtClean="0"/>
              <a:t>педагогического корпуса </a:t>
            </a:r>
            <a:r>
              <a:rPr lang="ru-RU" dirty="0"/>
              <a:t>к построению современной модели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 в регионе;</a:t>
            </a:r>
          </a:p>
          <a:p>
            <a:pPr algn="just"/>
            <a:r>
              <a:rPr lang="ru-RU" dirty="0" smtClean="0"/>
              <a:t>проектирование </a:t>
            </a:r>
            <a:r>
              <a:rPr lang="ru-RU" dirty="0"/>
              <a:t>и построение </a:t>
            </a: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работы в </a:t>
            </a:r>
            <a:r>
              <a:rPr lang="ru-RU" dirty="0"/>
              <a:t>обширном малонаселённом субъекте федерации на </a:t>
            </a:r>
            <a:r>
              <a:rPr lang="ru-RU" dirty="0" smtClean="0"/>
              <a:t>основе </a:t>
            </a:r>
            <a:r>
              <a:rPr lang="ru-RU" dirty="0"/>
              <a:t>муниципальных систем </a:t>
            </a:r>
            <a:r>
              <a:rPr lang="ru-RU" dirty="0" smtClean="0"/>
              <a:t>организационно-педагогического сопровождения </a:t>
            </a:r>
            <a:r>
              <a:rPr lang="ru-RU" dirty="0"/>
              <a:t>профессионального самоопределения </a:t>
            </a:r>
            <a:r>
              <a:rPr lang="ru-RU" dirty="0" smtClean="0"/>
              <a:t>детей и </a:t>
            </a:r>
            <a:r>
              <a:rPr lang="ru-RU" dirty="0"/>
              <a:t>молодёжи.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6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анализа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Проблемы и противоречия:</a:t>
            </a:r>
          </a:p>
          <a:p>
            <a:pPr algn="just"/>
            <a:r>
              <a:rPr lang="ru-RU" dirty="0" smtClean="0"/>
              <a:t>традиция </a:t>
            </a:r>
            <a:r>
              <a:rPr lang="ru-RU" dirty="0"/>
              <a:t>распределения ответственности за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</a:t>
            </a:r>
            <a:r>
              <a:rPr lang="ru-RU" dirty="0"/>
              <a:t>работу в регионе между разными </a:t>
            </a:r>
            <a:r>
              <a:rPr lang="ru-RU" dirty="0" smtClean="0"/>
              <a:t>региональными министерствами;</a:t>
            </a:r>
          </a:p>
          <a:p>
            <a:pPr algn="just"/>
            <a:r>
              <a:rPr lang="ru-RU" dirty="0"/>
              <a:t>непреодолённые тенденции использования локальных, </a:t>
            </a:r>
            <a:r>
              <a:rPr lang="ru-RU" dirty="0" smtClean="0"/>
              <a:t>автономных </a:t>
            </a:r>
            <a:r>
              <a:rPr lang="ru-RU" dirty="0"/>
              <a:t>и «</a:t>
            </a:r>
            <a:r>
              <a:rPr lang="ru-RU" dirty="0" err="1"/>
              <a:t>мероприятийных</a:t>
            </a:r>
            <a:r>
              <a:rPr lang="ru-RU" dirty="0"/>
              <a:t>» подходов в решении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</a:t>
            </a:r>
            <a:r>
              <a:rPr lang="ru-RU" dirty="0"/>
              <a:t>задач, не предполагающих </a:t>
            </a:r>
            <a:r>
              <a:rPr lang="ru-RU" dirty="0" smtClean="0"/>
              <a:t>государственно-частного </a:t>
            </a:r>
            <a:r>
              <a:rPr lang="ru-RU" dirty="0"/>
              <a:t>партнёрства и сетевого сотрудничества;</a:t>
            </a:r>
          </a:p>
          <a:p>
            <a:pPr algn="just"/>
            <a:r>
              <a:rPr lang="ru-RU" dirty="0"/>
              <a:t>воспроизводство устаревших и неэффективных форм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работы;</a:t>
            </a:r>
          </a:p>
          <a:p>
            <a:pPr algn="just"/>
            <a:r>
              <a:rPr lang="ru-RU" dirty="0" smtClean="0"/>
              <a:t>противоречие </a:t>
            </a:r>
            <a:r>
              <a:rPr lang="ru-RU" dirty="0"/>
              <a:t>между </a:t>
            </a:r>
            <a:r>
              <a:rPr lang="ru-RU" dirty="0" err="1"/>
              <a:t>включённостью</a:t>
            </a:r>
            <a:r>
              <a:rPr lang="ru-RU" dirty="0"/>
              <a:t> задач построения </a:t>
            </a:r>
            <a:r>
              <a:rPr lang="ru-RU" dirty="0" smtClean="0"/>
              <a:t>системы </a:t>
            </a:r>
            <a:r>
              <a:rPr lang="ru-RU" dirty="0" err="1"/>
              <a:t>профориентационной</a:t>
            </a:r>
            <a:r>
              <a:rPr lang="ru-RU" dirty="0"/>
              <a:t> работы в регионе в </a:t>
            </a:r>
            <a:r>
              <a:rPr lang="ru-RU" dirty="0" smtClean="0"/>
              <a:t>преамбулы ведомственных </a:t>
            </a:r>
            <a:r>
              <a:rPr lang="ru-RU" dirty="0"/>
              <a:t>целевых программ – и отсутствием в </a:t>
            </a:r>
            <a:r>
              <a:rPr lang="ru-RU" dirty="0" smtClean="0"/>
              <a:t>этих программах </a:t>
            </a:r>
            <a:r>
              <a:rPr lang="ru-RU" dirty="0"/>
              <a:t>финансируемых мероприятий и показателей</a:t>
            </a:r>
            <a:r>
              <a:rPr lang="ru-RU" dirty="0" smtClean="0"/>
              <a:t>, обеспечивающих </a:t>
            </a:r>
            <a:r>
              <a:rPr lang="ru-RU" dirty="0"/>
              <a:t>решение этих </a:t>
            </a:r>
            <a:r>
              <a:rPr lang="ru-RU" dirty="0" smtClean="0"/>
              <a:t>задач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0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анализа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25" t="27855" r="10513" b="7599"/>
          <a:stretch/>
        </p:blipFill>
        <p:spPr>
          <a:xfrm>
            <a:off x="456486" y="908719"/>
            <a:ext cx="8291977" cy="54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Оценка состояния региональной системы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 с обучающимися в регионе осуществляется на </a:t>
            </a:r>
            <a:r>
              <a:rPr lang="ru-RU" dirty="0" smtClean="0"/>
              <a:t>основе двух </a:t>
            </a:r>
            <a:r>
              <a:rPr lang="ru-RU" dirty="0"/>
              <a:t>блоков критериев и показателей:</a:t>
            </a:r>
          </a:p>
          <a:p>
            <a:pPr algn="just"/>
            <a:r>
              <a:rPr lang="ru-RU" dirty="0" smtClean="0"/>
              <a:t>оценка </a:t>
            </a:r>
            <a:r>
              <a:rPr lang="ru-RU" dirty="0" err="1">
                <a:solidFill>
                  <a:srgbClr val="FF0000"/>
                </a:solidFill>
              </a:rPr>
              <a:t>сформированности</a:t>
            </a:r>
            <a:r>
              <a:rPr lang="ru-RU" dirty="0">
                <a:solidFill>
                  <a:srgbClr val="FF0000"/>
                </a:solidFill>
              </a:rPr>
              <a:t> системы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</a:t>
            </a:r>
            <a:r>
              <a:rPr lang="ru-RU" dirty="0"/>
              <a:t>в субъекте </a:t>
            </a:r>
            <a:r>
              <a:rPr lang="ru-RU" dirty="0" smtClean="0"/>
              <a:t>федерации;</a:t>
            </a:r>
            <a:endParaRPr lang="ru-RU" dirty="0"/>
          </a:p>
          <a:p>
            <a:pPr algn="just"/>
            <a:r>
              <a:rPr lang="ru-RU" dirty="0" smtClean="0"/>
              <a:t>оценка </a:t>
            </a:r>
            <a:r>
              <a:rPr lang="ru-RU" dirty="0">
                <a:solidFill>
                  <a:srgbClr val="FF0000"/>
                </a:solidFill>
              </a:rPr>
              <a:t>качества </a:t>
            </a:r>
            <a:r>
              <a:rPr lang="ru-RU" dirty="0" err="1">
                <a:solidFill>
                  <a:srgbClr val="FF0000"/>
                </a:solidFill>
              </a:rPr>
              <a:t>профориентационной</a:t>
            </a:r>
            <a:r>
              <a:rPr lang="ru-RU" dirty="0">
                <a:solidFill>
                  <a:srgbClr val="FF0000"/>
                </a:solidFill>
              </a:rPr>
              <a:t> работы </a:t>
            </a:r>
            <a:r>
              <a:rPr lang="ru-RU" dirty="0"/>
              <a:t>в субъекте </a:t>
            </a:r>
            <a:r>
              <a:rPr lang="ru-RU" dirty="0" smtClean="0"/>
              <a:t>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3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0" t="18996" r="18688" b="3803"/>
          <a:stretch/>
        </p:blipFill>
        <p:spPr>
          <a:xfrm>
            <a:off x="251520" y="764703"/>
            <a:ext cx="8435280" cy="57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4" t="25456" r="18542" b="33179"/>
          <a:stretch/>
        </p:blipFill>
        <p:spPr>
          <a:xfrm>
            <a:off x="251520" y="908720"/>
            <a:ext cx="853018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61" t="24498" r="16907" b="34137"/>
          <a:stretch/>
        </p:blipFill>
        <p:spPr>
          <a:xfrm>
            <a:off x="162161" y="1340768"/>
            <a:ext cx="852463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4" t="9149" r="24981" b="17269"/>
          <a:stretch/>
        </p:blipFill>
        <p:spPr>
          <a:xfrm>
            <a:off x="179512" y="836711"/>
            <a:ext cx="8280920" cy="58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6" t="24497" r="25817" b="51638"/>
          <a:stretch/>
        </p:blipFill>
        <p:spPr>
          <a:xfrm>
            <a:off x="323527" y="836712"/>
            <a:ext cx="846814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6" t="10178" r="25817" b="10272"/>
          <a:stretch/>
        </p:blipFill>
        <p:spPr>
          <a:xfrm>
            <a:off x="251520" y="836711"/>
            <a:ext cx="8568952" cy="58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932040" y="6058187"/>
            <a:ext cx="43308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i="1" dirty="0" err="1" smtClean="0">
                <a:solidFill>
                  <a:srgbClr val="0D4B66"/>
                </a:solidFill>
                <a:latin typeface="Myriad Pro Cond" panose="020B0506030403020204" pitchFamily="34" charset="0"/>
              </a:rPr>
              <a:t>Шелехова</a:t>
            </a:r>
            <a:r>
              <a:rPr lang="ru-RU" sz="1600" i="1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 О.В., руководитель центра развития кадрового потенциала</a:t>
            </a:r>
            <a:endParaRPr lang="ru-RU" sz="1600" i="1" dirty="0">
              <a:solidFill>
                <a:srgbClr val="0D4B6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581128"/>
            <a:ext cx="5472608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Организационно-педагогическое сопровождение </a:t>
            </a: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профессионального </a:t>
            </a:r>
            <a:r>
              <a:rPr 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самоопределения обучающихся: </a:t>
            </a: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региональный </a:t>
            </a:r>
            <a:r>
              <a:rPr 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аспект, оценка эффективности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96336" y="4627374"/>
            <a:ext cx="1547664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627374"/>
            <a:ext cx="1547664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Подходы к оценке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99" t="34043" r="24544" b="15045"/>
          <a:stretch/>
        </p:blipFill>
        <p:spPr>
          <a:xfrm>
            <a:off x="251520" y="692696"/>
            <a:ext cx="8568952" cy="59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 Социальное партнёрство:</a:t>
            </a:r>
          </a:p>
          <a:p>
            <a:pPr marL="0" indent="0">
              <a:buNone/>
            </a:pPr>
            <a:r>
              <a:rPr lang="ru-RU" i="1" dirty="0" err="1"/>
              <a:t>Включённость</a:t>
            </a:r>
            <a:r>
              <a:rPr lang="ru-RU" i="1" dirty="0"/>
              <a:t> в </a:t>
            </a:r>
            <a:r>
              <a:rPr lang="ru-RU" i="1" dirty="0" smtClean="0"/>
              <a:t>реализацию </a:t>
            </a:r>
            <a:r>
              <a:rPr lang="ru-RU" i="1" dirty="0" err="1" smtClean="0"/>
              <a:t>профориентационной</a:t>
            </a:r>
            <a:r>
              <a:rPr lang="ru-RU" i="1" dirty="0" smtClean="0"/>
              <a:t> работы </a:t>
            </a:r>
            <a:r>
              <a:rPr lang="ru-RU" i="1" dirty="0"/>
              <a:t>с обучающимися: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 smtClean="0"/>
              <a:t>ведущих предприятий-работодателей;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 err="1"/>
              <a:t>работодательских</a:t>
            </a:r>
            <a:r>
              <a:rPr lang="ru-RU" dirty="0"/>
              <a:t> </a:t>
            </a:r>
            <a:r>
              <a:rPr lang="ru-RU" dirty="0" smtClean="0"/>
              <a:t>ассоциаций </a:t>
            </a:r>
            <a:r>
              <a:rPr lang="ru-RU" dirty="0"/>
              <a:t>(региональных,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отраслевых),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малого </a:t>
            </a:r>
            <a:r>
              <a:rPr lang="ru-RU" dirty="0" smtClean="0"/>
              <a:t>и </a:t>
            </a:r>
            <a:r>
              <a:rPr lang="ru-RU" dirty="0"/>
              <a:t>среднего </a:t>
            </a:r>
            <a:r>
              <a:rPr lang="ru-RU" dirty="0" smtClean="0"/>
              <a:t>бизнеса;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предприятий </a:t>
            </a:r>
            <a:r>
              <a:rPr lang="ru-RU" dirty="0" smtClean="0"/>
              <a:t>социальной сферы;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силовых </a:t>
            </a:r>
            <a:r>
              <a:rPr lang="ru-RU" dirty="0" smtClean="0"/>
              <a:t>структур;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служб </a:t>
            </a:r>
            <a:r>
              <a:rPr lang="ru-RU" dirty="0" smtClean="0"/>
              <a:t>занятости;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родителей, </a:t>
            </a:r>
            <a:r>
              <a:rPr lang="ru-RU" dirty="0" smtClean="0"/>
              <a:t>родительских ассоциаций;</a:t>
            </a:r>
          </a:p>
          <a:p>
            <a:pPr indent="460375">
              <a:buFont typeface="Wingdings" panose="05000000000000000000" pitchFamily="2" charset="2"/>
              <a:buChar char="ü"/>
            </a:pPr>
            <a:r>
              <a:rPr lang="ru-RU" dirty="0"/>
              <a:t>детских и </a:t>
            </a:r>
            <a:r>
              <a:rPr lang="ru-RU" dirty="0" smtClean="0"/>
              <a:t>молодёжных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83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2. Кластерный характер: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содержание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 (</a:t>
            </a:r>
            <a:r>
              <a:rPr lang="ru-RU" dirty="0" smtClean="0"/>
              <a:t>программы </a:t>
            </a:r>
            <a:r>
              <a:rPr lang="ru-RU" dirty="0" err="1" smtClean="0"/>
              <a:t>профинформирования</a:t>
            </a:r>
            <a:r>
              <a:rPr lang="ru-RU" dirty="0"/>
              <a:t>, </a:t>
            </a:r>
            <a:r>
              <a:rPr lang="ru-RU" dirty="0" smtClean="0"/>
              <a:t>профессиональных </a:t>
            </a:r>
            <a:r>
              <a:rPr lang="ru-RU" dirty="0"/>
              <a:t>проб и др</a:t>
            </a:r>
            <a:r>
              <a:rPr lang="ru-RU" dirty="0" smtClean="0"/>
              <a:t>.) </a:t>
            </a:r>
            <a:r>
              <a:rPr lang="ru-RU" dirty="0" smtClean="0">
                <a:solidFill>
                  <a:srgbClr val="FF0000"/>
                </a:solidFill>
              </a:rPr>
              <a:t>отражает </a:t>
            </a:r>
            <a:r>
              <a:rPr lang="ru-RU" dirty="0">
                <a:solidFill>
                  <a:srgbClr val="FF0000"/>
                </a:solidFill>
              </a:rPr>
              <a:t>структуру </a:t>
            </a:r>
            <a:r>
              <a:rPr lang="ru-RU" dirty="0" smtClean="0">
                <a:solidFill>
                  <a:srgbClr val="FF0000"/>
                </a:solidFill>
              </a:rPr>
              <a:t>ведущих отраслей </a:t>
            </a:r>
            <a:r>
              <a:rPr lang="ru-RU" dirty="0">
                <a:solidFill>
                  <a:srgbClr val="FF0000"/>
                </a:solidFill>
              </a:rPr>
              <a:t>экономики </a:t>
            </a:r>
            <a:r>
              <a:rPr lang="ru-RU" dirty="0" smtClean="0"/>
              <a:t>региона </a:t>
            </a:r>
            <a:r>
              <a:rPr lang="ru-RU" dirty="0"/>
              <a:t>и/или включено в </a:t>
            </a:r>
            <a:r>
              <a:rPr lang="ru-RU" dirty="0" smtClean="0"/>
              <a:t>работу профессионально-образовательных кластеров;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регионе созданы </a:t>
            </a:r>
            <a:r>
              <a:rPr lang="ru-RU" dirty="0" smtClean="0">
                <a:solidFill>
                  <a:srgbClr val="FF0000"/>
                </a:solidFill>
              </a:rPr>
              <a:t>отраслевые </a:t>
            </a:r>
            <a:r>
              <a:rPr lang="ru-RU" dirty="0">
                <a:solidFill>
                  <a:srgbClr val="FF0000"/>
                </a:solidFill>
              </a:rPr>
              <a:t>ресурсные центры </a:t>
            </a:r>
            <a:r>
              <a:rPr lang="ru-RU" dirty="0" smtClean="0"/>
              <a:t>или иные </a:t>
            </a:r>
            <a:r>
              <a:rPr lang="ru-RU" dirty="0"/>
              <a:t>базовые площадки </a:t>
            </a:r>
            <a:r>
              <a:rPr lang="ru-RU" dirty="0" smtClean="0"/>
              <a:t>для организации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 по </a:t>
            </a:r>
            <a:r>
              <a:rPr lang="ru-RU" dirty="0" smtClean="0"/>
              <a:t>ведущим отраслям </a:t>
            </a:r>
            <a:r>
              <a:rPr lang="ru-RU" dirty="0"/>
              <a:t>региональной </a:t>
            </a:r>
            <a:r>
              <a:rPr lang="ru-RU" dirty="0" smtClean="0"/>
              <a:t>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201804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3. Сетевое сотрудничество:</a:t>
            </a:r>
          </a:p>
          <a:p>
            <a:pPr marL="0" indent="0" algn="just">
              <a:buNone/>
            </a:pPr>
            <a:r>
              <a:rPr lang="ru-RU" i="1" dirty="0" err="1"/>
              <a:t>Включённость</a:t>
            </a:r>
            <a:r>
              <a:rPr lang="ru-RU" i="1" dirty="0"/>
              <a:t> в </a:t>
            </a:r>
            <a:r>
              <a:rPr lang="ru-RU" i="1" dirty="0" smtClean="0"/>
              <a:t>реализацию </a:t>
            </a:r>
            <a:r>
              <a:rPr lang="ru-RU" i="1" dirty="0"/>
              <a:t>сетевых программ </a:t>
            </a:r>
            <a:r>
              <a:rPr lang="ru-RU" i="1" dirty="0" smtClean="0"/>
              <a:t>и/или </a:t>
            </a:r>
            <a:r>
              <a:rPr lang="ru-RU" i="1" dirty="0"/>
              <a:t>иных форм </a:t>
            </a:r>
            <a:r>
              <a:rPr lang="ru-RU" i="1" dirty="0" smtClean="0"/>
              <a:t>сетевого взаимодействия </a:t>
            </a:r>
            <a:r>
              <a:rPr lang="ru-RU" i="1" dirty="0"/>
              <a:t>в </a:t>
            </a:r>
            <a:r>
              <a:rPr lang="ru-RU" i="1" dirty="0" smtClean="0"/>
              <a:t>рамках </a:t>
            </a:r>
            <a:r>
              <a:rPr lang="ru-RU" i="1" dirty="0" err="1" smtClean="0"/>
              <a:t>профориентационной</a:t>
            </a:r>
            <a:r>
              <a:rPr lang="ru-RU" i="1" dirty="0" smtClean="0"/>
              <a:t> работы </a:t>
            </a:r>
            <a:r>
              <a:rPr lang="ru-RU" i="1" dirty="0"/>
              <a:t>с обучающимися</a:t>
            </a:r>
            <a:r>
              <a:rPr lang="ru-RU" i="1" dirty="0" smtClean="0"/>
              <a:t>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дошкольных </a:t>
            </a:r>
            <a:r>
              <a:rPr lang="ru-RU" dirty="0" smtClean="0"/>
              <a:t>образовательных организаций;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общеобразовательных организаций;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dirty="0"/>
              <a:t>организаций </a:t>
            </a:r>
            <a:r>
              <a:rPr lang="ru-RU" dirty="0" smtClean="0"/>
              <a:t>дополнительного </a:t>
            </a:r>
            <a:r>
              <a:rPr lang="ru-RU" dirty="0"/>
              <a:t>образования </a:t>
            </a:r>
            <a:r>
              <a:rPr lang="ru-RU" dirty="0" smtClean="0"/>
              <a:t>детей;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dirty="0"/>
              <a:t>вузов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192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4. Практикоориентированность: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</a:t>
            </a:r>
            <a:r>
              <a:rPr lang="ru-RU" dirty="0"/>
              <a:t>программ </a:t>
            </a:r>
            <a:r>
              <a:rPr lang="ru-RU" dirty="0" smtClean="0"/>
              <a:t>профессиональных </a:t>
            </a:r>
            <a:r>
              <a:rPr lang="ru-RU" dirty="0"/>
              <a:t>проб </a:t>
            </a:r>
            <a:r>
              <a:rPr lang="ru-RU" dirty="0" smtClean="0"/>
              <a:t>для школьников </a:t>
            </a:r>
            <a:r>
              <a:rPr lang="ru-RU" dirty="0"/>
              <a:t>на базе ПОО</a:t>
            </a:r>
            <a:r>
              <a:rPr lang="ru-RU" dirty="0" smtClean="0"/>
              <a:t>, вузов</a:t>
            </a:r>
            <a:r>
              <a:rPr lang="ru-RU" dirty="0"/>
              <a:t>, </a:t>
            </a:r>
            <a:r>
              <a:rPr lang="ru-RU" dirty="0" smtClean="0"/>
              <a:t>предприятий-работодателей</a:t>
            </a:r>
            <a:r>
              <a:rPr lang="ru-RU" dirty="0"/>
              <a:t>, других </a:t>
            </a:r>
            <a:r>
              <a:rPr lang="ru-RU" dirty="0" smtClean="0"/>
              <a:t>внешкольных </a:t>
            </a:r>
            <a:r>
              <a:rPr lang="ru-RU" dirty="0"/>
              <a:t>площадок, </a:t>
            </a:r>
            <a:r>
              <a:rPr lang="ru-RU" dirty="0" smtClean="0"/>
              <a:t>обеспечивающих погружение в </a:t>
            </a:r>
            <a:r>
              <a:rPr lang="ru-RU" dirty="0"/>
              <a:t>профессиональный </a:t>
            </a:r>
            <a:r>
              <a:rPr lang="ru-RU" dirty="0" smtClean="0"/>
              <a:t>контекст;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программ проектно-исследовательской </a:t>
            </a:r>
            <a:r>
              <a:rPr lang="ru-RU" dirty="0"/>
              <a:t>деятельности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направленности </a:t>
            </a:r>
            <a:r>
              <a:rPr lang="ru-RU" dirty="0"/>
              <a:t>для </a:t>
            </a:r>
            <a:r>
              <a:rPr lang="ru-RU" dirty="0" smtClean="0"/>
              <a:t>школьников (</a:t>
            </a:r>
            <a:r>
              <a:rPr lang="ru-RU" dirty="0"/>
              <a:t>на базе </a:t>
            </a:r>
            <a:r>
              <a:rPr lang="ru-RU" dirty="0" smtClean="0"/>
              <a:t>общеобразовательных </a:t>
            </a:r>
            <a:r>
              <a:rPr lang="ru-RU" dirty="0"/>
              <a:t>школ и/или </a:t>
            </a:r>
            <a:r>
              <a:rPr lang="ru-RU" dirty="0" smtClean="0"/>
              <a:t>организаций дополнительного образования </a:t>
            </a:r>
            <a:r>
              <a:rPr lang="ru-RU" dirty="0"/>
              <a:t>детей</a:t>
            </a:r>
            <a:r>
              <a:rPr lang="ru-RU" dirty="0" smtClean="0"/>
              <a:t>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конкурсов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направленности </a:t>
            </a:r>
            <a:r>
              <a:rPr lang="ru-RU" dirty="0"/>
              <a:t>для </a:t>
            </a:r>
            <a:r>
              <a:rPr lang="ru-RU" dirty="0" smtClean="0"/>
              <a:t>школьников;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/>
              <a:t>открытых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площадок (</a:t>
            </a:r>
            <a:r>
              <a:rPr lang="ru-RU" dirty="0"/>
              <a:t>полигонов, детских </a:t>
            </a:r>
            <a:r>
              <a:rPr lang="ru-RU" dirty="0" smtClean="0"/>
              <a:t>технопарков</a:t>
            </a:r>
            <a:r>
              <a:rPr lang="ru-RU" dirty="0"/>
              <a:t>) для </a:t>
            </a:r>
            <a:r>
              <a:rPr lang="ru-RU" dirty="0" smtClean="0"/>
              <a:t>школьников различных </a:t>
            </a:r>
            <a:r>
              <a:rPr lang="ru-RU" dirty="0"/>
              <a:t>возрастов (</a:t>
            </a:r>
            <a:r>
              <a:rPr lang="ru-RU" dirty="0" smtClean="0"/>
              <a:t>региональных</a:t>
            </a:r>
            <a:r>
              <a:rPr lang="ru-RU" dirty="0"/>
              <a:t>, </a:t>
            </a:r>
            <a:r>
              <a:rPr lang="ru-RU" dirty="0" smtClean="0"/>
              <a:t>муниципальных);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наличие возможностей для </a:t>
            </a:r>
            <a:r>
              <a:rPr lang="ru-RU" dirty="0" err="1" smtClean="0"/>
              <a:t>практикоориентированной</a:t>
            </a:r>
            <a:r>
              <a:rPr lang="ru-RU" dirty="0" smtClean="0"/>
              <a:t> предпринимательской </a:t>
            </a:r>
            <a:r>
              <a:rPr lang="ru-RU" dirty="0"/>
              <a:t>подготовки </a:t>
            </a:r>
            <a:r>
              <a:rPr lang="ru-RU" dirty="0" smtClean="0"/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58206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5. Продолжительность</a:t>
            </a:r>
            <a:r>
              <a:rPr lang="ru-RU" b="1" dirty="0"/>
              <a:t>:</a:t>
            </a:r>
            <a:endParaRPr lang="ru-RU" b="1" dirty="0" smtClean="0"/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Реализация </a:t>
            </a:r>
            <a:r>
              <a:rPr lang="ru-RU" dirty="0" smtClean="0"/>
              <a:t>программ (</a:t>
            </a:r>
            <a:r>
              <a:rPr lang="ru-RU" dirty="0"/>
              <a:t>учебных курсов, </a:t>
            </a:r>
            <a:r>
              <a:rPr lang="ru-RU" dirty="0" smtClean="0"/>
              <a:t>спецкурсов</a:t>
            </a:r>
            <a:r>
              <a:rPr lang="ru-RU" dirty="0"/>
              <a:t>, практик или др.)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с </a:t>
            </a:r>
            <a:r>
              <a:rPr lang="ru-RU" dirty="0"/>
              <a:t>обучающимися (</a:t>
            </a:r>
            <a:r>
              <a:rPr lang="ru-RU" dirty="0" smtClean="0"/>
              <a:t>сопровождения профессионального </a:t>
            </a:r>
            <a:r>
              <a:rPr lang="ru-RU" dirty="0"/>
              <a:t>самоопределения</a:t>
            </a:r>
            <a:r>
              <a:rPr lang="ru-RU" dirty="0" smtClean="0"/>
              <a:t>) различной продолжительности </a:t>
            </a:r>
            <a:r>
              <a:rPr lang="ru-RU" dirty="0"/>
              <a:t>(от 1 четверти до </a:t>
            </a:r>
            <a:r>
              <a:rPr lang="ru-RU" dirty="0" smtClean="0"/>
              <a:t>нескольких </a:t>
            </a:r>
            <a:r>
              <a:rPr lang="ru-RU" dirty="0"/>
              <a:t>лет)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915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6. Непрерывность:</a:t>
            </a:r>
            <a:endParaRPr lang="ru-RU" b="1" dirty="0"/>
          </a:p>
          <a:p>
            <a:pPr marL="0" indent="0">
              <a:buNone/>
            </a:pPr>
            <a:r>
              <a:rPr lang="ru-RU" i="1" dirty="0" smtClean="0"/>
              <a:t>Работа </a:t>
            </a:r>
            <a:r>
              <a:rPr lang="ru-RU" i="1" dirty="0"/>
              <a:t>по </a:t>
            </a:r>
            <a:r>
              <a:rPr lang="ru-RU" i="1" dirty="0" smtClean="0"/>
              <a:t>сопровождению профессионального самоопределения </a:t>
            </a:r>
            <a:r>
              <a:rPr lang="ru-RU" i="1" dirty="0"/>
              <a:t>с лицами </a:t>
            </a:r>
            <a:r>
              <a:rPr lang="ru-RU" i="1" dirty="0" smtClean="0"/>
              <a:t>следующих </a:t>
            </a:r>
            <a:r>
              <a:rPr lang="ru-RU" i="1" dirty="0"/>
              <a:t>возрастов: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старшие дошкольники (</a:t>
            </a:r>
            <a:r>
              <a:rPr lang="ru-RU" dirty="0"/>
              <a:t>5-6 лет</a:t>
            </a:r>
            <a:r>
              <a:rPr lang="ru-RU" dirty="0" smtClean="0"/>
              <a:t>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младшие </a:t>
            </a:r>
            <a:r>
              <a:rPr lang="ru-RU" dirty="0" smtClean="0"/>
              <a:t>школьники (</a:t>
            </a:r>
            <a:r>
              <a:rPr lang="ru-RU" dirty="0"/>
              <a:t>1-4 </a:t>
            </a:r>
            <a:r>
              <a:rPr lang="ru-RU" dirty="0" err="1"/>
              <a:t>кл</a:t>
            </a:r>
            <a:r>
              <a:rPr lang="ru-RU" dirty="0" smtClean="0"/>
              <a:t>.);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младшие </a:t>
            </a:r>
            <a:r>
              <a:rPr lang="ru-RU" dirty="0" smtClean="0"/>
              <a:t>подростки (</a:t>
            </a:r>
            <a:r>
              <a:rPr lang="ru-RU" dirty="0"/>
              <a:t>5-7 </a:t>
            </a:r>
            <a:r>
              <a:rPr lang="ru-RU" dirty="0" err="1"/>
              <a:t>кл</a:t>
            </a:r>
            <a:r>
              <a:rPr lang="ru-RU" dirty="0" smtClean="0"/>
              <a:t>.);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старшие </a:t>
            </a:r>
            <a:r>
              <a:rPr lang="ru-RU" dirty="0" smtClean="0"/>
              <a:t>подростки (</a:t>
            </a:r>
            <a:r>
              <a:rPr lang="ru-RU" dirty="0"/>
              <a:t>8-9 </a:t>
            </a:r>
            <a:r>
              <a:rPr lang="ru-RU" dirty="0" err="1"/>
              <a:t>кл</a:t>
            </a:r>
            <a:r>
              <a:rPr lang="ru-RU" dirty="0" smtClean="0"/>
              <a:t>.);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старшие </a:t>
            </a:r>
            <a:r>
              <a:rPr lang="ru-RU" dirty="0" smtClean="0"/>
              <a:t>школьники (</a:t>
            </a:r>
            <a:r>
              <a:rPr lang="ru-RU" dirty="0"/>
              <a:t>10-11 </a:t>
            </a:r>
            <a:r>
              <a:rPr lang="ru-RU" dirty="0" err="1"/>
              <a:t>кл</a:t>
            </a:r>
            <a:r>
              <a:rPr lang="ru-RU" dirty="0" smtClean="0"/>
              <a:t>.);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студенты первого </a:t>
            </a:r>
            <a:r>
              <a:rPr lang="ru-RU" dirty="0" smtClean="0"/>
              <a:t>курса;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студенты </a:t>
            </a:r>
            <a:r>
              <a:rPr lang="ru-RU" dirty="0" smtClean="0"/>
              <a:t>выпускного курса;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выпускники – молодые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/>
              <a:t>специалисты (</a:t>
            </a:r>
            <a:r>
              <a:rPr lang="ru-RU" dirty="0" smtClean="0"/>
              <a:t>молодые рабочие</a:t>
            </a:r>
            <a:r>
              <a:rPr lang="ru-RU" dirty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294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7</a:t>
            </a:r>
            <a:r>
              <a:rPr lang="ru-RU" b="1" dirty="0"/>
              <a:t>. </a:t>
            </a:r>
            <a:r>
              <a:rPr lang="ru-RU" b="1" dirty="0" smtClean="0"/>
              <a:t>Дифференцированный подход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Работа по </a:t>
            </a:r>
            <a:r>
              <a:rPr lang="ru-RU" i="1" dirty="0" smtClean="0"/>
              <a:t>сопровождению профессионального самоопределения </a:t>
            </a:r>
            <a:r>
              <a:rPr lang="ru-RU" i="1" dirty="0"/>
              <a:t>с особыми </a:t>
            </a:r>
            <a:r>
              <a:rPr lang="ru-RU" i="1" dirty="0" smtClean="0"/>
              <a:t>категориями обучающихся: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i="1" dirty="0" smtClean="0"/>
              <a:t>Дети-сироты;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i="1" dirty="0" smtClean="0"/>
              <a:t>Дети с ОВЗ;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i="1" dirty="0" smtClean="0"/>
              <a:t>Дети мигрантов;</a:t>
            </a:r>
          </a:p>
          <a:p>
            <a:pPr indent="377825">
              <a:buFont typeface="Wingdings" panose="05000000000000000000" pitchFamily="2" charset="2"/>
              <a:buChar char="ü"/>
            </a:pPr>
            <a:r>
              <a:rPr lang="ru-RU" i="1" dirty="0" smtClean="0"/>
              <a:t>Одаренные дети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330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8</a:t>
            </a:r>
            <a:r>
              <a:rPr lang="ru-RU" b="1" dirty="0"/>
              <a:t>. </a:t>
            </a:r>
            <a:r>
              <a:rPr lang="ru-RU" b="1" dirty="0" smtClean="0"/>
              <a:t>Личностная ориентированность</a:t>
            </a:r>
            <a:r>
              <a:rPr lang="ru-RU" b="1" dirty="0"/>
              <a:t>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образовательных </a:t>
            </a:r>
            <a:r>
              <a:rPr lang="ru-RU" dirty="0"/>
              <a:t>программ, </a:t>
            </a:r>
            <a:r>
              <a:rPr lang="ru-RU" dirty="0" smtClean="0"/>
              <a:t>направленных </a:t>
            </a:r>
            <a:r>
              <a:rPr lang="ru-RU" dirty="0"/>
              <a:t>на </a:t>
            </a:r>
            <a:r>
              <a:rPr lang="ru-RU" dirty="0" smtClean="0"/>
              <a:t>подготовку школьников </a:t>
            </a:r>
            <a:r>
              <a:rPr lang="ru-RU" dirty="0"/>
              <a:t>к </a:t>
            </a:r>
            <a:r>
              <a:rPr lang="ru-RU" dirty="0" smtClean="0"/>
              <a:t>профессиональному </a:t>
            </a:r>
            <a:r>
              <a:rPr lang="ru-RU" dirty="0"/>
              <a:t>(</a:t>
            </a:r>
            <a:r>
              <a:rPr lang="ru-RU" dirty="0" smtClean="0"/>
              <a:t>профессионально-образовательному</a:t>
            </a:r>
            <a:r>
              <a:rPr lang="ru-RU" dirty="0"/>
              <a:t>) </a:t>
            </a:r>
            <a:r>
              <a:rPr lang="ru-RU" dirty="0" smtClean="0"/>
              <a:t>выбору;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</a:t>
            </a:r>
            <a:r>
              <a:rPr lang="ru-RU" dirty="0"/>
              <a:t>программ </a:t>
            </a:r>
            <a:r>
              <a:rPr lang="ru-RU" dirty="0" smtClean="0"/>
              <a:t>работы </a:t>
            </a:r>
            <a:r>
              <a:rPr lang="ru-RU" dirty="0"/>
              <a:t>с родителями </a:t>
            </a:r>
            <a:r>
              <a:rPr lang="ru-RU" dirty="0" smtClean="0"/>
              <a:t>обучающихся</a:t>
            </a:r>
            <a:r>
              <a:rPr lang="ru-RU" dirty="0"/>
              <a:t>, направленные </a:t>
            </a:r>
            <a:r>
              <a:rPr lang="ru-RU" dirty="0" smtClean="0"/>
              <a:t>на подготовку </a:t>
            </a:r>
            <a:r>
              <a:rPr lang="ru-RU" dirty="0"/>
              <a:t>школьников </a:t>
            </a:r>
            <a:r>
              <a:rPr lang="ru-RU" dirty="0" smtClean="0"/>
              <a:t>к сопровождению профессионального самоопределения обучающихся;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личностно-развивающая направленность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программ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</a:t>
            </a:r>
            <a:r>
              <a:rPr lang="ru-RU" dirty="0"/>
              <a:t>со </a:t>
            </a:r>
            <a:r>
              <a:rPr lang="ru-RU" dirty="0" smtClean="0"/>
              <a:t>школьниками;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студентов ПОО </a:t>
            </a:r>
            <a:r>
              <a:rPr lang="ru-RU" dirty="0" smtClean="0"/>
              <a:t>в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работе </a:t>
            </a:r>
            <a:r>
              <a:rPr lang="ru-RU" dirty="0"/>
              <a:t>со школьниками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664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9</a:t>
            </a:r>
            <a:r>
              <a:rPr lang="ru-RU" b="1" dirty="0"/>
              <a:t>. </a:t>
            </a:r>
            <a:r>
              <a:rPr lang="ru-RU" b="1" dirty="0" smtClean="0"/>
              <a:t>Оценка результативности: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Содержание </a:t>
            </a:r>
            <a:r>
              <a:rPr lang="ru-RU" dirty="0" smtClean="0"/>
              <a:t>регионального </a:t>
            </a:r>
            <a:r>
              <a:rPr lang="ru-RU" dirty="0"/>
              <a:t>мониторинга </a:t>
            </a:r>
            <a:r>
              <a:rPr lang="ru-RU" dirty="0" smtClean="0"/>
              <a:t>результативности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работы: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в числе </a:t>
            </a:r>
            <a:r>
              <a:rPr lang="ru-RU" dirty="0"/>
              <a:t>показателей </a:t>
            </a:r>
            <a:r>
              <a:rPr lang="ru-RU" dirty="0" smtClean="0"/>
              <a:t>результативности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работе в </a:t>
            </a:r>
            <a:r>
              <a:rPr lang="ru-RU" dirty="0" smtClean="0"/>
              <a:t>регионе используются </a:t>
            </a:r>
            <a:r>
              <a:rPr lang="ru-RU" dirty="0"/>
              <a:t>данные о </a:t>
            </a:r>
            <a:r>
              <a:rPr lang="ru-RU" dirty="0" smtClean="0"/>
              <a:t>качестве профессионально-образовательного выбора выпускников </a:t>
            </a:r>
            <a:r>
              <a:rPr lang="ru-RU" dirty="0"/>
              <a:t>школ (</a:t>
            </a:r>
            <a:r>
              <a:rPr lang="ru-RU" dirty="0" smtClean="0"/>
              <a:t>осознанность</a:t>
            </a:r>
            <a:r>
              <a:rPr lang="ru-RU" dirty="0"/>
              <a:t>, прочность и др.)</a:t>
            </a:r>
          </a:p>
        </p:txBody>
      </p:sp>
    </p:spTree>
    <p:extLst>
      <p:ext uri="{BB962C8B-B14F-4D97-AF65-F5344CB8AC3E}">
        <p14:creationId xmlns:p14="http://schemas.microsoft.com/office/powerpoint/2010/main" val="382697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Оценка системы сопровождения </a:t>
            </a:r>
            <a:r>
              <a:rPr lang="ru-RU" sz="2800" b="1" dirty="0" err="1" smtClean="0"/>
              <a:t>профсамоопределения</a:t>
            </a:r>
            <a:r>
              <a:rPr lang="ru-RU" sz="2800" b="1" dirty="0" smtClean="0"/>
              <a:t> детей и молодежи в Иркутской области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Центром </a:t>
            </a:r>
            <a:r>
              <a:rPr lang="ru-RU" dirty="0"/>
              <a:t>профессионального образования и систем квалификаций </a:t>
            </a:r>
            <a:r>
              <a:rPr lang="ru-RU" dirty="0" smtClean="0"/>
              <a:t>ФГБУ «</a:t>
            </a:r>
            <a:r>
              <a:rPr lang="ru-RU" dirty="0"/>
              <a:t>ФИРО» </a:t>
            </a:r>
            <a:r>
              <a:rPr lang="ru-RU" dirty="0" smtClean="0"/>
              <a:t>проведен сопоставительный анализ </a:t>
            </a:r>
            <a:r>
              <a:rPr lang="ru-RU" dirty="0"/>
              <a:t>стратегий социально-экономического </a:t>
            </a:r>
            <a:r>
              <a:rPr lang="ru-RU" dirty="0" smtClean="0"/>
              <a:t>развития регионов </a:t>
            </a:r>
            <a:r>
              <a:rPr lang="ru-RU" dirty="0"/>
              <a:t>и программ развития профессионального </a:t>
            </a:r>
            <a:r>
              <a:rPr lang="ru-RU" dirty="0" smtClean="0"/>
              <a:t>образования субъектов </a:t>
            </a:r>
            <a:r>
              <a:rPr lang="ru-RU" dirty="0"/>
              <a:t>РФ </a:t>
            </a:r>
            <a:r>
              <a:rPr lang="ru-RU" dirty="0" smtClean="0"/>
              <a:t>в девяти субъектах РФ.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Цель: выявление направлений </a:t>
            </a:r>
            <a:r>
              <a:rPr lang="ru-RU" dirty="0">
                <a:solidFill>
                  <a:srgbClr val="FF0000"/>
                </a:solidFill>
              </a:rPr>
              <a:t>модернизации систем подготовки рабочих кадров </a:t>
            </a:r>
            <a:r>
              <a:rPr lang="ru-RU" dirty="0" smtClean="0">
                <a:solidFill>
                  <a:srgbClr val="FF0000"/>
                </a:solidFill>
              </a:rPr>
              <a:t>для передовых </a:t>
            </a:r>
            <a:r>
              <a:rPr lang="ru-RU" dirty="0">
                <a:solidFill>
                  <a:srgbClr val="FF0000"/>
                </a:solidFill>
              </a:rPr>
              <a:t>технологий. В качестве одного из направлений </a:t>
            </a:r>
            <a:r>
              <a:rPr lang="ru-RU" dirty="0" smtClean="0">
                <a:solidFill>
                  <a:srgbClr val="FF0000"/>
                </a:solidFill>
              </a:rPr>
              <a:t>анализа было </a:t>
            </a:r>
            <a:r>
              <a:rPr lang="ru-RU" dirty="0">
                <a:solidFill>
                  <a:srgbClr val="FF0000"/>
                </a:solidFill>
              </a:rPr>
              <a:t>выбрано формирование региональных систем </a:t>
            </a:r>
            <a:r>
              <a:rPr lang="ru-RU" dirty="0" err="1" smtClean="0">
                <a:solidFill>
                  <a:srgbClr val="FF0000"/>
                </a:solidFill>
              </a:rPr>
              <a:t>профориентационной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работы со школьниками.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2350960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Оценка качества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10</a:t>
            </a:r>
            <a:r>
              <a:rPr lang="ru-RU" b="1" dirty="0"/>
              <a:t>. </a:t>
            </a:r>
            <a:r>
              <a:rPr lang="ru-RU" b="1" dirty="0" smtClean="0"/>
              <a:t>Перспективность</a:t>
            </a:r>
            <a:r>
              <a:rPr lang="ru-RU" b="1" dirty="0"/>
              <a:t>:</a:t>
            </a:r>
            <a:endParaRPr lang="ru-RU" dirty="0"/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нацеленность </a:t>
            </a:r>
            <a:r>
              <a:rPr lang="ru-RU" dirty="0" err="1" smtClean="0"/>
              <a:t>профинформирования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инновационные </a:t>
            </a:r>
            <a:r>
              <a:rPr lang="ru-RU" dirty="0"/>
              <a:t>и </a:t>
            </a:r>
            <a:r>
              <a:rPr lang="ru-RU" dirty="0" smtClean="0"/>
              <a:t>перспективные профессии;</a:t>
            </a:r>
          </a:p>
          <a:p>
            <a:pPr indent="377825" algn="just">
              <a:buFont typeface="Wingdings" panose="05000000000000000000" pitchFamily="2" charset="2"/>
              <a:buChar char="ü"/>
            </a:pPr>
            <a:r>
              <a:rPr lang="ru-RU" dirty="0" smtClean="0"/>
              <a:t>нацеленность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форм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</a:t>
            </a:r>
            <a:r>
              <a:rPr lang="ru-RU" dirty="0"/>
              <a:t>на инновационные </a:t>
            </a:r>
            <a:r>
              <a:rPr lang="ru-RU" dirty="0" smtClean="0"/>
              <a:t>и перспективные </a:t>
            </a:r>
            <a:r>
              <a:rPr lang="ru-RU" dirty="0"/>
              <a:t>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754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44000" cy="6853985"/>
          </a:xfrm>
        </p:spPr>
      </p:pic>
    </p:spTree>
    <p:extLst>
      <p:ext uri="{BB962C8B-B14F-4D97-AF65-F5344CB8AC3E}">
        <p14:creationId xmlns:p14="http://schemas.microsoft.com/office/powerpoint/2010/main" val="413679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Формальные критерии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региональных систем </a:t>
            </a:r>
            <a:r>
              <a:rPr lang="ru-RU" sz="2800" b="1" dirty="0" err="1"/>
              <a:t>профориентационной</a:t>
            </a:r>
            <a:r>
              <a:rPr lang="ru-RU" sz="2800" b="1" dirty="0"/>
              <a:t>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 smtClean="0"/>
              <a:t>1. Нормативно-правовое</a:t>
            </a:r>
            <a:r>
              <a:rPr lang="ru-RU" b="1" i="1" dirty="0"/>
              <a:t>, информационно-аналитическое </a:t>
            </a:r>
            <a:r>
              <a:rPr lang="ru-RU" b="1" i="1" dirty="0" smtClean="0"/>
              <a:t>и финансовое обеспечение: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включённость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действующую </a:t>
            </a:r>
            <a:r>
              <a:rPr lang="ru-RU" dirty="0"/>
              <a:t>региональную программу развития </a:t>
            </a:r>
            <a:r>
              <a:rPr lang="ru-RU" dirty="0" smtClean="0"/>
              <a:t>образования хотя </a:t>
            </a:r>
            <a:r>
              <a:rPr lang="ru-RU" dirty="0"/>
              <a:t>бы одного финансируемого мероприятия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направленности;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/>
              <a:t>утвержденных </a:t>
            </a:r>
            <a:r>
              <a:rPr lang="ru-RU" dirty="0" smtClean="0"/>
              <a:t>нормативно-правовых </a:t>
            </a:r>
            <a:r>
              <a:rPr lang="ru-RU" dirty="0"/>
              <a:t>актов, регламентирующих </a:t>
            </a:r>
            <a:r>
              <a:rPr lang="ru-RU" dirty="0" smtClean="0"/>
              <a:t>деятельность региональной </a:t>
            </a:r>
            <a:r>
              <a:rPr lang="ru-RU" dirty="0"/>
              <a:t>системы профессиональной ориентации </a:t>
            </a:r>
            <a:r>
              <a:rPr lang="ru-RU" dirty="0" smtClean="0"/>
              <a:t>или отдельных </a:t>
            </a:r>
            <a:r>
              <a:rPr lang="ru-RU" dirty="0"/>
              <a:t>её </a:t>
            </a:r>
            <a:r>
              <a:rPr lang="ru-RU" dirty="0" smtClean="0"/>
              <a:t>составляющих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8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Формальные критерии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региональных систем </a:t>
            </a:r>
            <a:r>
              <a:rPr lang="ru-RU" sz="2800" b="1" dirty="0" err="1"/>
              <a:t>профориентационной</a:t>
            </a:r>
            <a:r>
              <a:rPr lang="ru-RU" sz="2800" b="1" dirty="0"/>
              <a:t>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2. Инфраструктурное обеспечение: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/>
              <a:t>в субъекте </a:t>
            </a:r>
            <a:r>
              <a:rPr lang="ru-RU" dirty="0" smtClean="0"/>
              <a:t>федерации </a:t>
            </a:r>
            <a:r>
              <a:rPr lang="ru-RU" dirty="0"/>
              <a:t>организации, организационного подразделения </a:t>
            </a:r>
            <a:r>
              <a:rPr lang="ru-RU" dirty="0" smtClean="0"/>
              <a:t>либо сети </a:t>
            </a:r>
            <a:r>
              <a:rPr lang="ru-RU" dirty="0"/>
              <a:t>организаций, официально уполномоченных </a:t>
            </a:r>
            <a:r>
              <a:rPr lang="ru-RU" dirty="0" smtClean="0"/>
              <a:t>выполнять инфраструктурные </a:t>
            </a:r>
            <a:r>
              <a:rPr lang="ru-RU" dirty="0"/>
              <a:t>функции в региональной системе </a:t>
            </a:r>
            <a:r>
              <a:rPr lang="ru-RU" dirty="0" smtClean="0"/>
              <a:t>профессиональной ориентации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Формальные критерии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региональных систем </a:t>
            </a:r>
            <a:r>
              <a:rPr lang="ru-RU" sz="2800" b="1" dirty="0" err="1"/>
              <a:t>профориентационной</a:t>
            </a:r>
            <a:r>
              <a:rPr lang="ru-RU" sz="2800" b="1" dirty="0"/>
              <a:t>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/>
              <a:t>3. Научно-методическое </a:t>
            </a:r>
            <a:r>
              <a:rPr lang="ru-RU" b="1" i="1" dirty="0"/>
              <a:t>и программно-методическое </a:t>
            </a:r>
            <a:r>
              <a:rPr lang="ru-RU" b="1" i="1" dirty="0" smtClean="0"/>
              <a:t>обеспечение: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/>
              <a:t>в регионе актуальных </a:t>
            </a:r>
            <a:r>
              <a:rPr lang="ru-RU" dirty="0" smtClean="0"/>
              <a:t>образовательных программ</a:t>
            </a:r>
            <a:r>
              <a:rPr lang="ru-RU" dirty="0"/>
              <a:t>, в </a:t>
            </a:r>
            <a:r>
              <a:rPr lang="ru-RU" dirty="0" err="1"/>
              <a:t>т.ч</a:t>
            </a:r>
            <a:r>
              <a:rPr lang="ru-RU" dirty="0"/>
              <a:t>. сетевых, учебных пособий, </a:t>
            </a:r>
            <a:r>
              <a:rPr lang="ru-RU" dirty="0" smtClean="0"/>
              <a:t>методических разработок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 </a:t>
            </a:r>
            <a:r>
              <a:rPr lang="ru-RU" dirty="0"/>
              <a:t>также научных исследований, </a:t>
            </a:r>
            <a:r>
              <a:rPr lang="ru-RU" dirty="0" smtClean="0"/>
              <a:t>обеспечивающих </a:t>
            </a:r>
            <a:r>
              <a:rPr lang="ru-RU" dirty="0"/>
              <a:t>организацию и ведение </a:t>
            </a: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работы </a:t>
            </a:r>
            <a:r>
              <a:rPr lang="ru-RU" dirty="0"/>
              <a:t>со школьниками с учётом региональной и </a:t>
            </a:r>
            <a:r>
              <a:rPr lang="ru-RU" dirty="0" smtClean="0"/>
              <a:t>местной специфики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2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Формальные критерии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региональных систем </a:t>
            </a:r>
            <a:r>
              <a:rPr lang="ru-RU" sz="2800" b="1" dirty="0" err="1"/>
              <a:t>профориентационной</a:t>
            </a:r>
            <a:r>
              <a:rPr lang="ru-RU" sz="2800" b="1" dirty="0"/>
              <a:t>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4. Кадровое обеспечение: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</a:t>
            </a:r>
            <a:r>
              <a:rPr lang="ru-RU" dirty="0"/>
              <a:t>в регионе программ </a:t>
            </a:r>
            <a:r>
              <a:rPr lang="ru-RU" dirty="0" smtClean="0"/>
              <a:t>дополнительного </a:t>
            </a:r>
            <a:r>
              <a:rPr lang="ru-RU" dirty="0"/>
              <a:t>профессионального образования для </a:t>
            </a:r>
            <a:r>
              <a:rPr lang="ru-RU" dirty="0" smtClean="0"/>
              <a:t>педагогических </a:t>
            </a:r>
            <a:r>
              <a:rPr lang="ru-RU" dirty="0"/>
              <a:t>и управленческих кадров, вовлеченных в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</a:t>
            </a:r>
            <a:r>
              <a:rPr lang="ru-RU" dirty="0"/>
              <a:t>работу со </a:t>
            </a:r>
            <a:r>
              <a:rPr lang="ru-RU" dirty="0" smtClean="0"/>
              <a:t>школьниками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Формальные критерии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региональных систем </a:t>
            </a:r>
            <a:r>
              <a:rPr lang="ru-RU" sz="2800" b="1" dirty="0" err="1"/>
              <a:t>профориентационной</a:t>
            </a:r>
            <a:r>
              <a:rPr lang="ru-RU" sz="2800" b="1" dirty="0"/>
              <a:t>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13" t="17863" r="9655" b="27383"/>
          <a:stretch/>
        </p:blipFill>
        <p:spPr>
          <a:xfrm>
            <a:off x="138839" y="1700808"/>
            <a:ext cx="8568952" cy="48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анализа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Система </a:t>
            </a: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работы в </a:t>
            </a:r>
            <a:r>
              <a:rPr lang="ru-RU" dirty="0"/>
              <a:t>регионе с 2013 г. находится </a:t>
            </a:r>
            <a:r>
              <a:rPr lang="ru-RU" dirty="0">
                <a:solidFill>
                  <a:srgbClr val="FF0000"/>
                </a:solidFill>
              </a:rPr>
              <a:t>в затяжной стадии становления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При этом </a:t>
            </a:r>
            <a:r>
              <a:rPr lang="ru-RU" dirty="0"/>
              <a:t>сохраняются равновероятными два сценария дальнейшего </a:t>
            </a:r>
            <a:r>
              <a:rPr lang="ru-RU" dirty="0" smtClean="0"/>
              <a:t>развития</a:t>
            </a:r>
            <a:r>
              <a:rPr lang="ru-RU" dirty="0"/>
              <a:t>: </a:t>
            </a:r>
            <a:r>
              <a:rPr lang="ru-RU" b="1" dirty="0">
                <a:solidFill>
                  <a:srgbClr val="FF0000"/>
                </a:solidFill>
              </a:rPr>
              <a:t>оптимистический </a:t>
            </a:r>
            <a:r>
              <a:rPr lang="ru-RU" dirty="0"/>
              <a:t>(формирование полноценной системы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работы в регионе) и </a:t>
            </a:r>
            <a:r>
              <a:rPr lang="ru-RU" b="1" dirty="0">
                <a:solidFill>
                  <a:srgbClr val="FF0000"/>
                </a:solidFill>
              </a:rPr>
              <a:t>пессимистический</a:t>
            </a:r>
            <a:r>
              <a:rPr lang="ru-RU" dirty="0"/>
              <a:t> (свёртывание работ по формированию данной системы и откат к бессистемной</a:t>
            </a:r>
            <a:r>
              <a:rPr lang="ru-RU" dirty="0" smtClean="0"/>
              <a:t>, локально-</a:t>
            </a:r>
            <a:r>
              <a:rPr lang="ru-RU" dirty="0"/>
              <a:t>«очаговой» </a:t>
            </a:r>
            <a:r>
              <a:rPr lang="ru-RU" dirty="0" err="1"/>
              <a:t>профориентационной</a:t>
            </a:r>
            <a:r>
              <a:rPr lang="ru-RU" dirty="0"/>
              <a:t> деятельности в </a:t>
            </a:r>
            <a:r>
              <a:rPr lang="ru-RU" dirty="0" smtClean="0"/>
              <a:t>образовательных </a:t>
            </a:r>
            <a:r>
              <a:rPr lang="ru-RU" dirty="0"/>
              <a:t>организациях и на предприятиях)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55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1016</Words>
  <Application>Microsoft Office PowerPoint</Application>
  <PresentationFormat>Экран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Myriad Pro</vt:lpstr>
      <vt:lpstr>Myriad Pro Cond</vt:lpstr>
      <vt:lpstr>Wingdings</vt:lpstr>
      <vt:lpstr>Тема Office</vt:lpstr>
      <vt:lpstr>Презентация PowerPoint</vt:lpstr>
      <vt:lpstr>Презентация PowerPoint</vt:lpstr>
      <vt:lpstr>Оценка системы сопровождения профсамоопределения детей и молодежи в Иркутской области </vt:lpstr>
      <vt:lpstr>Формальные критерии сформированности региональных систем профориентационной работы</vt:lpstr>
      <vt:lpstr>Формальные критерии сформированности региональных систем профориентационной работы</vt:lpstr>
      <vt:lpstr>Формальные критерии сформированности региональных систем профориентационной работы</vt:lpstr>
      <vt:lpstr>Формальные критерии сформированности региональных систем профориентационной работы</vt:lpstr>
      <vt:lpstr>Формальные критерии сформированности региональных систем профориентационной работы</vt:lpstr>
      <vt:lpstr>Результаты анализа</vt:lpstr>
      <vt:lpstr>Результаты анализа</vt:lpstr>
      <vt:lpstr>Результаты анализа</vt:lpstr>
      <vt:lpstr>Результаты анализа</vt:lpstr>
      <vt:lpstr>Подходы к оценке </vt:lpstr>
      <vt:lpstr>Подходы к оценке </vt:lpstr>
      <vt:lpstr>Подходы к оценке </vt:lpstr>
      <vt:lpstr>Подходы к оценке </vt:lpstr>
      <vt:lpstr>Подходы к оценке </vt:lpstr>
      <vt:lpstr>Подходы к оценке </vt:lpstr>
      <vt:lpstr>Подходы к оценке </vt:lpstr>
      <vt:lpstr>Подходы к оценке 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Оценка качества профориентационной работы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</dc:creator>
  <cp:lastModifiedBy>nmo_bpk@outlook.com</cp:lastModifiedBy>
  <cp:revision>52</cp:revision>
  <dcterms:created xsi:type="dcterms:W3CDTF">2018-04-04T09:55:11Z</dcterms:created>
  <dcterms:modified xsi:type="dcterms:W3CDTF">2018-12-19T02:34:12Z</dcterms:modified>
</cp:coreProperties>
</file>