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7" r:id="rId9"/>
    <p:sldId id="268" r:id="rId10"/>
    <p:sldId id="266" r:id="rId11"/>
    <p:sldId id="263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60C35-0629-4635-85FD-1A72D68929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002B1-16E4-4334-8BAE-5862212E83DB}">
      <dgm:prSet custT="1"/>
      <dgm:spPr/>
      <dgm:t>
        <a:bodyPr/>
        <a:lstStyle/>
        <a:p>
          <a:pPr algn="ctr" rtl="0"/>
          <a:r>
            <a:rPr lang="ru-RU" sz="4600" b="1" dirty="0" smtClean="0">
              <a:latin typeface="+mj-lt"/>
            </a:rPr>
            <a:t>Показатели эффективности проекта</a:t>
          </a:r>
          <a:endParaRPr lang="ru-RU" sz="4600" b="1" dirty="0">
            <a:latin typeface="+mj-lt"/>
          </a:endParaRPr>
        </a:p>
      </dgm:t>
    </dgm:pt>
    <dgm:pt modelId="{DC7CDABB-7868-4E1F-8B36-151893C4646C}" type="parTrans" cxnId="{EC9CAEDA-D66B-4C01-B847-906D2DA8D68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8F78B66-BA42-4FD3-93AF-D8B9C09D64BE}" type="sibTrans" cxnId="{EC9CAEDA-D66B-4C01-B847-906D2DA8D68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FB0A52D-5E0A-472B-8268-DCBE76AD60DC}" type="pres">
      <dgm:prSet presAssocID="{54660C35-0629-4635-85FD-1A72D68929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5D95E-DF49-43C5-B15B-3F5672D56A0B}" type="pres">
      <dgm:prSet presAssocID="{0CA002B1-16E4-4334-8BAE-5862212E83DB}" presName="parentText" presStyleLbl="node1" presStyleIdx="0" presStyleCnt="1" custScaleY="305767" custLinFactNeighborY="22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8868B-7768-47B1-922E-41373CE3AA04}" type="presOf" srcId="{0CA002B1-16E4-4334-8BAE-5862212E83DB}" destId="{3E35D95E-DF49-43C5-B15B-3F5672D56A0B}" srcOrd="0" destOrd="0" presId="urn:microsoft.com/office/officeart/2005/8/layout/vList2"/>
    <dgm:cxn modelId="{EC9CAEDA-D66B-4C01-B847-906D2DA8D686}" srcId="{54660C35-0629-4635-85FD-1A72D68929B3}" destId="{0CA002B1-16E4-4334-8BAE-5862212E83DB}" srcOrd="0" destOrd="0" parTransId="{DC7CDABB-7868-4E1F-8B36-151893C4646C}" sibTransId="{88F78B66-BA42-4FD3-93AF-D8B9C09D64BE}"/>
    <dgm:cxn modelId="{9222A109-9916-4DA9-A096-AFAA9406CADF}" type="presOf" srcId="{54660C35-0629-4635-85FD-1A72D68929B3}" destId="{1FB0A52D-5E0A-472B-8268-DCBE76AD60DC}" srcOrd="0" destOrd="0" presId="urn:microsoft.com/office/officeart/2005/8/layout/vList2"/>
    <dgm:cxn modelId="{6B6C17FE-E870-4893-A733-5F669F63B06B}" type="presParOf" srcId="{1FB0A52D-5E0A-472B-8268-DCBE76AD60DC}" destId="{3E35D95E-DF49-43C5-B15B-3F5672D56A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35D95E-DF49-43C5-B15B-3F5672D56A0B}">
      <dsp:nvSpPr>
        <dsp:cNvPr id="0" name=""/>
        <dsp:cNvSpPr/>
      </dsp:nvSpPr>
      <dsp:spPr>
        <a:xfrm>
          <a:off x="0" y="45789"/>
          <a:ext cx="8219256" cy="142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latin typeface="+mj-lt"/>
            </a:rPr>
            <a:t>Показатели эффективности проекта</a:t>
          </a:r>
          <a:endParaRPr lang="ru-RU" sz="4600" b="1" kern="1200" dirty="0">
            <a:latin typeface="+mj-lt"/>
          </a:endParaRPr>
        </a:p>
      </dsp:txBody>
      <dsp:txXfrm>
        <a:off x="0" y="45789"/>
        <a:ext cx="8219256" cy="142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DB03B-74C6-4D39-A1D6-CC9C52DB2CFE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6EDC-7F58-416A-8A97-DFE586C36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EDC-7F58-416A-8A97-DFE586C3693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DD92CA-9F68-436E-BE0B-A4A83830125C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CE3EB40-C49D-4DF5-A4FF-83AD9F99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7;&#1086;&#1094;&#1080;&#1072;&#1083;&#1100;&#1085;&#1099;&#1081;%20&#1087;&#1088;&#1086;&#1077;&#1082;&#1090;%20&#1086;&#1090;%20&#1048;&#1083;&#1083;&#1080;&#1086;&#1090;&#1088;&#1086;&#1087;&#1080;&#1086;&#1085;&#1072;\IMG_1472.MOV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848872" cy="9144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Город-государство</a:t>
            </a:r>
          </a:p>
          <a:p>
            <a:pPr algn="r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Иллиотропион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Calibri" pitchFamily="34" charset="0"/>
                <a:cs typeface="Calibri" pitchFamily="34" charset="0"/>
              </a:rPr>
              <a:t>«Территория заботы»</a:t>
            </a:r>
            <a:endParaRPr lang="ru-RU" sz="6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000768"/>
            <a:ext cx="142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г. Байкальск,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2018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lru00sJ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ZhCpuCG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571480"/>
            <a:ext cx="3815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Процесс реализации проекта</a:t>
            </a:r>
            <a:endParaRPr lang="ru-RU" sz="4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00166" y="3857628"/>
            <a:ext cx="2085952" cy="1741872"/>
            <a:chOff x="1500166" y="3857628"/>
            <a:chExt cx="2085952" cy="1741872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1907704" y="4581128"/>
              <a:ext cx="1678414" cy="1018372"/>
            </a:xfrm>
            <a:prstGeom prst="rightArrow">
              <a:avLst>
                <a:gd name="adj1" fmla="val 67458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00166" y="3857628"/>
              <a:ext cx="695570" cy="158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571472" y="142852"/>
          <a:ext cx="821925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571744"/>
            <a:ext cx="3744416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Количественные: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вымытых окон: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 окон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рабочей силы: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 человек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наколотых дров: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полный контейнер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прополотых грядок: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 грядки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2500306"/>
            <a:ext cx="36433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Качественные:</a:t>
            </a:r>
          </a:p>
          <a:p>
            <a:pPr>
              <a:buFontTx/>
              <a:buChar char="-"/>
            </a:pPr>
            <a:r>
              <a:rPr lang="ru-RU" sz="2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Эмоции бабушки</a:t>
            </a:r>
          </a:p>
          <a:p>
            <a:pPr>
              <a:buFontTx/>
              <a:buChar char="-"/>
            </a:pPr>
            <a:endParaRPr lang="ru-RU" sz="27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91680" y="1628800"/>
            <a:ext cx="1152128" cy="10081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1628800"/>
            <a:ext cx="1080120" cy="10081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048672" cy="882352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latin typeface="Calibri" pitchFamily="34" charset="0"/>
                <a:cs typeface="Calibri" pitchFamily="34" charset="0"/>
              </a:rPr>
              <a:t>Результат работы</a:t>
            </a:r>
            <a:endParaRPr lang="ru-RU" sz="4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cNP_oc2PJ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7620022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G_1472.MO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JHv4-1uZwm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191" b="4232"/>
          <a:stretch>
            <a:fillRect/>
          </a:stretch>
        </p:blipFill>
        <p:spPr>
          <a:xfrm>
            <a:off x="142844" y="142851"/>
            <a:ext cx="8858312" cy="6572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latin typeface="Calibri" pitchFamily="34" charset="0"/>
                <a:cs typeface="Calibri" pitchFamily="34" charset="0"/>
              </a:rPr>
              <a:t>По вопросам сотрудничества:</a:t>
            </a:r>
            <a:endParaRPr lang="ru-RU" sz="4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772400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Бондарь Мария,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Тел:89041337264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Любавина Наталья,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Тел:89149110910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Город-государство «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Иллиотропион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051560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latin typeface="Calibri" pitchFamily="34" charset="0"/>
                <a:cs typeface="Calibri" pitchFamily="34" charset="0"/>
              </a:rPr>
              <a:t>Проблема</a:t>
            </a:r>
            <a:endParaRPr lang="ru-RU" sz="4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8kPyW2oH4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108854"/>
            <a:ext cx="3384376" cy="451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yZUPdwSX4U.jpg"/>
          <p:cNvPicPr>
            <a:picLocks noChangeAspect="1"/>
          </p:cNvPicPr>
          <p:nvPr/>
        </p:nvPicPr>
        <p:blipFill>
          <a:blip r:embed="rId3" cstate="print"/>
          <a:srcRect l="7143" t="9524" b="9524"/>
          <a:stretch>
            <a:fillRect/>
          </a:stretch>
        </p:blipFill>
        <p:spPr>
          <a:xfrm>
            <a:off x="539552" y="2348880"/>
            <a:ext cx="4176464" cy="273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7544" y="5301208"/>
            <a:ext cx="4104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Так участок выглядел до нашего приезда:</a:t>
            </a:r>
            <a:endParaRPr lang="ru-RU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2474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Запущенность дома и приусадебного участка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маломобильной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жительницы п.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Солзан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24503/v824503763/17ffd9/NQU6aUwc9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66288"/>
            <a:ext cx="3571900" cy="507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un9-9.userapi.com/c830508/v830508745/142721/CmWoAo4z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64346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pp.userapi.com/c846520/v846520180/905d1/1w0EI7WsZ6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43314"/>
            <a:ext cx="464347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Так участок выглядел до нашего приезда:</a:t>
            </a:r>
            <a:endParaRPr lang="ru-RU" sz="2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/>
              <a:t>Цель и задачи проекта</a:t>
            </a:r>
            <a:endParaRPr lang="ru-RU" sz="4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403096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благоустроить дом и приусадебный участок  п.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Солзан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Задачи:</a:t>
            </a:r>
          </a:p>
          <a:p>
            <a:pPr marL="542925" indent="-2730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организационные;</a:t>
            </a:r>
          </a:p>
          <a:p>
            <a:pPr marL="542925" indent="-2730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реализационные:</a:t>
            </a:r>
          </a:p>
          <a:p>
            <a:pPr marL="252253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На приусадебном участке;</a:t>
            </a:r>
          </a:p>
          <a:p>
            <a:pPr marL="252253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Внутри дома.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68958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latin typeface="Calibri" pitchFamily="34" charset="0"/>
                <a:cs typeface="Calibri" pitchFamily="34" charset="0"/>
              </a:rPr>
              <a:t>План-график реализации проекта</a:t>
            </a:r>
            <a:endParaRPr lang="ru-RU" sz="4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971600" y="1412776"/>
          <a:ext cx="7344816" cy="50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83"/>
                <a:gridCol w="2969093"/>
                <a:gridCol w="1708342"/>
                <a:gridCol w="225209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работы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Сроки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Ответственный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Сбор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инициативной группы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05.07.18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Calibri" pitchFamily="34" charset="0"/>
                          <a:cs typeface="Calibri" pitchFamily="34" charset="0"/>
                        </a:rPr>
                        <a:t>Бондарь Мария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Распределение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обязанностей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05.07.18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Бондарь Мария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Сбор Инвентаря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Бобешко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 Ян,</a:t>
                      </a:r>
                    </a:p>
                    <a:p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Любавина Наталья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Отъезд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10:10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Бобешко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 Ян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Прибытие на участок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Бобешко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 Ян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Выполнение задач проекта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10:30 – 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Бегишев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 Сергей,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Любавина Наталья</a:t>
                      </a:r>
                    </a:p>
                  </a:txBody>
                  <a:tcPr/>
                </a:tc>
              </a:tr>
              <a:tr h="695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Отъезд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с участка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13:40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Calibri" pitchFamily="34" charset="0"/>
                          <a:cs typeface="Calibri" pitchFamily="34" charset="0"/>
                        </a:rPr>
                        <a:t>Бобешко Ян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Прибытие на Школу Актива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13:55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Calibri" pitchFamily="34" charset="0"/>
                          <a:cs typeface="Calibri" pitchFamily="34" charset="0"/>
                        </a:rPr>
                        <a:t>Бобешко</a:t>
                      </a:r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 Ян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/>
              <a:t>Предполагаемые риски</a:t>
            </a:r>
            <a:endParaRPr lang="ru-RU" sz="4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785926"/>
          <a:ext cx="8424936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38"/>
                <a:gridCol w="3647130"/>
                <a:gridCol w="2106234"/>
                <a:gridCol w="2106234"/>
              </a:tblGrid>
              <a:tr h="11595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№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Наименование риска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 влияния на проект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Мероприятия по управлению риском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12761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Неблагоприятные</a:t>
                      </a:r>
                      <a:r>
                        <a:rPr lang="ru-RU" baseline="0" dirty="0" smtClean="0">
                          <a:latin typeface="+mj-lt"/>
                        </a:rPr>
                        <a:t> погодные условия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Средняя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Обеспечение добровольцев влагозащитной</a:t>
                      </a:r>
                      <a:r>
                        <a:rPr lang="ru-RU" baseline="0" dirty="0" smtClean="0">
                          <a:latin typeface="+mj-lt"/>
                        </a:rPr>
                        <a:t> одеждой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816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Травмы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Высокая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Наличие</a:t>
                      </a:r>
                      <a:r>
                        <a:rPr lang="ru-RU" baseline="0" dirty="0" smtClean="0">
                          <a:latin typeface="+mj-lt"/>
                        </a:rPr>
                        <a:t> </a:t>
                      </a:r>
                      <a:r>
                        <a:rPr lang="ru-RU" dirty="0" smtClean="0">
                          <a:latin typeface="+mj-lt"/>
                        </a:rPr>
                        <a:t>необходимых медикаментов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871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Недостаток инвентаря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Средняя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Обращение к соседям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1143000"/>
          </a:xfrm>
        </p:spPr>
        <p:txBody>
          <a:bodyPr>
            <a:normAutofit/>
          </a:bodyPr>
          <a:lstStyle/>
          <a:p>
            <a:r>
              <a:rPr lang="ru-RU" sz="4600" b="1" dirty="0" smtClean="0"/>
              <a:t>Процесс реализации проекта</a:t>
            </a:r>
            <a:endParaRPr lang="ru-RU" sz="4600" b="1" dirty="0"/>
          </a:p>
        </p:txBody>
      </p:sp>
      <p:pic>
        <p:nvPicPr>
          <p:cNvPr id="4" name="Содержимое 3" descr="8kPyW2oH4W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3923928" y="3356992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ZS-NxuIcv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3435846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000148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Процесс реализации проекта</a:t>
            </a:r>
            <a:endParaRPr lang="ru-RU" sz="4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45" t="14469" r="22972" b="12476"/>
          <a:stretch>
            <a:fillRect/>
          </a:stretch>
        </p:blipFill>
        <p:spPr bwMode="auto">
          <a:xfrm rot="5400000">
            <a:off x="3227340" y="3837556"/>
            <a:ext cx="3100768" cy="242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7832" t="6176" r="10113" b="18225"/>
          <a:stretch>
            <a:fillRect/>
          </a:stretch>
        </p:blipFill>
        <p:spPr bwMode="auto">
          <a:xfrm rot="5400000">
            <a:off x="5826237" y="3830947"/>
            <a:ext cx="3096345" cy="243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5438"/>
          <a:stretch>
            <a:fillRect/>
          </a:stretch>
        </p:blipFill>
        <p:spPr bwMode="auto">
          <a:xfrm rot="5400000">
            <a:off x="508480" y="991662"/>
            <a:ext cx="2873117" cy="289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8996" r="36665"/>
          <a:stretch>
            <a:fillRect/>
          </a:stretch>
        </p:blipFill>
        <p:spPr bwMode="auto">
          <a:xfrm rot="5400000">
            <a:off x="783649" y="3716889"/>
            <a:ext cx="22433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pp.userapi.com/c831109/v831109763/1416e9/Sa8pToZjz50.jpg"/>
          <p:cNvPicPr>
            <a:picLocks noChangeAspect="1" noChangeArrowheads="1"/>
          </p:cNvPicPr>
          <p:nvPr/>
        </p:nvPicPr>
        <p:blipFill>
          <a:blip r:embed="rId6" cstate="print"/>
          <a:srcRect t="13701" b="37153"/>
          <a:stretch>
            <a:fillRect/>
          </a:stretch>
        </p:blipFill>
        <p:spPr bwMode="auto">
          <a:xfrm>
            <a:off x="3929058" y="1000108"/>
            <a:ext cx="4286280" cy="240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28710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Процесс реализации проекта</a:t>
            </a:r>
            <a:endParaRPr lang="ru-RU" sz="4600" dirty="0"/>
          </a:p>
        </p:txBody>
      </p:sp>
      <p:pic>
        <p:nvPicPr>
          <p:cNvPr id="3074" name="Picture 2" descr="https://pp.userapi.com/c845017/v845017763/9a87e/_6R7nbonj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667152" cy="253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pp.userapi.com/c830401/v830401113/1259ac/ntMLo8dlib8.jpg"/>
          <p:cNvPicPr>
            <a:picLocks noChangeAspect="1" noChangeArrowheads="1"/>
          </p:cNvPicPr>
          <p:nvPr/>
        </p:nvPicPr>
        <p:blipFill>
          <a:blip r:embed="rId3" cstate="print"/>
          <a:srcRect l="14429" r="16124" b="33266"/>
          <a:stretch>
            <a:fillRect/>
          </a:stretch>
        </p:blipFill>
        <p:spPr bwMode="auto">
          <a:xfrm>
            <a:off x="285720" y="1000108"/>
            <a:ext cx="228601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sun9-5.userapi.com/c834200/v834200763/171ac9/FaXc1Jo_B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37147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s://pp.userapi.com/c844521/v844521186/9858a/LVj2EiRvNss.jpg"/>
          <p:cNvPicPr>
            <a:picLocks noChangeAspect="1" noChangeArrowheads="1"/>
          </p:cNvPicPr>
          <p:nvPr/>
        </p:nvPicPr>
        <p:blipFill>
          <a:blip r:embed="rId5" cstate="print"/>
          <a:srcRect b="7748"/>
          <a:stretch>
            <a:fillRect/>
          </a:stretch>
        </p:blipFill>
        <p:spPr bwMode="auto">
          <a:xfrm>
            <a:off x="6572264" y="1000108"/>
            <a:ext cx="238122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pp.userapi.com/c830509/v830509763/13d75c/uSmTEKkNs44.jpg"/>
          <p:cNvPicPr>
            <a:picLocks noChangeAspect="1" noChangeArrowheads="1"/>
          </p:cNvPicPr>
          <p:nvPr/>
        </p:nvPicPr>
        <p:blipFill>
          <a:blip r:embed="rId6" cstate="print"/>
          <a:srcRect l="4526" t="29253" r="12445" b="30122"/>
          <a:stretch>
            <a:fillRect/>
          </a:stretch>
        </p:blipFill>
        <p:spPr bwMode="auto">
          <a:xfrm>
            <a:off x="4714876" y="4071942"/>
            <a:ext cx="3857652" cy="251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</TotalTime>
  <Words>241</Words>
  <Application>Microsoft Office PowerPoint</Application>
  <PresentationFormat>Экран (4:3)</PresentationFormat>
  <Paragraphs>98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«Территория заботы»</vt:lpstr>
      <vt:lpstr>Проблема</vt:lpstr>
      <vt:lpstr>Слайд 3</vt:lpstr>
      <vt:lpstr>Цель и задачи проекта</vt:lpstr>
      <vt:lpstr>План-график реализации проекта</vt:lpstr>
      <vt:lpstr>Предполагаемые риски</vt:lpstr>
      <vt:lpstr>Процесс реализации проекта</vt:lpstr>
      <vt:lpstr>Процесс реализации проекта</vt:lpstr>
      <vt:lpstr>Процесс реализации проекта</vt:lpstr>
      <vt:lpstr>Слайд 10</vt:lpstr>
      <vt:lpstr>Слайд 11</vt:lpstr>
      <vt:lpstr>Результат работы</vt:lpstr>
      <vt:lpstr>Слайд 13</vt:lpstr>
      <vt:lpstr>По вопросам сотрудничества: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«Территория заботы»</dc:title>
  <dc:creator>Class</dc:creator>
  <cp:lastModifiedBy>Class</cp:lastModifiedBy>
  <cp:revision>28</cp:revision>
  <dcterms:created xsi:type="dcterms:W3CDTF">2018-07-06T07:13:26Z</dcterms:created>
  <dcterms:modified xsi:type="dcterms:W3CDTF">2018-07-09T04:58:38Z</dcterms:modified>
</cp:coreProperties>
</file>