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27" r:id="rId3"/>
    <p:sldId id="328" r:id="rId4"/>
    <p:sldId id="285" r:id="rId5"/>
    <p:sldId id="329" r:id="rId6"/>
    <p:sldId id="293" r:id="rId7"/>
    <p:sldId id="292" r:id="rId8"/>
    <p:sldId id="283" r:id="rId9"/>
    <p:sldId id="279" r:id="rId10"/>
    <p:sldId id="282" r:id="rId11"/>
    <p:sldId id="326" r:id="rId12"/>
    <p:sldId id="322" r:id="rId13"/>
    <p:sldId id="284" r:id="rId14"/>
    <p:sldId id="289" r:id="rId15"/>
    <p:sldId id="286" r:id="rId16"/>
    <p:sldId id="287" r:id="rId17"/>
    <p:sldId id="277" r:id="rId18"/>
    <p:sldId id="291" r:id="rId19"/>
    <p:sldId id="294" r:id="rId20"/>
    <p:sldId id="280" r:id="rId21"/>
    <p:sldId id="290" r:id="rId22"/>
    <p:sldId id="281" r:id="rId23"/>
    <p:sldId id="270" r:id="rId24"/>
  </p:sldIdLst>
  <p:sldSz cx="9906000" cy="6858000" type="A4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2">
          <p15:clr>
            <a:srgbClr val="A4A3A4"/>
          </p15:clr>
        </p15:guide>
        <p15:guide id="2" pos="5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1A1D"/>
    <a:srgbClr val="921A1D"/>
    <a:srgbClr val="903838"/>
    <a:srgbClr val="F26724"/>
    <a:srgbClr val="E62B25"/>
    <a:srgbClr val="F99B1C"/>
    <a:srgbClr val="F18420"/>
    <a:srgbClr val="E78E24"/>
    <a:srgbClr val="FFFF00"/>
    <a:srgbClr val="FE7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90"/>
    <p:restoredTop sz="94660"/>
  </p:normalViewPr>
  <p:slideViewPr>
    <p:cSldViewPr snapToGrid="0">
      <p:cViewPr varScale="1">
        <p:scale>
          <a:sx n="91" d="100"/>
          <a:sy n="91" d="100"/>
        </p:scale>
        <p:origin x="248" y="184"/>
      </p:cViewPr>
      <p:guideLst>
        <p:guide orient="horz" pos="812"/>
        <p:guide pos="558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AD1885-E098-4B7A-990F-592BFF924F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19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45306-B2CB-4645-898C-C2FCC6886318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0C5-343F-447E-95CE-BEBA09498C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6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1858-E3CA-4C30-9D94-B3E7454F73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55F6-8B83-4D65-896D-3EEBFD7511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A39E0-91F1-4BC9-BE67-AB32F1E71E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33E49-F42B-4B24-8ECA-067FDC6D3F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D68EA-4154-45CC-BBE3-438B7F56B3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9AF0C-A13A-461F-987E-CD43E91FF7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306DE-A36F-4B98-B5B7-872FDA113A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3BCCF-00E1-43E0-A013-7B74FDB6F7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F3A33-6A4A-4395-8324-C6DCD486F1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F35FE-C004-4173-8268-FCF9B3B392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5E57B-67AF-45F9-A9C5-5C088F397C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654A06-2576-4317-9918-DE566674560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rg.ru/2018/07/31/olga-vasileva-raskryla-podrobnosti-nacproekta-obrazovanie.htm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6" y="854094"/>
            <a:ext cx="2540005" cy="79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flipH="1">
            <a:off x="-2" y="2640555"/>
            <a:ext cx="3079561" cy="1537745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dirty="0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3287194" y="2400250"/>
            <a:ext cx="63091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Проектный подход в управлении программой развития профессиональной образовательной организацией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r>
              <a:rPr lang="ru-RU" sz="1200" dirty="0"/>
              <a:t> </a:t>
            </a:r>
          </a:p>
          <a:p>
            <a:endParaRPr lang="ru-RU" sz="1200" dirty="0"/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237523" y="4632806"/>
            <a:ext cx="434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Докладчик: </a:t>
            </a: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Есенина Е.Ю., </a:t>
            </a:r>
            <a:r>
              <a:rPr lang="ru-RU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д.пед.н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., ведущий научный сотрудник Центра профессионального образования и систем квалификаций</a:t>
            </a:r>
          </a:p>
          <a:p>
            <a:pPr algn="l">
              <a:spcBef>
                <a:spcPts val="0"/>
              </a:spcBef>
            </a:pP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E-mail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cpo-firo@yandex.ru 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8951" y="760659"/>
            <a:ext cx="279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Центр профессионального образования и систем квалификаций</a:t>
            </a:r>
          </a:p>
          <a:p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ФИРО </a:t>
            </a:r>
            <a:r>
              <a:rPr lang="ru-RU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РАНХиГС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06363" y="218660"/>
            <a:ext cx="9086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Программы развития (модернизации) образовательных организаций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3386" y="953634"/>
            <a:ext cx="3487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Условия реализации ОПОП и ОППО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63789" y="4867560"/>
            <a:ext cx="2795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Развитие 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инфраструктуры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45" y="4747083"/>
            <a:ext cx="3268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Развитие кадрового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потенциала ПОО</a:t>
            </a:r>
          </a:p>
        </p:txBody>
      </p:sp>
      <p:sp>
        <p:nvSpPr>
          <p:cNvPr id="7" name="Равнобедренный треугольник 6"/>
          <p:cNvSpPr/>
          <p:nvPr/>
        </p:nvSpPr>
        <p:spPr bwMode="auto">
          <a:xfrm>
            <a:off x="1789006" y="1939076"/>
            <a:ext cx="6420678" cy="2533086"/>
          </a:xfrm>
          <a:prstGeom prst="triangle">
            <a:avLst>
              <a:gd name="adj" fmla="val 41004"/>
            </a:avLst>
          </a:prstGeom>
          <a:solidFill>
            <a:schemeClr val="accent2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531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Номер слайда 1">
            <a:extLst>
              <a:ext uri="{FF2B5EF4-FFF2-40B4-BE49-F238E27FC236}">
                <a16:creationId xmlns:a16="http://schemas.microsoft.com/office/drawing/2014/main" id="{DACD7463-52C8-8844-A9CA-1C3F694F6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57375" indent="-714375">
              <a:defRPr sz="1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857500" indent="-571500">
              <a:defRPr sz="1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000500" indent="-571500">
              <a:defRPr sz="1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143500" indent="-571500">
              <a:defRPr sz="1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6286500" indent="-571500" eaLnBrk="0" fontAlgn="base" hangingPunct="0">
              <a:spcBef>
                <a:spcPct val="0"/>
              </a:spcBef>
              <a:spcAft>
                <a:spcPct val="0"/>
              </a:spcAft>
              <a:defRPr sz="1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7429500" indent="-571500" eaLnBrk="0" fontAlgn="base" hangingPunct="0">
              <a:spcBef>
                <a:spcPct val="0"/>
              </a:spcBef>
              <a:spcAft>
                <a:spcPct val="0"/>
              </a:spcAft>
              <a:defRPr sz="1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8572500" indent="-571500" eaLnBrk="0" fontAlgn="base" hangingPunct="0">
              <a:spcBef>
                <a:spcPct val="0"/>
              </a:spcBef>
              <a:spcAft>
                <a:spcPct val="0"/>
              </a:spcAft>
              <a:defRPr sz="1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9715500" indent="-571500" eaLnBrk="0" fontAlgn="base" hangingPunct="0">
              <a:spcBef>
                <a:spcPct val="0"/>
              </a:spcBef>
              <a:spcAft>
                <a:spcPct val="0"/>
              </a:spcAft>
              <a:defRPr sz="1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4AF3DE-13C8-5445-AFDC-40BDFA514C4D}" type="slidenum">
              <a:rPr lang="ru-RU" altLang="ru-RU" sz="125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11</a:t>
            </a:fld>
            <a:endParaRPr lang="ru-RU" altLang="ru-RU" sz="125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2" name="TextBox 2">
            <a:extLst>
              <a:ext uri="{FF2B5EF4-FFF2-40B4-BE49-F238E27FC236}">
                <a16:creationId xmlns:a16="http://schemas.microsoft.com/office/drawing/2014/main" id="{663362E1-A21F-7B44-81E6-0451C1FC0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05" y="708607"/>
            <a:ext cx="86439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i="1" dirty="0">
                <a:solidFill>
                  <a:srgbClr val="0070C0"/>
                </a:solidFill>
              </a:rPr>
              <a:t>Указ Президента РФ от 7 мая 2018 г. № 204 "О национальных целях и стратегических задачах развития Российской Федерации на период до 2024 года” </a:t>
            </a:r>
          </a:p>
        </p:txBody>
      </p:sp>
      <p:pic>
        <p:nvPicPr>
          <p:cNvPr id="15364" name="Picture 2" descr="http://worldrussia.com/upload/media/entries/2018-05/14/1242-22-520752cd4099c1845780d3c84e39c179.jpg">
            <a:extLst>
              <a:ext uri="{FF2B5EF4-FFF2-40B4-BE49-F238E27FC236}">
                <a16:creationId xmlns:a16="http://schemas.microsoft.com/office/drawing/2014/main" id="{EA82D826-0584-A145-A3D7-1B58FAB24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823" y="2430513"/>
            <a:ext cx="5401470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242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>
            <a:extLst>
              <a:ext uri="{FF2B5EF4-FFF2-40B4-BE49-F238E27FC236}">
                <a16:creationId xmlns:a16="http://schemas.microsoft.com/office/drawing/2014/main" id="{660EBAE5-5402-1945-B598-2C8A62BDF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46" y="158080"/>
            <a:ext cx="8282780" cy="409342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alt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МИНПРОСВЕЩЕНИЯ РОССИИ:</a:t>
            </a:r>
          </a:p>
          <a:p>
            <a:pPr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tx2"/>
                </a:solidFill>
              </a:rPr>
              <a:t>ПРИОРИТЕТНЫЙ ПРОЕКТ </a:t>
            </a:r>
          </a:p>
          <a:p>
            <a:pPr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accent2"/>
                </a:solidFill>
              </a:rPr>
              <a:t>«РАБОЧИЕ КАДРЫ ДЛЯ ПЕРЕДОВЫХ ТЕХНОЛОГИЙ»</a:t>
            </a:r>
          </a:p>
          <a:p>
            <a:pPr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tx2"/>
                </a:solidFill>
              </a:rPr>
              <a:t>ПРИОРИТЕТНЫЙ ПРОЕКТ </a:t>
            </a:r>
          </a:p>
          <a:p>
            <a:pPr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accent2"/>
                </a:solidFill>
              </a:rPr>
              <a:t>«СОВРЕМЕННАЯ ЦИФРОВАЯ ОБРАЗОВАТЕЛЬНАЯ СРЕДА РОССИЙСКОЙ ФЕДЕРАЦИИ»</a:t>
            </a:r>
            <a:endParaRPr lang="en-US" altLang="ru-RU" sz="2000" b="1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accent2"/>
                </a:solidFill>
              </a:rPr>
              <a:t>Национальный проект (программа) по  направлению «Образование» (</a:t>
            </a:r>
            <a:r>
              <a:rPr lang="ru-RU" sz="2000" b="1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https://rg.ru/2018/07/31/</a:t>
            </a:r>
            <a:r>
              <a:rPr lang="ru-RU" sz="2000" b="1" dirty="0" err="1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olga-vasileva-raskryla-podrobnosti-nacproekta-obrazovanie.</a:t>
            </a:r>
            <a:r>
              <a:rPr lang="ru-RU" sz="800" b="1" dirty="0" err="1">
                <a:solidFill>
                  <a:srgbClr val="C00000"/>
                </a:solidFill>
                <a:hlinkClick r:id="rId2"/>
              </a:rPr>
              <a:t>html</a:t>
            </a:r>
            <a:r>
              <a:rPr lang="ru-RU" sz="800" b="1" dirty="0">
                <a:solidFill>
                  <a:srgbClr val="C00000"/>
                </a:solidFill>
              </a:rPr>
              <a:t>)</a:t>
            </a:r>
          </a:p>
          <a:p>
            <a:pPr>
              <a:spcBef>
                <a:spcPct val="50000"/>
              </a:spcBef>
              <a:defRPr/>
            </a:pPr>
            <a:endParaRPr lang="ru-RU" altLang="ru-RU" sz="2000" b="1" dirty="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6DAED7-0275-9B43-A4B4-3F29FD2FDA79}"/>
              </a:ext>
            </a:extLst>
          </p:cNvPr>
          <p:cNvSpPr txBox="1"/>
          <p:nvPr/>
        </p:nvSpPr>
        <p:spPr>
          <a:xfrm>
            <a:off x="506437" y="4251508"/>
            <a:ext cx="879230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«Программа  модернизации образовательных организаций, реализующих образовательные программы среднего профессионального образования, в целях устранения дефицита квалифицированных рабочих кадров»  (</a:t>
            </a:r>
            <a:r>
              <a:rPr lang="en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" sz="2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rkadr.miccedu.ru</a:t>
            </a:r>
            <a:r>
              <a:rPr lang="en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/&amp;</a:t>
            </a:r>
            <a:r>
              <a:rPr lang="en" sz="2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specialPage</a:t>
            </a:r>
            <a:r>
              <a:rPr lang="en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" sz="2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rkadry</a:t>
            </a:r>
            <a:r>
              <a:rPr lang="en" dirty="0"/>
              <a:t>)</a:t>
            </a:r>
          </a:p>
          <a:p>
            <a:endParaRPr lang="en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259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2730" y="363915"/>
            <a:ext cx="900952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orbel,Bold"/>
              </a:rPr>
              <a:t>Всероссийское совещание руководителей органов исполнительной</a:t>
            </a:r>
          </a:p>
          <a:p>
            <a:pPr algn="l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orbel,Bold"/>
              </a:rPr>
              <a:t>власти субъектов Российской Федерации, осуществляющих</a:t>
            </a:r>
          </a:p>
          <a:p>
            <a:pPr algn="l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orbel,Bold"/>
              </a:rPr>
              <a:t>государственное управление в сфере образования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5 июля 2018,</a:t>
            </a:r>
          </a:p>
          <a:p>
            <a:pPr algn="l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Сочи</a:t>
            </a:r>
          </a:p>
          <a:p>
            <a:pPr algn="l"/>
            <a:r>
              <a:rPr lang="ru-RU" b="1" dirty="0">
                <a:solidFill>
                  <a:srgbClr val="30ADED"/>
                </a:solidFill>
                <a:latin typeface="Corbel,Bold"/>
              </a:rPr>
              <a:t>Направления реализации приоритетного проекта в сфере</a:t>
            </a:r>
          </a:p>
          <a:p>
            <a:pPr algn="l"/>
            <a:r>
              <a:rPr lang="ru-RU" b="1" dirty="0">
                <a:solidFill>
                  <a:srgbClr val="30ADED"/>
                </a:solidFill>
                <a:latin typeface="Corbel,Bold"/>
              </a:rPr>
              <a:t>образования:</a:t>
            </a:r>
          </a:p>
          <a:p>
            <a:pPr algn="l"/>
            <a:r>
              <a:rPr lang="ru-RU" sz="3600" dirty="0">
                <a:solidFill>
                  <a:srgbClr val="1287C4"/>
                </a:solidFill>
                <a:latin typeface="Arial" panose="020B0604020202020204" pitchFamily="34" charset="0"/>
              </a:rPr>
              <a:t>•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Создание в каждом регионе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rbel,Bold"/>
              </a:rPr>
              <a:t>центров непрерывной</a:t>
            </a:r>
          </a:p>
          <a:p>
            <a:pPr algn="l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rbel,Bold"/>
              </a:rPr>
              <a:t>подготовки педагогов и их аккредитации</a:t>
            </a:r>
          </a:p>
          <a:p>
            <a:pPr algn="l"/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•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Реализация проектов по наставничеству,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волонтёрству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 и</a:t>
            </a:r>
          </a:p>
          <a:p>
            <a:pPr algn="l"/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профконкурсам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 для граждан по разным направлениям</a:t>
            </a:r>
          </a:p>
          <a:p>
            <a:pPr algn="l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Функции </a:t>
            </a:r>
            <a:r>
              <a:rPr lang="ru-RU" dirty="0">
                <a:solidFill>
                  <a:srgbClr val="30ADED"/>
                </a:solidFill>
                <a:latin typeface="Corbel" panose="020B0503020204020204" pitchFamily="34" charset="0"/>
              </a:rPr>
              <a:t>федерального проектного офиса</a:t>
            </a:r>
          </a:p>
          <a:p>
            <a:pPr algn="l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реализации национального проекта в сфере образования -</a:t>
            </a:r>
          </a:p>
          <a:p>
            <a:pPr algn="l"/>
            <a:r>
              <a:rPr lang="ru-RU" dirty="0">
                <a:solidFill>
                  <a:srgbClr val="30ADED"/>
                </a:solidFill>
                <a:latin typeface="Corbel" panose="020B0503020204020204" pitchFamily="34" charset="0"/>
              </a:rPr>
              <a:t>Фонд новых форм развития образования под руководством</a:t>
            </a:r>
          </a:p>
          <a:p>
            <a:pPr algn="l"/>
            <a:r>
              <a:rPr lang="ru-RU" dirty="0">
                <a:solidFill>
                  <a:srgbClr val="30ADED"/>
                </a:solidFill>
                <a:latin typeface="Corbel" panose="020B0503020204020204" pitchFamily="34" charset="0"/>
              </a:rPr>
              <a:t>М.Н. Раковой</a:t>
            </a:r>
            <a:r>
              <a:rPr lang="ru-RU" dirty="0">
                <a:solidFill>
                  <a:srgbClr val="000000"/>
                </a:solidFill>
                <a:latin typeface="Corbel" panose="020B0503020204020204" pitchFamily="34" charset="0"/>
              </a:rPr>
              <a:t>.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В субъектах Российской Федерации также</a:t>
            </a:r>
          </a:p>
          <a:p>
            <a:pPr algn="l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появятся соответствующие проектные офисы с персональной</a:t>
            </a:r>
          </a:p>
          <a:p>
            <a:pPr algn="l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ответственностью министра.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03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0305" y="793289"/>
            <a:ext cx="889410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orbel,Bold"/>
              </a:rPr>
              <a:t>Программа развития профессиональных</a:t>
            </a:r>
          </a:p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orbel,Bold"/>
              </a:rPr>
              <a:t>образовательных организаций</a:t>
            </a:r>
          </a:p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orbel,Bold"/>
              </a:rPr>
              <a:t>в субъектах Российской Федерации</a:t>
            </a:r>
          </a:p>
          <a:p>
            <a:endParaRPr lang="ru-RU" sz="2800" b="1" dirty="0">
              <a:solidFill>
                <a:schemeClr val="accent6">
                  <a:lumMod val="75000"/>
                </a:schemeClr>
              </a:solidFill>
              <a:latin typeface="Corbel,Bold"/>
            </a:endParaRP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rbel,Bold"/>
              </a:rPr>
              <a:t>Цель Программы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– </a:t>
            </a:r>
            <a:r>
              <a:rPr lang="ru-RU" dirty="0">
                <a:solidFill>
                  <a:srgbClr val="FF0000"/>
                </a:solidFill>
                <a:latin typeface="Corbel" panose="020B0503020204020204" pitchFamily="34" charset="0"/>
              </a:rPr>
              <a:t>повышение качества управления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в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системе СПО на основе внедрения программ модернизации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образовательных организаций, реализующих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образовательные программы среднего профессионального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образования, </a:t>
            </a:r>
            <a:r>
              <a:rPr lang="ru-RU" dirty="0">
                <a:solidFill>
                  <a:srgbClr val="FF0000"/>
                </a:solidFill>
                <a:latin typeface="Corbel" panose="020B0503020204020204" pitchFamily="34" charset="0"/>
              </a:rPr>
              <a:t>в целях устранения дефицита</a:t>
            </a:r>
          </a:p>
          <a:p>
            <a:r>
              <a:rPr lang="ru-RU" dirty="0">
                <a:solidFill>
                  <a:srgbClr val="FF0000"/>
                </a:solidFill>
                <a:latin typeface="Corbel" panose="020B0503020204020204" pitchFamily="34" charset="0"/>
              </a:rPr>
              <a:t>квалифицированных рабочих кадров</a:t>
            </a:r>
          </a:p>
          <a:p>
            <a:pPr algn="l"/>
            <a:endParaRPr lang="ru-RU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algn="l"/>
            <a:endParaRPr lang="ru-RU" dirty="0">
              <a:solidFill>
                <a:srgbClr val="951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14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-403596" y="1039091"/>
            <a:ext cx="104695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Решение организационного комитета по подготовке и</a:t>
            </a:r>
          </a:p>
          <a:p>
            <a:r>
              <a:rPr lang="ru-RU" b="1" dirty="0"/>
              <a:t>проведению мирового чемпионата по</a:t>
            </a:r>
          </a:p>
          <a:p>
            <a:r>
              <a:rPr lang="ru-RU" b="1" dirty="0"/>
              <a:t>профессиональному мастерству по стандартам</a:t>
            </a:r>
          </a:p>
          <a:p>
            <a:r>
              <a:rPr lang="ru-RU" b="1" dirty="0"/>
              <a:t>«</a:t>
            </a:r>
            <a:r>
              <a:rPr lang="ru-RU" b="1" dirty="0" err="1"/>
              <a:t>Ворлдскиллс</a:t>
            </a:r>
            <a:r>
              <a:rPr lang="ru-RU" b="1" dirty="0"/>
              <a:t>» в г. Казани в 2019 году (21.11.2017):</a:t>
            </a:r>
          </a:p>
          <a:p>
            <a:endParaRPr lang="ru-RU" dirty="0"/>
          </a:p>
          <a:p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«Разработать </a:t>
            </a:r>
            <a:r>
              <a:rPr lang="ru-RU" i="1" dirty="0">
                <a:solidFill>
                  <a:srgbClr val="903838"/>
                </a:solidFill>
              </a:rPr>
              <a:t>программу развития профессиональных образовательных организаций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в субъектах Российской</a:t>
            </a:r>
          </a:p>
          <a:p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Федерации, предусмотрев меры по развитию инфраструктуры, кадрового потенциала, созданию современных условий</a:t>
            </a:r>
          </a:p>
          <a:p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для реализации основных профессиональных образовательных программ, а также планируемые сроки аккредитации</a:t>
            </a:r>
          </a:p>
          <a:p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организаций в соответствии со стандартами «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Ворлдскиллс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29345" y="290945"/>
            <a:ext cx="420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ИСТОРИЯ ВОПРОСА</a:t>
            </a:r>
          </a:p>
        </p:txBody>
      </p:sp>
    </p:spTree>
    <p:extLst>
      <p:ext uri="{BB962C8B-B14F-4D97-AF65-F5344CB8AC3E}">
        <p14:creationId xmlns:p14="http://schemas.microsoft.com/office/powerpoint/2010/main" val="2568543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63781" y="1052945"/>
            <a:ext cx="75091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Перечень поручений Президента РФ по итогам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заседания Государственного совета РФ 27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декабря 2017 г. от 22 февраля 2018 г.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№ Пр-321ГС</a:t>
            </a: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п.5 б) обеспечить </a:t>
            </a:r>
            <a:r>
              <a:rPr lang="ru-RU" dirty="0">
                <a:solidFill>
                  <a:srgbClr val="921A1D"/>
                </a:solidFill>
              </a:rPr>
              <a:t>внедрение программы</a:t>
            </a:r>
          </a:p>
          <a:p>
            <a:r>
              <a:rPr lang="ru-RU" dirty="0">
                <a:solidFill>
                  <a:srgbClr val="921A1D"/>
                </a:solidFill>
              </a:rPr>
              <a:t>модернизации образовательных организаций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реализующих образовательные программы среднего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профессионального образования, в целях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устранения дефицита квалифицированных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рабочих кадров</a:t>
            </a:r>
          </a:p>
        </p:txBody>
      </p:sp>
    </p:spTree>
    <p:extLst>
      <p:ext uri="{BB962C8B-B14F-4D97-AF65-F5344CB8AC3E}">
        <p14:creationId xmlns:p14="http://schemas.microsoft.com/office/powerpoint/2010/main" val="3569644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7564" y="238539"/>
            <a:ext cx="920363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Методические рекомендации по модернизации </a:t>
            </a: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программ развития профессионального образования </a:t>
            </a: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субъектов Российской Федерации в соответствии </a:t>
            </a: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со стратегическими задачами  социально-экономического развития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7564" y="2197029"/>
            <a:ext cx="89054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	рекомендации по организационным условиям модернизации  Программ;</a:t>
            </a:r>
          </a:p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	рекомендации по формированию структуры и содержания Программ;</a:t>
            </a:r>
          </a:p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	рекомендации по формированию критериев и показателей результативности реализации Программ;</a:t>
            </a:r>
          </a:p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	рекомендации по формированию программ развития образовательных организаций, реализующих образовательные программы СПО.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480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42048" y="636477"/>
            <a:ext cx="9318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АЛГОРИТМ РАЗРАБОТКИ</a:t>
            </a: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ПРОГРАММЫ</a:t>
            </a: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2000" b="1" dirty="0">
                <a:solidFill>
                  <a:srgbClr val="951A1D"/>
                </a:solidFill>
              </a:rPr>
              <a:t>УРОВЕНЬ ОБРАЗОВАТЕЛЬНОЙ ОРГАНИЗАЦИИ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54014" y="174812"/>
            <a:ext cx="1964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1A1D"/>
                </a:solidFill>
              </a:rPr>
              <a:t>“SUMMARY”</a:t>
            </a:r>
            <a:endParaRPr lang="ru-RU" dirty="0">
              <a:solidFill>
                <a:srgbClr val="921A1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859" y="2113805"/>
            <a:ext cx="86061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Целевая установка директора</a:t>
            </a:r>
          </a:p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• Подбор команды – проектной группы по разработке с</a:t>
            </a:r>
          </a:p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определением задач</a:t>
            </a:r>
          </a:p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• Поиск партнеров (работодатели, вузы, наука,</a:t>
            </a:r>
          </a:p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общественные организации и т.п.)</a:t>
            </a:r>
          </a:p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• Проведение SWOT – анализа деятельности ПОО</a:t>
            </a:r>
          </a:p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• Определение ключевых партнеров и ценностей ПОО</a:t>
            </a:r>
          </a:p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• Выбор стратегических целей, задач</a:t>
            </a:r>
          </a:p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• Формирование образа будущего ПОО через 2,5, 7 лет с</a:t>
            </a:r>
          </a:p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учетом результатов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SWOT –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анализа</a:t>
            </a:r>
          </a:p>
        </p:txBody>
      </p:sp>
    </p:spTree>
    <p:extLst>
      <p:ext uri="{BB962C8B-B14F-4D97-AF65-F5344CB8AC3E}">
        <p14:creationId xmlns:p14="http://schemas.microsoft.com/office/powerpoint/2010/main" val="3477112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24426" y="1943710"/>
            <a:ext cx="881606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• Определение профессий/специальностей для подготовки с</a:t>
            </a:r>
          </a:p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учетом приоритетов региона и передовых технологий</a:t>
            </a:r>
          </a:p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• Инвентаризация МТБ (СЦК, ЦДЭ, ЦОО и т.п.)</a:t>
            </a:r>
          </a:p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• Организация работы с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педколлективом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(подготовка</a:t>
            </a:r>
          </a:p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экспертов и т.п.)</a:t>
            </a:r>
          </a:p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• Определение временных и финансовых ресурсов</a:t>
            </a:r>
          </a:p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• Определение условий реализации: сетевое,</a:t>
            </a:r>
          </a:p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межведомственное сотрудничество и т.д.</a:t>
            </a:r>
          </a:p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• Оформление Программы и дорожной карты по ее</a:t>
            </a:r>
          </a:p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выполнению (в рамках проектного управления)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3" y="278525"/>
            <a:ext cx="9315495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26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BB08F35-7465-5442-9689-5EFFF3133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14FAC1-4034-614D-9559-FDF49841226D}"/>
              </a:ext>
            </a:extLst>
          </p:cNvPr>
          <p:cNvSpPr txBox="1"/>
          <p:nvPr/>
        </p:nvSpPr>
        <p:spPr>
          <a:xfrm>
            <a:off x="295421" y="844061"/>
            <a:ext cx="44313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ПРОЕКТ – ЭТО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ЦЕЛЕНАПРАВЛЕННАЯ</a:t>
            </a: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УНИКАЛЬНАЯ</a:t>
            </a: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ДЕЯТЕЛЬНОСТЬ</a:t>
            </a: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ПРИ ОГРАНИЧЕНИИ ВРЕМЕНИ 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И 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РЕСУРСОВ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DFF156-CD58-9049-A765-8EEDF92064CD}"/>
              </a:ext>
            </a:extLst>
          </p:cNvPr>
          <p:cNvSpPr txBox="1"/>
          <p:nvPr/>
        </p:nvSpPr>
        <p:spPr>
          <a:xfrm>
            <a:off x="5950635" y="1899138"/>
            <a:ext cx="29964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ЗАЧЕМ?</a:t>
            </a:r>
          </a:p>
          <a:p>
            <a:endParaRPr lang="ru-RU" b="1" dirty="0">
              <a:solidFill>
                <a:schemeClr val="accent2"/>
              </a:solidFill>
            </a:endParaRPr>
          </a:p>
          <a:p>
            <a:r>
              <a:rPr lang="ru-RU" b="1" dirty="0">
                <a:solidFill>
                  <a:schemeClr val="accent2"/>
                </a:solidFill>
              </a:rPr>
              <a:t>В ЧЕМ НОВИЗНА И ЧТО ЭТО ДАЕТ?</a:t>
            </a:r>
          </a:p>
          <a:p>
            <a:endParaRPr lang="ru-RU" b="1" dirty="0">
              <a:solidFill>
                <a:schemeClr val="accent2"/>
              </a:solidFill>
            </a:endParaRPr>
          </a:p>
          <a:p>
            <a:r>
              <a:rPr lang="ru-RU" b="1" dirty="0">
                <a:solidFill>
                  <a:schemeClr val="accent2"/>
                </a:solidFill>
              </a:rPr>
              <a:t>КТО?</a:t>
            </a:r>
          </a:p>
          <a:p>
            <a:endParaRPr lang="ru-RU" b="1" dirty="0">
              <a:solidFill>
                <a:schemeClr val="accent2"/>
              </a:solidFill>
            </a:endParaRPr>
          </a:p>
          <a:p>
            <a:r>
              <a:rPr lang="ru-RU" b="1" dirty="0">
                <a:solidFill>
                  <a:schemeClr val="accent2"/>
                </a:solidFill>
              </a:rPr>
              <a:t>КАК?</a:t>
            </a:r>
          </a:p>
        </p:txBody>
      </p:sp>
    </p:spTree>
    <p:extLst>
      <p:ext uri="{BB962C8B-B14F-4D97-AF65-F5344CB8AC3E}">
        <p14:creationId xmlns:p14="http://schemas.microsoft.com/office/powerpoint/2010/main" val="209033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69774" y="357809"/>
            <a:ext cx="6957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СТРУКТУРА И СОДЕРЖАНИЕ ПРОГРАММЫ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5252" y="1331843"/>
            <a:ext cx="34190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ПАСПОРТ: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-цели;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-правовое регулирование;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- индикаторы и показатели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82265" y="1524578"/>
            <a:ext cx="45123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Текущее состояние</a:t>
            </a:r>
          </a:p>
          <a:p>
            <a:pPr marL="342900" indent="-342900">
              <a:buFontTx/>
              <a:buChar char="-"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прогноз</a:t>
            </a:r>
          </a:p>
          <a:p>
            <a:pPr marL="342900" indent="-342900">
              <a:buFontTx/>
              <a:buChar char="-"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ТОП-регион</a:t>
            </a:r>
          </a:p>
          <a:p>
            <a:pPr marL="342900" indent="-342900">
              <a:buFontTx/>
              <a:buChar char="-"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Сеть ПОО на основе кластерного принципа</a:t>
            </a:r>
          </a:p>
          <a:p>
            <a:pPr marL="342900" indent="-342900">
              <a:buFontTx/>
              <a:buChar char="-"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Механизмы ресурсного обеспечения</a:t>
            </a:r>
          </a:p>
          <a:p>
            <a:pPr marL="342900" indent="-342900">
              <a:buFontTx/>
              <a:buChar char="-"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Развитие оценки качества</a:t>
            </a:r>
          </a:p>
          <a:p>
            <a:pPr marL="342900" indent="-342900">
              <a:buFontTx/>
              <a:buChar char="-"/>
            </a:pP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5252" y="4411100"/>
            <a:ext cx="2802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ДОРОЖНАЯ КАРТА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92895" y="5646003"/>
            <a:ext cx="4711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951A1D"/>
                </a:solidFill>
              </a:rPr>
              <a:t>ПРОЕКТНАЯ И ПРОЦЕССНАЯ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ЧАСТИ</a:t>
            </a:r>
          </a:p>
        </p:txBody>
      </p:sp>
    </p:spTree>
    <p:extLst>
      <p:ext uri="{BB962C8B-B14F-4D97-AF65-F5344CB8AC3E}">
        <p14:creationId xmlns:p14="http://schemas.microsoft.com/office/powerpoint/2010/main" val="1103569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887963" y="259528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893088"/>
            <a:ext cx="9474773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АЛГОРИТМ РАЗРАБОТКИ ПРОГРАММЫ</a:t>
            </a:r>
          </a:p>
          <a:p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1800" b="1" dirty="0">
                <a:solidFill>
                  <a:srgbClr val="951A1D"/>
                </a:solidFill>
              </a:rPr>
              <a:t>РЕГИОНАЛЬНЫЙ УРОВЕНЬ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endParaRPr lang="ru-RU" sz="1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1. Определить цели и задачи экономического развития с учетом специфики региона и</a:t>
            </a:r>
          </a:p>
          <a:p>
            <a:pPr algn="just"/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на основе федеральных требований, включая развитие инвестиционной</a:t>
            </a:r>
          </a:p>
          <a:p>
            <a:pPr algn="just"/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привлекательности и передовых технологий</a:t>
            </a:r>
          </a:p>
          <a:p>
            <a:pPr algn="just"/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2. Сформировать Проектный офис по кадровой политике</a:t>
            </a:r>
          </a:p>
          <a:p>
            <a:pPr algn="just"/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3. Определить регионального оператора – сервисную организацию</a:t>
            </a:r>
          </a:p>
          <a:p>
            <a:pPr algn="just"/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4. Определить прогнозную кадровую потребность отраслей экономики субъекта</a:t>
            </a:r>
          </a:p>
          <a:p>
            <a:pPr algn="just"/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Российской Федерации в разрезе профессий и специальностей СПО</a:t>
            </a:r>
          </a:p>
          <a:p>
            <a:pPr algn="just"/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5. Сформировать перечень ТОП- Регион с ориентацией на Перечень ТОП- 50</a:t>
            </a:r>
          </a:p>
          <a:p>
            <a:pPr algn="just"/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6. Сформировать государственный заказ на подготовку кадров</a:t>
            </a:r>
          </a:p>
          <a:p>
            <a:pPr algn="just"/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7. Провести анализ региональной системы профессионального образования с учетом</a:t>
            </a:r>
          </a:p>
          <a:p>
            <a:pPr algn="just"/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приоритетов развития региона</a:t>
            </a:r>
          </a:p>
          <a:p>
            <a:pPr algn="just"/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8. Определить ПОО как точки роста (СЦК, ЦДЭ, Центры опережающего обучения и</a:t>
            </a:r>
          </a:p>
          <a:p>
            <a:pPr algn="just"/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т.п.)</a:t>
            </a:r>
          </a:p>
          <a:p>
            <a:pPr algn="just"/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9. Обеспечить развитие системы профессионального образования нормативно</a:t>
            </a:r>
          </a:p>
          <a:p>
            <a:pPr algn="just"/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10. Внести соответствующие изменения в госпрограмму, планирующую деятельность</a:t>
            </a:r>
          </a:p>
          <a:p>
            <a:pPr algn="just"/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профессионального образования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35444" y="389965"/>
            <a:ext cx="1964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1A1D"/>
                </a:solidFill>
              </a:rPr>
              <a:t>“SUMMARY”</a:t>
            </a:r>
            <a:endParaRPr lang="ru-RU" dirty="0">
              <a:solidFill>
                <a:srgbClr val="921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42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 bwMode="auto">
          <a:xfrm>
            <a:off x="357810" y="859230"/>
            <a:ext cx="9243390" cy="524036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47818" y="397565"/>
            <a:ext cx="598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КРИТЕРИИ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8861" y="1363279"/>
            <a:ext cx="3438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Структура выпуска и потребности региона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84901" y="1799488"/>
            <a:ext cx="33991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Качество реализации образовательных программ (уровень квалификации, НОК, дополнительная профессия)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8722" y="3646147"/>
            <a:ext cx="3220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Вовлеченность работодателей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4600" y="5268601"/>
            <a:ext cx="50497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Качество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профориентационной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работы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730" y="2359249"/>
            <a:ext cx="2932044" cy="220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14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27" y="2988747"/>
            <a:ext cx="2827683" cy="88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678878" y="0"/>
            <a:ext cx="5227121" cy="6858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/>
          </a:p>
        </p:txBody>
      </p:sp>
      <p:sp>
        <p:nvSpPr>
          <p:cNvPr id="35844" name="Text Box 2052"/>
          <p:cNvSpPr txBox="1">
            <a:spLocks noChangeArrowheads="1"/>
          </p:cNvSpPr>
          <p:nvPr/>
        </p:nvSpPr>
        <p:spPr bwMode="auto">
          <a:xfrm>
            <a:off x="4678878" y="3165800"/>
            <a:ext cx="52271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9414" y="5062681"/>
            <a:ext cx="279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Цент профессионального образования и систем квалификаций ФИРО </a:t>
            </a:r>
            <a:r>
              <a:rPr lang="ru-RU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РАНХиГС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496F463-E74A-9B43-B4C3-BB188DA9F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4BF569-7D26-8242-AB20-A56620C1BB2F}"/>
              </a:ext>
            </a:extLst>
          </p:cNvPr>
          <p:cNvSpPr txBox="1"/>
          <p:nvPr/>
        </p:nvSpPr>
        <p:spPr>
          <a:xfrm>
            <a:off x="3713869" y="492369"/>
            <a:ext cx="56411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951A1D"/>
                </a:solidFill>
              </a:rPr>
              <a:t>ПРОЕКТНОЕ УПРАВЛЕНИЕ – ЭТО</a:t>
            </a:r>
          </a:p>
          <a:p>
            <a:endParaRPr lang="ru-RU" b="1" dirty="0">
              <a:solidFill>
                <a:srgbClr val="951A1D"/>
              </a:solidFill>
            </a:endParaRP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ТИП УПРАВЛЕНИЯ ОРГАНИЗАЦИЕЙ</a:t>
            </a: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rgbClr val="951A1D"/>
                </a:solidFill>
              </a:rPr>
              <a:t>В РЕЖИМЕ РАЗВИТИЯ</a:t>
            </a:r>
          </a:p>
        </p:txBody>
      </p:sp>
      <p:pic>
        <p:nvPicPr>
          <p:cNvPr id="3073" name="Picture 1" descr="page7image1755456">
            <a:extLst>
              <a:ext uri="{FF2B5EF4-FFF2-40B4-BE49-F238E27FC236}">
                <a16:creationId xmlns:a16="http://schemas.microsoft.com/office/drawing/2014/main" id="{E1F67930-8240-424E-946A-B12244D68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5" y="658832"/>
            <a:ext cx="2851051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FCEC85-1B32-6248-A8B1-9FDDD97863EE}"/>
              </a:ext>
            </a:extLst>
          </p:cNvPr>
          <p:cNvSpPr txBox="1"/>
          <p:nvPr/>
        </p:nvSpPr>
        <p:spPr>
          <a:xfrm>
            <a:off x="595531" y="3877936"/>
            <a:ext cx="39201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951A1D"/>
                </a:solidFill>
              </a:rPr>
              <a:t>ВАЖНО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ОБЪЕКТИВНО ВИДЕТЬ НАСТОЯЩЕЕ</a:t>
            </a:r>
          </a:p>
          <a:p>
            <a:endParaRPr lang="ru-RU" b="1" dirty="0">
              <a:solidFill>
                <a:srgbClr val="951A1D"/>
              </a:solidFill>
            </a:endParaRPr>
          </a:p>
          <a:p>
            <a:r>
              <a:rPr lang="ru-RU" b="1" dirty="0">
                <a:solidFill>
                  <a:srgbClr val="951A1D"/>
                </a:solidFill>
              </a:rPr>
              <a:t>ЯСНО ПРЕДСТАВЛЯТЬ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ЖЕЛАЕМОЕ БУДУЩЕЕ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CC7ABB-5B69-B24C-863D-20D4E9AE15F0}"/>
              </a:ext>
            </a:extLst>
          </p:cNvPr>
          <p:cNvSpPr txBox="1"/>
          <p:nvPr/>
        </p:nvSpPr>
        <p:spPr>
          <a:xfrm>
            <a:off x="4904884" y="3432516"/>
            <a:ext cx="4668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Развитие – </a:t>
            </a:r>
          </a:p>
          <a:p>
            <a:r>
              <a:rPr lang="ru-RU" b="1" dirty="0"/>
              <a:t>движение, переход </a:t>
            </a:r>
          </a:p>
          <a:p>
            <a:r>
              <a:rPr lang="ru-RU" b="1" dirty="0"/>
              <a:t>от одного качества к другому</a:t>
            </a:r>
          </a:p>
        </p:txBody>
      </p:sp>
    </p:spTree>
    <p:extLst>
      <p:ext uri="{BB962C8B-B14F-4D97-AF65-F5344CB8AC3E}">
        <p14:creationId xmlns:p14="http://schemas.microsoft.com/office/powerpoint/2010/main" val="2238249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Штриховая стрелка вправо 4"/>
          <p:cNvSpPr/>
          <p:nvPr/>
        </p:nvSpPr>
        <p:spPr bwMode="auto">
          <a:xfrm rot="20195187">
            <a:off x="69124" y="1623394"/>
            <a:ext cx="9333549" cy="1847111"/>
          </a:xfrm>
          <a:prstGeom prst="striped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585634" y="4117813"/>
            <a:ext cx="363071" cy="363071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374" y="3477311"/>
            <a:ext cx="371888" cy="3718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956" y="2772913"/>
            <a:ext cx="371888" cy="3718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869" y="2032876"/>
            <a:ext cx="371888" cy="3718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172" y="1290030"/>
            <a:ext cx="371888" cy="371888"/>
          </a:xfrm>
          <a:prstGeom prst="rect">
            <a:avLst/>
          </a:prstGeom>
        </p:spPr>
      </p:pic>
      <p:sp>
        <p:nvSpPr>
          <p:cNvPr id="11" name="Выгнутая вниз стрелка 10"/>
          <p:cNvSpPr/>
          <p:nvPr/>
        </p:nvSpPr>
        <p:spPr bwMode="auto">
          <a:xfrm rot="9565112">
            <a:off x="-513885" y="524478"/>
            <a:ext cx="8001212" cy="1935125"/>
          </a:xfrm>
          <a:prstGeom prst="curvedUpArrow">
            <a:avLst>
              <a:gd name="adj1" fmla="val 25000"/>
              <a:gd name="adj2" fmla="val 50000"/>
              <a:gd name="adj3" fmla="val 33974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2625" y="4876718"/>
            <a:ext cx="4175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951A1D"/>
                </a:solidFill>
              </a:rPr>
              <a:t>САМОАУДИТ И ЦЕЛЕПОЛАГАНИЕ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75769" y="4210331"/>
            <a:ext cx="358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951A1D"/>
                </a:solidFill>
              </a:rPr>
              <a:t>ФОРМИРОВАНИЕ РАБОЧЕЙ ГРУППЫ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0018" y="2126582"/>
            <a:ext cx="2896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951A1D"/>
                </a:solidFill>
              </a:rPr>
              <a:t>РАЗРАБОТКА, ВЫПОЛНЕНИЕ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60031" y="1390285"/>
            <a:ext cx="332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951A1D"/>
                </a:solidFill>
              </a:rPr>
              <a:t>КОНТРОЛЬ, МОНИТОРИНГ, КОРРЕКЦИЯ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13062" y="1919996"/>
            <a:ext cx="2836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rgbClr val="951A1D"/>
                </a:solidFill>
              </a:rPr>
              <a:t>ЗАПУСК В </a:t>
            </a:r>
          </a:p>
          <a:p>
            <a:r>
              <a:rPr lang="ru-RU" sz="1800" b="1" dirty="0">
                <a:solidFill>
                  <a:srgbClr val="951A1D"/>
                </a:solidFill>
              </a:rPr>
              <a:t>ПРОЦЕССНЫЙ РЕЖИМ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BB4745-D290-3946-84EB-AC3CDA443A14}"/>
              </a:ext>
            </a:extLst>
          </p:cNvPr>
          <p:cNvSpPr txBox="1"/>
          <p:nvPr/>
        </p:nvSpPr>
        <p:spPr>
          <a:xfrm>
            <a:off x="5741357" y="2983892"/>
            <a:ext cx="391042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" sz="1600" b="1" dirty="0"/>
              <a:t>I </a:t>
            </a:r>
            <a:r>
              <a:rPr lang="ru-RU" sz="1600" b="1" dirty="0"/>
              <a:t>стадия: </a:t>
            </a:r>
            <a:endParaRPr lang="en-US" sz="1600" b="1" dirty="0"/>
          </a:p>
          <a:p>
            <a:pPr algn="l"/>
            <a:r>
              <a:rPr lang="ru-RU" sz="1600" b="1" dirty="0"/>
              <a:t>Закладка фундамента</a:t>
            </a:r>
          </a:p>
          <a:p>
            <a:pPr algn="l"/>
            <a:endParaRPr lang="ru-RU" sz="1600" b="1" dirty="0"/>
          </a:p>
          <a:p>
            <a:pPr algn="l"/>
            <a:r>
              <a:rPr lang="en" sz="1600" b="1" dirty="0"/>
              <a:t>II </a:t>
            </a:r>
            <a:r>
              <a:rPr lang="ru-RU" sz="1600" b="1" dirty="0"/>
              <a:t>стадия: </a:t>
            </a:r>
            <a:endParaRPr lang="en-US" sz="1600" b="1" dirty="0"/>
          </a:p>
          <a:p>
            <a:pPr algn="l"/>
            <a:r>
              <a:rPr lang="ru-RU" sz="1600" b="1" dirty="0"/>
              <a:t>Запуск краткосрочных мероприятий</a:t>
            </a:r>
          </a:p>
          <a:p>
            <a:pPr algn="l"/>
            <a:endParaRPr lang="ru-RU" sz="1600" b="1" dirty="0"/>
          </a:p>
          <a:p>
            <a:pPr algn="l"/>
            <a:r>
              <a:rPr lang="en" sz="1600" b="1" dirty="0"/>
              <a:t>III </a:t>
            </a:r>
            <a:r>
              <a:rPr lang="ru-RU" sz="1600" b="1" dirty="0"/>
              <a:t>стадия: </a:t>
            </a:r>
            <a:endParaRPr lang="en-US" sz="1600" b="1" dirty="0"/>
          </a:p>
          <a:p>
            <a:pPr algn="l"/>
            <a:r>
              <a:rPr lang="ru-RU" sz="1600" b="1" dirty="0"/>
              <a:t>Развертывание долговременных </a:t>
            </a:r>
            <a:endParaRPr lang="en-US" sz="1600" b="1" dirty="0"/>
          </a:p>
          <a:p>
            <a:pPr algn="l"/>
            <a:r>
              <a:rPr lang="ru-RU" sz="1600" b="1" dirty="0"/>
              <a:t>решений</a:t>
            </a:r>
          </a:p>
          <a:p>
            <a:pPr algn="l"/>
            <a:endParaRPr lang="ru-RU" sz="1600" b="1" dirty="0"/>
          </a:p>
          <a:p>
            <a:pPr algn="l"/>
            <a:r>
              <a:rPr lang="en" sz="1600" b="1" dirty="0"/>
              <a:t>IV </a:t>
            </a:r>
            <a:r>
              <a:rPr lang="ru-RU" sz="1600" b="1" dirty="0"/>
              <a:t>стадия: </a:t>
            </a:r>
            <a:endParaRPr lang="en-US" sz="1600" b="1" dirty="0"/>
          </a:p>
          <a:p>
            <a:pPr algn="l"/>
            <a:r>
              <a:rPr lang="ru-RU" sz="1600" b="1" dirty="0"/>
              <a:t>Поддержка и совершенствование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847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B7EEFA9-134A-1843-B5AE-7B75B6C3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FDE2EA-FCDA-C74B-BD6E-6C4478298308}"/>
              </a:ext>
            </a:extLst>
          </p:cNvPr>
          <p:cNvSpPr txBox="1"/>
          <p:nvPr/>
        </p:nvSpPr>
        <p:spPr>
          <a:xfrm>
            <a:off x="2907129" y="232230"/>
            <a:ext cx="434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951A1D"/>
                </a:solidFill>
              </a:rPr>
              <a:t>ГРУБЕЙШИЕ ОШИБКИ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99AC14-E022-3742-B6A7-3D7429682CD8}"/>
              </a:ext>
            </a:extLst>
          </p:cNvPr>
          <p:cNvSpPr txBox="1"/>
          <p:nvPr/>
        </p:nvSpPr>
        <p:spPr>
          <a:xfrm>
            <a:off x="2765844" y="2550616"/>
            <a:ext cx="70063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•	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Делайте все сразу</a:t>
            </a: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•	Тяните время</a:t>
            </a: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•	Забудьте об основных участниках</a:t>
            </a: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•	Требуйте, прежде чем предоставить</a:t>
            </a: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•	Работайте в вакууме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31ED5E-190B-5D4B-8319-459EF08C3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2" y="1020071"/>
            <a:ext cx="3697458" cy="313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24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69894" y="179780"/>
            <a:ext cx="743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ЭКОСИСТЕМА ПОДГОТОВКИ КАДРОВ В РЕГИОНЕ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04" y="1370709"/>
            <a:ext cx="2750761" cy="15473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665" y="2090572"/>
            <a:ext cx="2675646" cy="16574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420" y="3674169"/>
            <a:ext cx="3054417" cy="22908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5081" y="2144360"/>
            <a:ext cx="258904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951A1D"/>
                </a:solidFill>
              </a:rPr>
              <a:t>КООРДИНАЦИЯ</a:t>
            </a:r>
          </a:p>
          <a:p>
            <a:endParaRPr lang="ru-RU" b="1" dirty="0">
              <a:solidFill>
                <a:srgbClr val="951A1D"/>
              </a:solidFill>
            </a:endParaRPr>
          </a:p>
          <a:p>
            <a:r>
              <a:rPr lang="ru-RU" b="1" dirty="0">
                <a:solidFill>
                  <a:srgbClr val="951A1D"/>
                </a:solidFill>
              </a:rPr>
              <a:t>СЕТЬ</a:t>
            </a:r>
          </a:p>
          <a:p>
            <a:endParaRPr lang="ru-RU" b="1" dirty="0">
              <a:solidFill>
                <a:srgbClr val="951A1D"/>
              </a:solidFill>
            </a:endParaRPr>
          </a:p>
          <a:p>
            <a:r>
              <a:rPr lang="ru-RU" b="1" dirty="0">
                <a:solidFill>
                  <a:srgbClr val="951A1D"/>
                </a:solidFill>
              </a:rPr>
              <a:t>РАЗДЕЛЕНИЕ </a:t>
            </a:r>
          </a:p>
          <a:p>
            <a:r>
              <a:rPr lang="ru-RU" b="1" dirty="0">
                <a:solidFill>
                  <a:srgbClr val="951A1D"/>
                </a:solidFill>
              </a:rPr>
              <a:t>ФУНКЦИЙ</a:t>
            </a:r>
          </a:p>
          <a:p>
            <a:endParaRPr lang="ru-RU" b="1" dirty="0">
              <a:solidFill>
                <a:srgbClr val="951A1D"/>
              </a:solidFill>
            </a:endParaRPr>
          </a:p>
          <a:p>
            <a:r>
              <a:rPr lang="ru-RU" b="1" dirty="0">
                <a:solidFill>
                  <a:srgbClr val="951A1D"/>
                </a:solidFill>
              </a:rPr>
              <a:t>КООПЕРАЦИЯ</a:t>
            </a:r>
          </a:p>
        </p:txBody>
      </p:sp>
    </p:spTree>
    <p:extLst>
      <p:ext uri="{BB962C8B-B14F-4D97-AF65-F5344CB8AC3E}">
        <p14:creationId xmlns:p14="http://schemas.microsoft.com/office/powerpoint/2010/main" val="1831339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18" y="22412"/>
            <a:ext cx="9654988" cy="66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96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269848" y="278295"/>
            <a:ext cx="5744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АЛГОРИТМ ДЕЙСТВИЙ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4380" y="938606"/>
            <a:ext cx="848867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Проектная группа</a:t>
            </a: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Самообследование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Выявление ограничений и вызовов</a:t>
            </a: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Выбор приоритетного вектора развития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(модель управления)</a:t>
            </a: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Номенклатура профессий и специальностей</a:t>
            </a: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Ключевые партнеры</a:t>
            </a: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Программа развития и дорожная карта ее реализации</a:t>
            </a:r>
          </a:p>
          <a:p>
            <a:endParaRPr lang="ru-RU" dirty="0"/>
          </a:p>
        </p:txBody>
      </p:sp>
      <p:sp>
        <p:nvSpPr>
          <p:cNvPr id="5" name="Стрелка вниз 4"/>
          <p:cNvSpPr/>
          <p:nvPr/>
        </p:nvSpPr>
        <p:spPr bwMode="auto">
          <a:xfrm>
            <a:off x="8678418" y="803924"/>
            <a:ext cx="484632" cy="4742112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Стрелка вниз 6"/>
          <p:cNvSpPr/>
          <p:nvPr/>
        </p:nvSpPr>
        <p:spPr bwMode="auto">
          <a:xfrm rot="10800000">
            <a:off x="189748" y="938606"/>
            <a:ext cx="484632" cy="4865846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61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39793" y="99529"/>
            <a:ext cx="7812157" cy="47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ОРГАНИЗАЦИОННЫЕ УСЛОВИЯ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8417" y="616431"/>
            <a:ext cx="6102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КООРДИНАЦИОННЫЙ ОРГАН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7812" y="5377704"/>
            <a:ext cx="421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ПРОЕКТНЫЙ ОФИС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17" y="1379946"/>
            <a:ext cx="3907322" cy="33511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688" y="2824668"/>
            <a:ext cx="5225222" cy="218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71092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5544</TotalTime>
  <Words>980</Words>
  <Application>Microsoft Macintosh PowerPoint</Application>
  <PresentationFormat>Лист A4 (210x297 мм)</PresentationFormat>
  <Paragraphs>248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Corbel</vt:lpstr>
      <vt:lpstr>Corbel,Bold</vt:lpstr>
      <vt:lpstr>Tahoma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Лаврищева Анастасия Анатольевна</dc:creator>
  <cp:lastModifiedBy>Microsoft Office User</cp:lastModifiedBy>
  <cp:revision>276</cp:revision>
  <dcterms:created xsi:type="dcterms:W3CDTF">2003-02-28T13:27:04Z</dcterms:created>
  <dcterms:modified xsi:type="dcterms:W3CDTF">2018-11-20T21:38:09Z</dcterms:modified>
</cp:coreProperties>
</file>