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14"/>
  </p:notesMasterIdLst>
  <p:sldIdLst>
    <p:sldId id="2215" r:id="rId2"/>
    <p:sldId id="3366" r:id="rId3"/>
    <p:sldId id="3368" r:id="rId4"/>
    <p:sldId id="3375" r:id="rId5"/>
    <p:sldId id="3376" r:id="rId6"/>
    <p:sldId id="3377" r:id="rId7"/>
    <p:sldId id="3378" r:id="rId8"/>
    <p:sldId id="3379" r:id="rId9"/>
    <p:sldId id="3380" r:id="rId10"/>
    <p:sldId id="3381" r:id="rId11"/>
    <p:sldId id="3385" r:id="rId12"/>
    <p:sldId id="3364" r:id="rId13"/>
  </p:sldIdLst>
  <p:sldSz cx="24377650" cy="13716000"/>
  <p:notesSz cx="6858000" cy="9144000"/>
  <p:custDataLst>
    <p:tags r:id="rId15"/>
  </p:custData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0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744"/>
    <a:srgbClr val="001334"/>
    <a:srgbClr val="5EC8F3"/>
    <a:srgbClr val="F7F7F7"/>
    <a:srgbClr val="174E68"/>
    <a:srgbClr val="F69945"/>
    <a:srgbClr val="199782"/>
    <a:srgbClr val="5EC9F4"/>
    <a:srgbClr val="F39642"/>
    <a:srgbClr val="F6C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1" autoAdjust="0"/>
    <p:restoredTop sz="96271" autoAdjust="0"/>
  </p:normalViewPr>
  <p:slideViewPr>
    <p:cSldViewPr snapToGrid="0" snapToObjects="1">
      <p:cViewPr varScale="1">
        <p:scale>
          <a:sx n="57" d="100"/>
          <a:sy n="57" d="100"/>
        </p:scale>
        <p:origin x="720" y="54"/>
      </p:cViewPr>
      <p:guideLst>
        <p:guide orient="horz" pos="480"/>
        <p:guide pos="14398"/>
        <p:guide orient="horz" pos="8160"/>
        <p:guide pos="958"/>
      </p:guideLst>
    </p:cSldViewPr>
  </p:slideViewPr>
  <p:outlineViewPr>
    <p:cViewPr>
      <p:scale>
        <a:sx n="35" d="100"/>
        <a:sy n="35" d="100"/>
      </p:scale>
      <p:origin x="0" y="-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5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1537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6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8932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0525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4136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96457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2527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1710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657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3146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2645229"/>
            <a:ext cx="24377651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537372" y="0"/>
            <a:ext cx="13840279" cy="13716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5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5342670-1E6B-2243-BFE4-13CC9A340B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72927" y="4985817"/>
            <a:ext cx="5826674" cy="5827166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17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737" y="2356855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199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866" indent="0">
              <a:buNone/>
              <a:defRPr sz="3199"/>
            </a:lvl2pPr>
            <a:lvl3pPr marL="2437729" indent="0">
              <a:buNone/>
              <a:defRPr sz="2666"/>
            </a:lvl3pPr>
            <a:lvl4pPr marL="3656595" indent="0">
              <a:buNone/>
              <a:defRPr sz="2399"/>
            </a:lvl4pPr>
            <a:lvl5pPr marL="4875458" indent="0">
              <a:buNone/>
              <a:defRPr sz="2399"/>
            </a:lvl5pPr>
            <a:lvl6pPr marL="6094324" indent="0">
              <a:buNone/>
              <a:defRPr sz="2399"/>
            </a:lvl6pPr>
            <a:lvl7pPr marL="7313187" indent="0">
              <a:buNone/>
              <a:defRPr sz="2399"/>
            </a:lvl7pPr>
            <a:lvl8pPr marL="8532053" indent="0">
              <a:buNone/>
              <a:defRPr sz="2399"/>
            </a:lvl8pPr>
            <a:lvl9pPr marL="9750919" indent="0">
              <a:buNone/>
              <a:defRPr sz="23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37" y="910170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59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46" cy="13716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188825" y="0"/>
            <a:ext cx="12188825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7095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082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97624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72689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915923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7585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79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188826" y="6858000"/>
            <a:ext cx="12188824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188825" y="0"/>
            <a:ext cx="12188824" cy="6858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"/>
            <a:ext cx="10058400" cy="13715999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2755113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1147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7180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xmlns="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837846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CBDB90-54CE-7244-803E-647CA61D2CD7}"/>
              </a:ext>
            </a:extLst>
          </p:cNvPr>
          <p:cNvSpPr txBox="1"/>
          <p:nvPr userDrawn="1"/>
        </p:nvSpPr>
        <p:spPr>
          <a:xfrm>
            <a:off x="22388473" y="12611172"/>
            <a:ext cx="5758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D93340F3-85EA-5849-99E4-E0C4FF56AC6F}" type="slidenum">
              <a:rPr lang="en-US" sz="2400" b="0" i="0" smtClean="0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2400" b="0" i="0" dirty="0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7" r:id="rId2"/>
    <p:sldLayoutId id="2147484093" r:id="rId3"/>
    <p:sldLayoutId id="2147484096" r:id="rId4"/>
    <p:sldLayoutId id="2147484098" r:id="rId5"/>
    <p:sldLayoutId id="2147484097" r:id="rId6"/>
    <p:sldLayoutId id="2147484014" r:id="rId7"/>
    <p:sldLayoutId id="2147484094" r:id="rId8"/>
    <p:sldLayoutId id="2147484095" r:id="rId9"/>
    <p:sldLayoutId id="2147484102" r:id="rId10"/>
    <p:sldLayoutId id="2147484103" r:id="rId11"/>
    <p:sldLayoutId id="2147484104" r:id="rId12"/>
    <p:sldLayoutId id="214748410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828343" rtl="0" eaLnBrk="1" latinLnBrk="0" hangingPunct="1">
        <a:lnSpc>
          <a:spcPct val="100000"/>
        </a:lnSpc>
        <a:spcBef>
          <a:spcPct val="0"/>
        </a:spcBef>
        <a:buNone/>
        <a:defRPr sz="8000" b="1" i="0" kern="1200" spc="3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9A168C-9BAE-5F47-9CE2-5E4F2AD0EE39}"/>
              </a:ext>
            </a:extLst>
          </p:cNvPr>
          <p:cNvSpPr/>
          <p:nvPr/>
        </p:nvSpPr>
        <p:spPr>
          <a:xfrm>
            <a:off x="-109444" y="-1"/>
            <a:ext cx="24377646" cy="13716000"/>
          </a:xfrm>
          <a:prstGeom prst="rect">
            <a:avLst/>
          </a:prstGeom>
          <a:solidFill>
            <a:schemeClr val="tx1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xmlns="" id="{FBE69680-E96C-EA4C-AB95-423018BE629B}"/>
              </a:ext>
            </a:extLst>
          </p:cNvPr>
          <p:cNvSpPr/>
          <p:nvPr/>
        </p:nvSpPr>
        <p:spPr>
          <a:xfrm>
            <a:off x="1373194" y="2363879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xmlns="" id="{53A1B986-4B82-924B-9E4B-1ED0E389F8EC}"/>
              </a:ext>
            </a:extLst>
          </p:cNvPr>
          <p:cNvSpPr/>
          <p:nvPr/>
        </p:nvSpPr>
        <p:spPr>
          <a:xfrm rot="10800000">
            <a:off x="17721091" y="6492489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96" y="4606610"/>
            <a:ext cx="16097677" cy="378565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ea typeface="Source Sans Pro" panose="020B0503030403020204" pitchFamily="34" charset="0"/>
                <a:cs typeface="Mukta" panose="020B0000000000000000" pitchFamily="34" charset="77"/>
              </a:rPr>
              <a:t>О ТЕМАТИКЕ КУРСОВ КАФЕДРЫ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ПРОФЕССИОНАЛЬНОГО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Footer Text"/>
          <p:cNvSpPr txBox="1"/>
          <p:nvPr/>
        </p:nvSpPr>
        <p:spPr>
          <a:xfrm>
            <a:off x="696045" y="5333269"/>
            <a:ext cx="6885841" cy="4719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altLang="ru-RU" sz="4266" b="1" dirty="0">
                <a:solidFill>
                  <a:schemeClr val="accent1"/>
                </a:solidFill>
              </a:rPr>
              <a:t>«</a:t>
            </a:r>
            <a:r>
              <a:rPr lang="ru-RU" altLang="ru-RU" sz="4266" b="1" dirty="0" smtClean="0">
                <a:solidFill>
                  <a:schemeClr val="accent1"/>
                </a:solidFill>
              </a:rPr>
              <a:t>Педагог-новичок»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 smtClean="0"/>
              <a:t>Проектирование учебного занятия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 smtClean="0"/>
              <a:t>Разработка </a:t>
            </a:r>
            <a:r>
              <a:rPr lang="ru-RU" sz="2400" dirty="0"/>
              <a:t>контрольно-оценочных средств в соответствии с требованиями ФГОС СПО </a:t>
            </a:r>
            <a:endParaRPr lang="ru-RU" sz="2400" dirty="0" smtClean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 smtClean="0"/>
              <a:t>Разработка </a:t>
            </a:r>
            <a:r>
              <a:rPr lang="ru-RU" sz="2400" dirty="0"/>
              <a:t>образовательной программы среднего профессионального образования (программы подготовки квалифицированных рабочих и служащих, специалистов среднего звена)</a:t>
            </a:r>
            <a:endParaRPr lang="en-US" altLang="ru-RU" sz="2400" dirty="0">
              <a:solidFill>
                <a:schemeClr val="accent1"/>
              </a:solidFill>
            </a:endParaRPr>
          </a:p>
        </p:txBody>
      </p:sp>
      <p:sp>
        <p:nvSpPr>
          <p:cNvPr id="3692" name="Footer Text"/>
          <p:cNvSpPr txBox="1"/>
          <p:nvPr/>
        </p:nvSpPr>
        <p:spPr>
          <a:xfrm>
            <a:off x="8377705" y="5303190"/>
            <a:ext cx="7237115" cy="730443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4266" b="1" dirty="0">
                <a:solidFill>
                  <a:schemeClr val="accent2"/>
                </a:solidFill>
              </a:rPr>
              <a:t> </a:t>
            </a:r>
            <a:r>
              <a:rPr lang="ru-RU" altLang="ru-RU" sz="4266" b="1" dirty="0">
                <a:solidFill>
                  <a:schemeClr val="accent2"/>
                </a:solidFill>
              </a:rPr>
              <a:t>«Уверенный педагог</a:t>
            </a:r>
            <a:r>
              <a:rPr lang="ru-RU" altLang="ru-RU" sz="4266" b="1" dirty="0" smtClean="0">
                <a:solidFill>
                  <a:schemeClr val="accent2"/>
                </a:solidFill>
              </a:rPr>
              <a:t>»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 smtClean="0"/>
              <a:t>Методика </a:t>
            </a:r>
            <a:r>
              <a:rPr lang="ru-RU" sz="2400" dirty="0"/>
              <a:t>разработки и обновления профессиональных образовательных программ с учетом соответствующих профессиональных стандартов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 smtClean="0"/>
              <a:t>Разработка </a:t>
            </a:r>
            <a:r>
              <a:rPr lang="ru-RU" sz="2400" dirty="0"/>
              <a:t>оценочных средств для промежуточной и государственной итоговой аттестации с учетом положений профессиональных стандартов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 smtClean="0"/>
              <a:t>Технологии </a:t>
            </a:r>
            <a:r>
              <a:rPr lang="ru-RU" sz="2400" dirty="0"/>
              <a:t>формирования и оценки общих компетенций обучающихся, осваивающих программы СПО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 smtClean="0"/>
              <a:t>Организация </a:t>
            </a:r>
            <a:r>
              <a:rPr lang="ru-RU" sz="2400" dirty="0"/>
              <a:t>проектной и исследовательской деятельности обучающихся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 smtClean="0"/>
              <a:t>Технологии </a:t>
            </a:r>
            <a:r>
              <a:rPr lang="ru-RU" sz="2400" dirty="0" err="1"/>
              <a:t>тьюторства</a:t>
            </a:r>
            <a:r>
              <a:rPr lang="ru-RU" sz="2400" dirty="0"/>
              <a:t> и наставничества как средства сопровождения индивидуальных образовательных маршрутов</a:t>
            </a:r>
            <a:endParaRPr lang="en-US" altLang="ru-RU" sz="2400" dirty="0"/>
          </a:p>
        </p:txBody>
      </p:sp>
      <p:sp>
        <p:nvSpPr>
          <p:cNvPr id="3693" name="Footer Text"/>
          <p:cNvSpPr txBox="1"/>
          <p:nvPr/>
        </p:nvSpPr>
        <p:spPr>
          <a:xfrm>
            <a:off x="16440099" y="5333269"/>
            <a:ext cx="7457191" cy="76737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4266" b="1" dirty="0">
                <a:solidFill>
                  <a:schemeClr val="accent3"/>
                </a:solidFill>
              </a:rPr>
              <a:t> «Продвинутый педагог</a:t>
            </a:r>
            <a:r>
              <a:rPr lang="ru-RU" sz="4266" b="1" dirty="0" smtClean="0">
                <a:solidFill>
                  <a:schemeClr val="accent3"/>
                </a:solidFill>
              </a:rPr>
              <a:t>»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/>
              <a:t>Инженерный спецназ. Теория решения изобретательских задач (ТРИЗ)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/>
              <a:t>Инструменты преобразования колледжа в центр профессиональных компетенций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/>
              <a:t>Методология  </a:t>
            </a:r>
            <a:r>
              <a:rPr lang="en-US" sz="2400" dirty="0" err="1"/>
              <a:t>EduScrum</a:t>
            </a:r>
            <a:endParaRPr lang="ru-RU" sz="24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/>
              <a:t>Педагогический дизайн образовательный программ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/>
              <a:t>Технологии оформления педагогического опыта. Организация обмена и распространения позитивного опыта профессиональной деятельности преподавателей и мастеров производственного обучения.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/>
              <a:t>Организация и проведение исследования требований рынка труда и обучающихся к качеству СПО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/>
              <a:t>Технологии развития предпринимательства и финансовой грамотности обучающихся, осваивающих программы СПО</a:t>
            </a:r>
            <a:endParaRPr lang="en-US" sz="2400" dirty="0"/>
          </a:p>
        </p:txBody>
      </p:sp>
      <p:sp>
        <p:nvSpPr>
          <p:cNvPr id="21510" name="TextBox 3686"/>
          <p:cNvSpPr txBox="1">
            <a:spLocks noChangeArrowheads="1"/>
          </p:cNvSpPr>
          <p:nvPr/>
        </p:nvSpPr>
        <p:spPr bwMode="auto">
          <a:xfrm>
            <a:off x="1528255" y="4084306"/>
            <a:ext cx="53368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6600" b="1" dirty="0">
                <a:solidFill>
                  <a:schemeClr val="accent1"/>
                </a:solidFill>
              </a:rPr>
              <a:t>Блок</a:t>
            </a:r>
            <a:r>
              <a:rPr lang="en-US" altLang="ru-RU" sz="6600" b="1" dirty="0">
                <a:solidFill>
                  <a:schemeClr val="accent1"/>
                </a:solidFill>
              </a:rPr>
              <a:t> 1</a:t>
            </a:r>
          </a:p>
        </p:txBody>
      </p:sp>
      <p:sp>
        <p:nvSpPr>
          <p:cNvPr id="21511" name="TextBox 27"/>
          <p:cNvSpPr txBox="1">
            <a:spLocks noChangeArrowheads="1"/>
          </p:cNvSpPr>
          <p:nvPr/>
        </p:nvSpPr>
        <p:spPr bwMode="auto">
          <a:xfrm>
            <a:off x="9308796" y="4084306"/>
            <a:ext cx="53368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6600" b="1" dirty="0">
                <a:solidFill>
                  <a:schemeClr val="accent2"/>
                </a:solidFill>
              </a:rPr>
              <a:t>Блок</a:t>
            </a:r>
            <a:r>
              <a:rPr lang="en-US" altLang="ru-RU" sz="6600" b="1" dirty="0">
                <a:solidFill>
                  <a:schemeClr val="accent2"/>
                </a:solidFill>
              </a:rPr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149626" y="4084306"/>
            <a:ext cx="533684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chemeClr val="accent3"/>
                </a:solidFill>
              </a:rPr>
              <a:t>Блок</a:t>
            </a:r>
            <a:r>
              <a:rPr lang="en-US" sz="6600" b="1" dirty="0">
                <a:solidFill>
                  <a:schemeClr val="accent3"/>
                </a:solidFill>
              </a:rPr>
              <a:t> 3</a:t>
            </a:r>
          </a:p>
        </p:txBody>
      </p:sp>
      <p:cxnSp>
        <p:nvCxnSpPr>
          <p:cNvPr id="6258" name="Straight Connector 6257"/>
          <p:cNvCxnSpPr/>
          <p:nvPr/>
        </p:nvCxnSpPr>
        <p:spPr>
          <a:xfrm>
            <a:off x="16030186" y="5086308"/>
            <a:ext cx="0" cy="7966933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049504" y="5040103"/>
            <a:ext cx="139849" cy="7966933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59821F-6D88-0D49-B048-717EDF97EA60}"/>
              </a:ext>
            </a:extLst>
          </p:cNvPr>
          <p:cNvSpPr txBox="1"/>
          <p:nvPr/>
        </p:nvSpPr>
        <p:spPr>
          <a:xfrm>
            <a:off x="1470544" y="1100141"/>
            <a:ext cx="21083016" cy="25545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Организация и проведение образовательного процесса по программам СПО, </a:t>
            </a:r>
            <a:endParaRPr lang="ru-RU" sz="4000" b="1" dirty="0" smtClean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ориентированным на 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соответствующий уровень квалификации </a:t>
            </a:r>
            <a:endParaRPr lang="ru-RU" sz="4000" b="1" dirty="0" smtClean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(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модульная программа для преподавателей </a:t>
            </a:r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и 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мастеров п/о с различным </a:t>
            </a:r>
            <a:endParaRPr lang="ru-RU" sz="4000" b="1" dirty="0" smtClean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опытом 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педагогической деятельности)</a:t>
            </a:r>
            <a:endParaRPr lang="en-US" sz="4000" b="1" dirty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8D64D7-6DA9-0E46-B3AB-C043E51C57B2}"/>
              </a:ext>
            </a:extLst>
          </p:cNvPr>
          <p:cNvSpPr txBox="1"/>
          <p:nvPr/>
        </p:nvSpPr>
        <p:spPr>
          <a:xfrm>
            <a:off x="1470544" y="176811"/>
            <a:ext cx="272222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ДПП ПК</a:t>
            </a:r>
            <a:endParaRPr lang="ru-RU" sz="5400" dirty="0">
              <a:solidFill>
                <a:schemeClr val="accent2"/>
              </a:solidFill>
              <a:latin typeface="+mj-lt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44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C2244-8C15-CC41-A750-1F606BAA391B}"/>
              </a:ext>
            </a:extLst>
          </p:cNvPr>
          <p:cNvSpPr/>
          <p:nvPr/>
        </p:nvSpPr>
        <p:spPr>
          <a:xfrm>
            <a:off x="1433885" y="4428487"/>
            <a:ext cx="21646084" cy="812027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9821F-6D88-0D49-B048-717EDF97EA60}"/>
              </a:ext>
            </a:extLst>
          </p:cNvPr>
          <p:cNvSpPr txBox="1"/>
          <p:nvPr/>
        </p:nvSpPr>
        <p:spPr>
          <a:xfrm>
            <a:off x="1430875" y="1588508"/>
            <a:ext cx="21083016" cy="25545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Организация и проведение образовательного процесса по программам СПО, </a:t>
            </a:r>
            <a:endParaRPr lang="ru-RU" sz="4000" b="1" dirty="0" smtClean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ориентированным на 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соответствующий уровень квалификации </a:t>
            </a:r>
            <a:endParaRPr lang="ru-RU" sz="4000" b="1" dirty="0" smtClean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(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модульная программа для преподавателей </a:t>
            </a:r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и 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мастеров п/о с различным </a:t>
            </a:r>
            <a:endParaRPr lang="ru-RU" sz="4000" b="1" dirty="0" smtClean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опытом 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педагогической деятельности)</a:t>
            </a:r>
            <a:endParaRPr lang="en-US" sz="4000" b="1" dirty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8D64D7-6DA9-0E46-B3AB-C043E51C57B2}"/>
              </a:ext>
            </a:extLst>
          </p:cNvPr>
          <p:cNvSpPr txBox="1"/>
          <p:nvPr/>
        </p:nvSpPr>
        <p:spPr>
          <a:xfrm>
            <a:off x="1430875" y="665178"/>
            <a:ext cx="272222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ДПП ПК</a:t>
            </a:r>
            <a:endParaRPr lang="ru-RU" sz="5400" dirty="0">
              <a:solidFill>
                <a:schemeClr val="accent2"/>
              </a:solidFill>
              <a:latin typeface="+mj-lt"/>
              <a:ea typeface="Source Sans Pro Light" panose="020B04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E5C58E-91D1-6D4B-A2A6-8F15E0A8FD90}"/>
              </a:ext>
            </a:extLst>
          </p:cNvPr>
          <p:cNvSpPr txBox="1"/>
          <p:nvPr/>
        </p:nvSpPr>
        <p:spPr>
          <a:xfrm>
            <a:off x="1968441" y="4771938"/>
            <a:ext cx="20935950" cy="59093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1334"/>
                </a:solidFill>
              </a:rPr>
              <a:t>Общие модули: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1334"/>
                </a:solidFill>
              </a:rPr>
              <a:t>Модуль </a:t>
            </a:r>
            <a:r>
              <a:rPr lang="ru-RU" b="1" dirty="0">
                <a:solidFill>
                  <a:srgbClr val="001334"/>
                </a:solidFill>
              </a:rPr>
              <a:t>1. </a:t>
            </a:r>
            <a:r>
              <a:rPr lang="ru-RU" dirty="0">
                <a:solidFill>
                  <a:srgbClr val="001334"/>
                </a:solidFill>
              </a:rPr>
              <a:t>Нормативно-правовое обеспечение </a:t>
            </a:r>
            <a:r>
              <a:rPr lang="ru-RU" dirty="0" smtClean="0">
                <a:solidFill>
                  <a:srgbClr val="001334"/>
                </a:solidFill>
              </a:rPr>
              <a:t>профессиональной деятельности</a:t>
            </a:r>
            <a:endParaRPr lang="ru-RU" dirty="0" smtClean="0">
              <a:solidFill>
                <a:srgbClr val="001334"/>
              </a:solidFill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1334"/>
                </a:solidFill>
              </a:rPr>
              <a:t>Модуль 2. </a:t>
            </a:r>
            <a:r>
              <a:rPr lang="ru-RU" dirty="0">
                <a:solidFill>
                  <a:srgbClr val="001334"/>
                </a:solidFill>
              </a:rPr>
              <a:t>«Новые горизонты</a:t>
            </a:r>
            <a:r>
              <a:rPr lang="ru-RU" dirty="0" smtClean="0">
                <a:solidFill>
                  <a:srgbClr val="001334"/>
                </a:solidFill>
              </a:rPr>
              <a:t>». Проектирование профессионального развития педагога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1334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Модуль 3. </a:t>
            </a:r>
            <a:r>
              <a:rPr lang="ru-RU" dirty="0">
                <a:solidFill>
                  <a:srgbClr val="001334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Профессиональный Digital-преподаватель. Мастер применения цифровых инструментов для эффективного </a:t>
            </a:r>
            <a:r>
              <a:rPr lang="ru-RU" dirty="0" smtClean="0">
                <a:solidFill>
                  <a:srgbClr val="001334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обучения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1334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Модуль 4. </a:t>
            </a:r>
            <a:r>
              <a:rPr lang="ru-RU" dirty="0" smtClean="0">
                <a:solidFill>
                  <a:srgbClr val="001334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Выгорание в цифре</a:t>
            </a:r>
          </a:p>
          <a:p>
            <a:pPr>
              <a:lnSpc>
                <a:spcPct val="150000"/>
              </a:lnSpc>
            </a:pPr>
            <a:endParaRPr lang="ru-RU" dirty="0" smtClean="0"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66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4075" b="12252"/>
          <a:stretch/>
        </p:blipFill>
        <p:spPr>
          <a:xfrm>
            <a:off x="0" y="1409703"/>
            <a:ext cx="24377650" cy="11018485"/>
          </a:xfrm>
        </p:spPr>
      </p:pic>
      <p:sp>
        <p:nvSpPr>
          <p:cNvPr id="10" name="Rectangle 9">
            <a:extLst/>
          </p:cNvPr>
          <p:cNvSpPr/>
          <p:nvPr/>
        </p:nvSpPr>
        <p:spPr>
          <a:xfrm>
            <a:off x="0" y="1409702"/>
            <a:ext cx="24377650" cy="110184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3687943" y="3971576"/>
            <a:ext cx="17001770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spc="6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</a:t>
            </a:r>
            <a:r>
              <a:rPr lang="ru-RU" sz="4800" b="1" spc="6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ИНФОРМАЦИЯ</a:t>
            </a:r>
            <a:endParaRPr lang="en-US" sz="4800" b="1" spc="600" dirty="0" smtClean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>
              <a:defRPr/>
            </a:pPr>
            <a:r>
              <a:rPr lang="ru-RU" sz="4400" b="1" spc="6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РЕГИОНАЛЬНЫЙ ИНСТИТУТ КАДРОВОЙ ПОЛИТИКИ</a:t>
            </a:r>
            <a:endParaRPr lang="en-US" sz="4400" b="1" spc="6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8437" name="Freeform 949"/>
          <p:cNvSpPr>
            <a:spLocks noChangeAspect="1" noChangeArrowheads="1"/>
          </p:cNvSpPr>
          <p:nvPr/>
        </p:nvSpPr>
        <p:spPr bwMode="auto">
          <a:xfrm>
            <a:off x="4060825" y="6476651"/>
            <a:ext cx="1084263" cy="1082675"/>
          </a:xfrm>
          <a:custGeom>
            <a:avLst/>
            <a:gdLst>
              <a:gd name="T0" fmla="*/ 2147483646 w 291288"/>
              <a:gd name="T1" fmla="*/ 2147483646 h 291739"/>
              <a:gd name="T2" fmla="*/ 2147483646 w 291288"/>
              <a:gd name="T3" fmla="*/ 2147483646 h 291739"/>
              <a:gd name="T4" fmla="*/ 2147483646 w 291288"/>
              <a:gd name="T5" fmla="*/ 2147483646 h 291739"/>
              <a:gd name="T6" fmla="*/ 2147483646 w 291288"/>
              <a:gd name="T7" fmla="*/ 2147483646 h 291739"/>
              <a:gd name="T8" fmla="*/ 2147483646 w 291288"/>
              <a:gd name="T9" fmla="*/ 2147483646 h 291739"/>
              <a:gd name="T10" fmla="*/ 2147483646 w 291288"/>
              <a:gd name="T11" fmla="*/ 2147483646 h 291739"/>
              <a:gd name="T12" fmla="*/ 2147483646 w 291288"/>
              <a:gd name="T13" fmla="*/ 2147483646 h 291739"/>
              <a:gd name="T14" fmla="*/ 2147483646 w 291288"/>
              <a:gd name="T15" fmla="*/ 2147483646 h 291739"/>
              <a:gd name="T16" fmla="*/ 2147483646 w 291288"/>
              <a:gd name="T17" fmla="*/ 2147483646 h 291739"/>
              <a:gd name="T18" fmla="*/ 2147483646 w 291288"/>
              <a:gd name="T19" fmla="*/ 2147483646 h 291739"/>
              <a:gd name="T20" fmla="*/ 2147483646 w 291288"/>
              <a:gd name="T21" fmla="*/ 2147483646 h 291739"/>
              <a:gd name="T22" fmla="*/ 2147483646 w 291288"/>
              <a:gd name="T23" fmla="*/ 2147483646 h 291739"/>
              <a:gd name="T24" fmla="*/ 2147483646 w 291288"/>
              <a:gd name="T25" fmla="*/ 2147483646 h 291739"/>
              <a:gd name="T26" fmla="*/ 2147483646 w 291288"/>
              <a:gd name="T27" fmla="*/ 2147483646 h 291739"/>
              <a:gd name="T28" fmla="*/ 2147483646 w 291288"/>
              <a:gd name="T29" fmla="*/ 2147483646 h 291739"/>
              <a:gd name="T30" fmla="*/ 2147483646 w 291288"/>
              <a:gd name="T31" fmla="*/ 2147483646 h 291739"/>
              <a:gd name="T32" fmla="*/ 2147483646 w 291288"/>
              <a:gd name="T33" fmla="*/ 2147483646 h 291739"/>
              <a:gd name="T34" fmla="*/ 2147483646 w 291288"/>
              <a:gd name="T35" fmla="*/ 2147483646 h 291739"/>
              <a:gd name="T36" fmla="*/ 2147483646 w 291288"/>
              <a:gd name="T37" fmla="*/ 2147483646 h 291739"/>
              <a:gd name="T38" fmla="*/ 2147483646 w 291288"/>
              <a:gd name="T39" fmla="*/ 2147483646 h 291739"/>
              <a:gd name="T40" fmla="*/ 2147483646 w 291288"/>
              <a:gd name="T41" fmla="*/ 2147483646 h 291739"/>
              <a:gd name="T42" fmla="*/ 2147483646 w 291288"/>
              <a:gd name="T43" fmla="*/ 2147483646 h 291739"/>
              <a:gd name="T44" fmla="*/ 2147483646 w 291288"/>
              <a:gd name="T45" fmla="*/ 2147483646 h 291739"/>
              <a:gd name="T46" fmla="*/ 2147483646 w 291288"/>
              <a:gd name="T47" fmla="*/ 2147483646 h 291739"/>
              <a:gd name="T48" fmla="*/ 2147483646 w 291288"/>
              <a:gd name="T49" fmla="*/ 2147483646 h 291739"/>
              <a:gd name="T50" fmla="*/ 2147483646 w 291288"/>
              <a:gd name="T51" fmla="*/ 2147483646 h 291739"/>
              <a:gd name="T52" fmla="*/ 2147483646 w 291288"/>
              <a:gd name="T53" fmla="*/ 2147483646 h 291739"/>
              <a:gd name="T54" fmla="*/ 2147483646 w 291288"/>
              <a:gd name="T55" fmla="*/ 2147483646 h 291739"/>
              <a:gd name="T56" fmla="*/ 2147483646 w 291288"/>
              <a:gd name="T57" fmla="*/ 2147483646 h 291739"/>
              <a:gd name="T58" fmla="*/ 2147483646 w 291288"/>
              <a:gd name="T59" fmla="*/ 2147483646 h 291739"/>
              <a:gd name="T60" fmla="*/ 2147483646 w 291288"/>
              <a:gd name="T61" fmla="*/ 2147483646 h 291739"/>
              <a:gd name="T62" fmla="*/ 2147483646 w 291288"/>
              <a:gd name="T63" fmla="*/ 2147483646 h 291739"/>
              <a:gd name="T64" fmla="*/ 2147483646 w 291288"/>
              <a:gd name="T65" fmla="*/ 2147483646 h 291739"/>
              <a:gd name="T66" fmla="*/ 2147483646 w 291288"/>
              <a:gd name="T67" fmla="*/ 2147483646 h 291739"/>
              <a:gd name="T68" fmla="*/ 2147483646 w 291288"/>
              <a:gd name="T69" fmla="*/ 2147483646 h 291739"/>
              <a:gd name="T70" fmla="*/ 2147483646 w 291288"/>
              <a:gd name="T71" fmla="*/ 2147483646 h 291739"/>
              <a:gd name="T72" fmla="*/ 2147483646 w 291288"/>
              <a:gd name="T73" fmla="*/ 2147483646 h 291739"/>
              <a:gd name="T74" fmla="*/ 2147483646 w 291288"/>
              <a:gd name="T75" fmla="*/ 2147483646 h 291739"/>
              <a:gd name="T76" fmla="*/ 2147483646 w 291288"/>
              <a:gd name="T77" fmla="*/ 2147483646 h 291739"/>
              <a:gd name="T78" fmla="*/ 2147483646 w 291288"/>
              <a:gd name="T79" fmla="*/ 2147483646 h 291739"/>
              <a:gd name="T80" fmla="*/ 2147483646 w 291288"/>
              <a:gd name="T81" fmla="*/ 2147483646 h 291739"/>
              <a:gd name="T82" fmla="*/ 2147483646 w 291288"/>
              <a:gd name="T83" fmla="*/ 2147483646 h 291739"/>
              <a:gd name="T84" fmla="*/ 2147483646 w 291288"/>
              <a:gd name="T85" fmla="*/ 2147483646 h 291739"/>
              <a:gd name="T86" fmla="*/ 2147483646 w 291288"/>
              <a:gd name="T87" fmla="*/ 2147483646 h 291739"/>
              <a:gd name="T88" fmla="*/ 2147483646 w 291288"/>
              <a:gd name="T89" fmla="*/ 2147483646 h 291739"/>
              <a:gd name="T90" fmla="*/ 2147483646 w 291288"/>
              <a:gd name="T91" fmla="*/ 2147483646 h 291739"/>
              <a:gd name="T92" fmla="*/ 2147483646 w 291288"/>
              <a:gd name="T93" fmla="*/ 0 h 291739"/>
              <a:gd name="T94" fmla="*/ 2147483646 w 291288"/>
              <a:gd name="T95" fmla="*/ 2147483646 h 291739"/>
              <a:gd name="T96" fmla="*/ 2147483646 w 291288"/>
              <a:gd name="T97" fmla="*/ 2147483646 h 291739"/>
              <a:gd name="T98" fmla="*/ 2147483646 w 291288"/>
              <a:gd name="T99" fmla="*/ 2147483646 h 291739"/>
              <a:gd name="T100" fmla="*/ 2147483646 w 291288"/>
              <a:gd name="T101" fmla="*/ 2147483646 h 291739"/>
              <a:gd name="T102" fmla="*/ 2147483646 w 291288"/>
              <a:gd name="T103" fmla="*/ 2147483646 h 291739"/>
              <a:gd name="T104" fmla="*/ 2147483646 w 291288"/>
              <a:gd name="T105" fmla="*/ 2147483646 h 291739"/>
              <a:gd name="T106" fmla="*/ 2147483646 w 291288"/>
              <a:gd name="T107" fmla="*/ 2147483646 h 291739"/>
              <a:gd name="T108" fmla="*/ 2147483646 w 291288"/>
              <a:gd name="T109" fmla="*/ 2147483646 h 291739"/>
              <a:gd name="T110" fmla="*/ 2147483646 w 291288"/>
              <a:gd name="T111" fmla="*/ 2147483646 h 291739"/>
              <a:gd name="T112" fmla="*/ 1718397607 w 291288"/>
              <a:gd name="T113" fmla="*/ 2147483646 h 291739"/>
              <a:gd name="T114" fmla="*/ 2147483646 w 291288"/>
              <a:gd name="T115" fmla="*/ 2147483646 h 291739"/>
              <a:gd name="T116" fmla="*/ 2147483646 w 291288"/>
              <a:gd name="T117" fmla="*/ 2147483646 h 291739"/>
              <a:gd name="T118" fmla="*/ 2147483646 w 291288"/>
              <a:gd name="T119" fmla="*/ 2147483646 h 291739"/>
              <a:gd name="T120" fmla="*/ 2147483646 w 291288"/>
              <a:gd name="T121" fmla="*/ 2147483646 h 291739"/>
              <a:gd name="T122" fmla="*/ 2147483646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8" name="Freeform 965"/>
          <p:cNvSpPr>
            <a:spLocks noChangeAspect="1" noChangeArrowheads="1"/>
          </p:cNvSpPr>
          <p:nvPr/>
        </p:nvSpPr>
        <p:spPr bwMode="auto">
          <a:xfrm>
            <a:off x="9136063" y="6476651"/>
            <a:ext cx="1084262" cy="1082675"/>
          </a:xfrm>
          <a:custGeom>
            <a:avLst/>
            <a:gdLst>
              <a:gd name="T0" fmla="*/ 2147483646 w 291740"/>
              <a:gd name="T1" fmla="*/ 2147483646 h 291379"/>
              <a:gd name="T2" fmla="*/ 2147483646 w 291740"/>
              <a:gd name="T3" fmla="*/ 2147483646 h 291379"/>
              <a:gd name="T4" fmla="*/ 2147483646 w 291740"/>
              <a:gd name="T5" fmla="*/ 2147483646 h 291379"/>
              <a:gd name="T6" fmla="*/ 2147483646 w 291740"/>
              <a:gd name="T7" fmla="*/ 2147483646 h 291379"/>
              <a:gd name="T8" fmla="*/ 2147483646 w 291740"/>
              <a:gd name="T9" fmla="*/ 2147483646 h 291379"/>
              <a:gd name="T10" fmla="*/ 2147483646 w 291740"/>
              <a:gd name="T11" fmla="*/ 2147483646 h 291379"/>
              <a:gd name="T12" fmla="*/ 2147483646 w 291740"/>
              <a:gd name="T13" fmla="*/ 2147483646 h 291379"/>
              <a:gd name="T14" fmla="*/ 2147483646 w 291740"/>
              <a:gd name="T15" fmla="*/ 2147483646 h 291379"/>
              <a:gd name="T16" fmla="*/ 2147483646 w 291740"/>
              <a:gd name="T17" fmla="*/ 2147483646 h 291379"/>
              <a:gd name="T18" fmla="*/ 2147483646 w 291740"/>
              <a:gd name="T19" fmla="*/ 2147483646 h 291379"/>
              <a:gd name="T20" fmla="*/ 2147483646 w 291740"/>
              <a:gd name="T21" fmla="*/ 2147483646 h 291379"/>
              <a:gd name="T22" fmla="*/ 2147483646 w 291740"/>
              <a:gd name="T23" fmla="*/ 2147483646 h 291379"/>
              <a:gd name="T24" fmla="*/ 2147483646 w 291740"/>
              <a:gd name="T25" fmla="*/ 2147483646 h 291379"/>
              <a:gd name="T26" fmla="*/ 2147483646 w 291740"/>
              <a:gd name="T27" fmla="*/ 2147483646 h 291379"/>
              <a:gd name="T28" fmla="*/ 2147483646 w 291740"/>
              <a:gd name="T29" fmla="*/ 2147483646 h 291379"/>
              <a:gd name="T30" fmla="*/ 2147483646 w 291740"/>
              <a:gd name="T31" fmla="*/ 2147483646 h 291379"/>
              <a:gd name="T32" fmla="*/ 2147483646 w 291740"/>
              <a:gd name="T33" fmla="*/ 2147483646 h 291379"/>
              <a:gd name="T34" fmla="*/ 2147483646 w 291740"/>
              <a:gd name="T35" fmla="*/ 2147483646 h 291379"/>
              <a:gd name="T36" fmla="*/ 2147483646 w 291740"/>
              <a:gd name="T37" fmla="*/ 2147483646 h 291379"/>
              <a:gd name="T38" fmla="*/ 2147483646 w 291740"/>
              <a:gd name="T39" fmla="*/ 2147483646 h 291379"/>
              <a:gd name="T40" fmla="*/ 2147483646 w 291740"/>
              <a:gd name="T41" fmla="*/ 2147483646 h 291379"/>
              <a:gd name="T42" fmla="*/ 2147483646 w 291740"/>
              <a:gd name="T43" fmla="*/ 2147483646 h 291379"/>
              <a:gd name="T44" fmla="*/ 2147483646 w 291740"/>
              <a:gd name="T45" fmla="*/ 2147483646 h 291379"/>
              <a:gd name="T46" fmla="*/ 2147483646 w 291740"/>
              <a:gd name="T47" fmla="*/ 2147483646 h 291379"/>
              <a:gd name="T48" fmla="*/ 2147483646 w 291740"/>
              <a:gd name="T49" fmla="*/ 2147483646 h 291379"/>
              <a:gd name="T50" fmla="*/ 2147483646 w 291740"/>
              <a:gd name="T51" fmla="*/ 2147483646 h 291379"/>
              <a:gd name="T52" fmla="*/ 2147483646 w 291740"/>
              <a:gd name="T53" fmla="*/ 2147483646 h 291379"/>
              <a:gd name="T54" fmla="*/ 2147483646 w 291740"/>
              <a:gd name="T55" fmla="*/ 2147483646 h 291379"/>
              <a:gd name="T56" fmla="*/ 2147483646 w 291740"/>
              <a:gd name="T57" fmla="*/ 2147483646 h 291379"/>
              <a:gd name="T58" fmla="*/ 2147483646 w 291740"/>
              <a:gd name="T59" fmla="*/ 2147483646 h 291379"/>
              <a:gd name="T60" fmla="*/ 2147483646 w 291740"/>
              <a:gd name="T61" fmla="*/ 2147483646 h 291379"/>
              <a:gd name="T62" fmla="*/ 2147483646 w 291740"/>
              <a:gd name="T63" fmla="*/ 2147483646 h 291379"/>
              <a:gd name="T64" fmla="*/ 2147483646 w 291740"/>
              <a:gd name="T65" fmla="*/ 2147483646 h 291379"/>
              <a:gd name="T66" fmla="*/ 2147483646 w 291740"/>
              <a:gd name="T67" fmla="*/ 2147483646 h 291379"/>
              <a:gd name="T68" fmla="*/ 2147483646 w 291740"/>
              <a:gd name="T69" fmla="*/ 2147483646 h 291379"/>
              <a:gd name="T70" fmla="*/ 2147483646 w 291740"/>
              <a:gd name="T71" fmla="*/ 2147483646 h 291379"/>
              <a:gd name="T72" fmla="*/ 2147483646 w 291740"/>
              <a:gd name="T73" fmla="*/ 2147483646 h 291379"/>
              <a:gd name="T74" fmla="*/ 2147483646 w 291740"/>
              <a:gd name="T75" fmla="*/ 2147483646 h 291379"/>
              <a:gd name="T76" fmla="*/ 2147483646 w 291740"/>
              <a:gd name="T77" fmla="*/ 2147483646 h 291379"/>
              <a:gd name="T78" fmla="*/ 2147483646 w 291740"/>
              <a:gd name="T79" fmla="*/ 2147483646 h 291379"/>
              <a:gd name="T80" fmla="*/ 2147483646 w 291740"/>
              <a:gd name="T81" fmla="*/ 2147483646 h 291379"/>
              <a:gd name="T82" fmla="*/ 2147483646 w 291740"/>
              <a:gd name="T83" fmla="*/ 2147483646 h 291379"/>
              <a:gd name="T84" fmla="*/ 2147483646 w 291740"/>
              <a:gd name="T85" fmla="*/ 2147483646 h 291379"/>
              <a:gd name="T86" fmla="*/ 2147483646 w 291740"/>
              <a:gd name="T87" fmla="*/ 2147483646 h 291379"/>
              <a:gd name="T88" fmla="*/ 2147483646 w 291740"/>
              <a:gd name="T89" fmla="*/ 2147483646 h 291379"/>
              <a:gd name="T90" fmla="*/ 2147483646 w 291740"/>
              <a:gd name="T91" fmla="*/ 2147483646 h 291379"/>
              <a:gd name="T92" fmla="*/ 2147483646 w 291740"/>
              <a:gd name="T93" fmla="*/ 2147483646 h 291379"/>
              <a:gd name="T94" fmla="*/ 2147483646 w 291740"/>
              <a:gd name="T95" fmla="*/ 2147483646 h 291379"/>
              <a:gd name="T96" fmla="*/ 0 w 291740"/>
              <a:gd name="T97" fmla="*/ 2147483646 h 291379"/>
              <a:gd name="T98" fmla="*/ 2147483646 w 291740"/>
              <a:gd name="T99" fmla="*/ 2147483646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9" name="Freeform 1041"/>
          <p:cNvSpPr>
            <a:spLocks noChangeAspect="1" noChangeArrowheads="1"/>
          </p:cNvSpPr>
          <p:nvPr/>
        </p:nvSpPr>
        <p:spPr bwMode="auto">
          <a:xfrm>
            <a:off x="14211300" y="6505226"/>
            <a:ext cx="1060450" cy="1054100"/>
          </a:xfrm>
          <a:custGeom>
            <a:avLst/>
            <a:gdLst>
              <a:gd name="T0" fmla="*/ 2147483646 w 284789"/>
              <a:gd name="T1" fmla="*/ 2147483646 h 283801"/>
              <a:gd name="T2" fmla="*/ 2147483646 w 284789"/>
              <a:gd name="T3" fmla="*/ 2147483646 h 283801"/>
              <a:gd name="T4" fmla="*/ 2147483646 w 284789"/>
              <a:gd name="T5" fmla="*/ 2147483646 h 283801"/>
              <a:gd name="T6" fmla="*/ 2147483646 w 284789"/>
              <a:gd name="T7" fmla="*/ 2147483646 h 283801"/>
              <a:gd name="T8" fmla="*/ 2147483646 w 284789"/>
              <a:gd name="T9" fmla="*/ 2147483646 h 283801"/>
              <a:gd name="T10" fmla="*/ 2147483646 w 284789"/>
              <a:gd name="T11" fmla="*/ 2147483646 h 283801"/>
              <a:gd name="T12" fmla="*/ 2147483646 w 284789"/>
              <a:gd name="T13" fmla="*/ 2147483646 h 283801"/>
              <a:gd name="T14" fmla="*/ 2147483646 w 284789"/>
              <a:gd name="T15" fmla="*/ 2147483646 h 283801"/>
              <a:gd name="T16" fmla="*/ 2147483646 w 284789"/>
              <a:gd name="T17" fmla="*/ 2147483646 h 283801"/>
              <a:gd name="T18" fmla="*/ 2147483646 w 284789"/>
              <a:gd name="T19" fmla="*/ 2147483646 h 283801"/>
              <a:gd name="T20" fmla="*/ 2147483646 w 284789"/>
              <a:gd name="T21" fmla="*/ 2147483646 h 283801"/>
              <a:gd name="T22" fmla="*/ 2147483646 w 284789"/>
              <a:gd name="T23" fmla="*/ 2147483646 h 283801"/>
              <a:gd name="T24" fmla="*/ 2147483646 w 284789"/>
              <a:gd name="T25" fmla="*/ 2147483646 h 283801"/>
              <a:gd name="T26" fmla="*/ 2147483646 w 284789"/>
              <a:gd name="T27" fmla="*/ 2147483646 h 283801"/>
              <a:gd name="T28" fmla="*/ 2147483646 w 284789"/>
              <a:gd name="T29" fmla="*/ 2147483646 h 283801"/>
              <a:gd name="T30" fmla="*/ 2147483646 w 284789"/>
              <a:gd name="T31" fmla="*/ 2147483646 h 283801"/>
              <a:gd name="T32" fmla="*/ 2147483646 w 284789"/>
              <a:gd name="T33" fmla="*/ 2147483646 h 283801"/>
              <a:gd name="T34" fmla="*/ 2147483646 w 284789"/>
              <a:gd name="T35" fmla="*/ 2147483646 h 283801"/>
              <a:gd name="T36" fmla="*/ 2147483646 w 284789"/>
              <a:gd name="T37" fmla="*/ 2147483646 h 283801"/>
              <a:gd name="T38" fmla="*/ 2147483646 w 284789"/>
              <a:gd name="T39" fmla="*/ 2147483646 h 283801"/>
              <a:gd name="T40" fmla="*/ 2147483646 w 284789"/>
              <a:gd name="T41" fmla="*/ 2147483646 h 283801"/>
              <a:gd name="T42" fmla="*/ 2147483646 w 284789"/>
              <a:gd name="T43" fmla="*/ 2147483646 h 283801"/>
              <a:gd name="T44" fmla="*/ 2147483646 w 284789"/>
              <a:gd name="T45" fmla="*/ 2147483646 h 283801"/>
              <a:gd name="T46" fmla="*/ 2147483646 w 284789"/>
              <a:gd name="T47" fmla="*/ 0 h 283801"/>
              <a:gd name="T48" fmla="*/ 2147483646 w 284789"/>
              <a:gd name="T49" fmla="*/ 2147483646 h 283801"/>
              <a:gd name="T50" fmla="*/ 2147483646 w 284789"/>
              <a:gd name="T51" fmla="*/ 2147483646 h 283801"/>
              <a:gd name="T52" fmla="*/ 2147483646 w 284789"/>
              <a:gd name="T53" fmla="*/ 2147483646 h 283801"/>
              <a:gd name="T54" fmla="*/ 2147483646 w 284789"/>
              <a:gd name="T55" fmla="*/ 2147483646 h 283801"/>
              <a:gd name="T56" fmla="*/ 2147483646 w 284789"/>
              <a:gd name="T57" fmla="*/ 2147483646 h 283801"/>
              <a:gd name="T58" fmla="*/ 2147483646 w 284789"/>
              <a:gd name="T59" fmla="*/ 2147483646 h 283801"/>
              <a:gd name="T60" fmla="*/ 2147483646 w 284789"/>
              <a:gd name="T61" fmla="*/ 2147483646 h 283801"/>
              <a:gd name="T62" fmla="*/ 2147483646 w 284789"/>
              <a:gd name="T63" fmla="*/ 2147483646 h 283801"/>
              <a:gd name="T64" fmla="*/ 2147483646 w 284789"/>
              <a:gd name="T65" fmla="*/ 2147483646 h 283801"/>
              <a:gd name="T66" fmla="*/ 2147483646 w 284789"/>
              <a:gd name="T67" fmla="*/ 2147483646 h 283801"/>
              <a:gd name="T68" fmla="*/ 2147483646 w 284789"/>
              <a:gd name="T69" fmla="*/ 2147483646 h 283801"/>
              <a:gd name="T70" fmla="*/ 2147483646 w 284789"/>
              <a:gd name="T71" fmla="*/ 2147483646 h 283801"/>
              <a:gd name="T72" fmla="*/ 2147483646 w 284789"/>
              <a:gd name="T73" fmla="*/ 2147483646 h 283801"/>
              <a:gd name="T74" fmla="*/ 2147483646 w 284789"/>
              <a:gd name="T75" fmla="*/ 2147483646 h 283801"/>
              <a:gd name="T76" fmla="*/ 2147483646 w 284789"/>
              <a:gd name="T77" fmla="*/ 2147483646 h 283801"/>
              <a:gd name="T78" fmla="*/ 2147483646 w 284789"/>
              <a:gd name="T79" fmla="*/ 2147483646 h 283801"/>
              <a:gd name="T80" fmla="*/ 2147483646 w 284789"/>
              <a:gd name="T81" fmla="*/ 2147483646 h 283801"/>
              <a:gd name="T82" fmla="*/ 2147483646 w 284789"/>
              <a:gd name="T83" fmla="*/ 2147483646 h 283801"/>
              <a:gd name="T84" fmla="*/ 2147483646 w 284789"/>
              <a:gd name="T85" fmla="*/ 2147483646 h 283801"/>
              <a:gd name="T86" fmla="*/ 2147483646 w 284789"/>
              <a:gd name="T87" fmla="*/ 2147483646 h 283801"/>
              <a:gd name="T88" fmla="*/ 2147483646 w 284789"/>
              <a:gd name="T89" fmla="*/ 2147483646 h 283801"/>
              <a:gd name="T90" fmla="*/ 2147483646 w 284789"/>
              <a:gd name="T91" fmla="*/ 2147483646 h 283801"/>
              <a:gd name="T92" fmla="*/ 2147483646 w 284789"/>
              <a:gd name="T93" fmla="*/ 2147483646 h 283801"/>
              <a:gd name="T94" fmla="*/ 2147483646 w 284789"/>
              <a:gd name="T95" fmla="*/ 2147483646 h 283801"/>
              <a:gd name="T96" fmla="*/ 2147483646 w 284789"/>
              <a:gd name="T97" fmla="*/ 2147483646 h 283801"/>
              <a:gd name="T98" fmla="*/ 2147483646 w 284789"/>
              <a:gd name="T99" fmla="*/ 2147483646 h 283801"/>
              <a:gd name="T100" fmla="*/ 2147483646 w 284789"/>
              <a:gd name="T101" fmla="*/ 2147483646 h 283801"/>
              <a:gd name="T102" fmla="*/ 2147483646 w 284789"/>
              <a:gd name="T103" fmla="*/ 2147483646 h 283801"/>
              <a:gd name="T104" fmla="*/ 2147483646 w 284789"/>
              <a:gd name="T105" fmla="*/ 2147483646 h 283801"/>
              <a:gd name="T106" fmla="*/ 2147483646 w 284789"/>
              <a:gd name="T107" fmla="*/ 2147483646 h 283801"/>
              <a:gd name="T108" fmla="*/ 2147483646 w 284789"/>
              <a:gd name="T109" fmla="*/ 2147483646 h 283801"/>
              <a:gd name="T110" fmla="*/ 2147483646 w 284789"/>
              <a:gd name="T111" fmla="*/ 2147483646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40" name="Freeform 336"/>
          <p:cNvSpPr>
            <a:spLocks noChangeAspect="1" noChangeArrowheads="1"/>
          </p:cNvSpPr>
          <p:nvPr/>
        </p:nvSpPr>
        <p:spPr bwMode="auto">
          <a:xfrm>
            <a:off x="19264313" y="6587776"/>
            <a:ext cx="1054100" cy="971550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1925889" y="7551577"/>
            <a:ext cx="5333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г. </a:t>
            </a:r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Иркутск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</a:t>
            </a:r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А. Невского, 105</a:t>
            </a:r>
          </a:p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Рабочего штаба, 1</a:t>
            </a:r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9</a:t>
            </a:r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7842250" y="8053038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rikp@rikp38.ru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13077315" y="8044019"/>
            <a:ext cx="3191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8 (395) </a:t>
            </a:r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484-370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16895342" y="8044018"/>
            <a:ext cx="5897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www.center-prof38.ru</a:t>
            </a:r>
            <a:endParaRPr lang="de-DE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2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8C53FA39-F38B-DD44-82F0-CACC7CAA18AF}"/>
              </a:ext>
            </a:extLst>
          </p:cNvPr>
          <p:cNvSpPr/>
          <p:nvPr/>
        </p:nvSpPr>
        <p:spPr>
          <a:xfrm>
            <a:off x="10209157" y="0"/>
            <a:ext cx="5537678" cy="13716000"/>
          </a:xfrm>
          <a:prstGeom prst="parallelogram">
            <a:avLst>
              <a:gd name="adj" fmla="val 61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35AFA79-FE80-5C49-BAC6-4760ECDCB4B3}"/>
              </a:ext>
            </a:extLst>
          </p:cNvPr>
          <p:cNvSpPr txBox="1"/>
          <p:nvPr/>
        </p:nvSpPr>
        <p:spPr>
          <a:xfrm>
            <a:off x="671258" y="1390486"/>
            <a:ext cx="9114996" cy="1446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Кафедра профессионального</a:t>
            </a:r>
          </a:p>
          <a:p>
            <a:r>
              <a:rPr lang="ru-RU" sz="44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образования</a:t>
            </a:r>
            <a:endParaRPr lang="en-US" sz="44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822137-C803-E941-9545-A4D9DE42ED6A}"/>
              </a:ext>
            </a:extLst>
          </p:cNvPr>
          <p:cNvSpPr txBox="1"/>
          <p:nvPr/>
        </p:nvSpPr>
        <p:spPr>
          <a:xfrm>
            <a:off x="671258" y="612112"/>
            <a:ext cx="9026830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+mj-lt"/>
                <a:ea typeface="Noto Sans Medium" panose="020B0502040504020204" pitchFamily="34" charset="0"/>
                <a:cs typeface="Noto Sans Medium" panose="020B0502040504020204" pitchFamily="34" charset="0"/>
              </a:rPr>
              <a:t>План-график ДПП ПК на 2021 г.</a:t>
            </a:r>
            <a:endParaRPr lang="en-US" sz="4400" b="1" dirty="0">
              <a:solidFill>
                <a:schemeClr val="accent2"/>
              </a:solidFill>
              <a:latin typeface="+mj-lt"/>
              <a:ea typeface="Noto Sans Medium" panose="020B0502040504020204" pitchFamily="34" charset="0"/>
              <a:cs typeface="Noto Sans Medium" panose="020B050204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1258" y="3908468"/>
            <a:ext cx="10758742" cy="249299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087636"/>
            <a:r>
              <a:rPr lang="ru-RU" sz="48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825 </a:t>
            </a: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слушателей </a:t>
            </a:r>
          </a:p>
          <a:p>
            <a:pPr defTabSz="1087636"/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(125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заместителей </a:t>
            </a: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руководителя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ПОО, </a:t>
            </a:r>
          </a:p>
          <a:p>
            <a:pPr defTabSz="1087636"/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300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наставников на производстве, 400 педагогических работников ПОО )</a:t>
            </a:r>
            <a:endParaRPr lang="en-US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1258" y="7143268"/>
            <a:ext cx="8845691" cy="16312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087636">
              <a:lnSpc>
                <a:spcPts val="4000"/>
              </a:lnSpc>
            </a:pPr>
            <a:r>
              <a:rPr lang="ru-RU" sz="48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1 </a:t>
            </a: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дополнительная </a:t>
            </a:r>
          </a:p>
          <a:p>
            <a:pPr defTabSz="1087636">
              <a:lnSpc>
                <a:spcPts val="4000"/>
              </a:lnSpc>
            </a:pP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профессиональная программа </a:t>
            </a:r>
          </a:p>
          <a:p>
            <a:pPr defTabSz="1087636">
              <a:lnSpc>
                <a:spcPts val="4000"/>
              </a:lnSpc>
            </a:pP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профессиональной переподготовки</a:t>
            </a:r>
            <a:endParaRPr lang="en-US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12161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671258" y="9594227"/>
            <a:ext cx="7689926" cy="16312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087636">
              <a:lnSpc>
                <a:spcPts val="4000"/>
              </a:lnSpc>
            </a:pPr>
            <a:r>
              <a:rPr lang="ru-RU" sz="4800" b="1" dirty="0" smtClean="0">
                <a:solidFill>
                  <a:srgbClr val="001334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9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дополнительных </a:t>
            </a:r>
          </a:p>
          <a:p>
            <a:pPr defTabSz="1087636">
              <a:lnSpc>
                <a:spcPts val="4000"/>
              </a:lnSpc>
            </a:pP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профессиональных программ </a:t>
            </a:r>
          </a:p>
          <a:p>
            <a:pPr defTabSz="1087636">
              <a:lnSpc>
                <a:spcPts val="4000"/>
              </a:lnSpc>
            </a:pP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повышения квалификации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258" y="11891298"/>
            <a:ext cx="4004622" cy="61119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087636">
              <a:lnSpc>
                <a:spcPts val="4000"/>
              </a:lnSpc>
            </a:pPr>
            <a:r>
              <a:rPr lang="ru-RU" sz="4800" b="1" dirty="0" smtClean="0">
                <a:solidFill>
                  <a:srgbClr val="001334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75%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новых </a:t>
            </a: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ДПП</a:t>
            </a:r>
            <a:endParaRPr lang="ru-RU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81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C2244-8C15-CC41-A750-1F606BAA391B}"/>
              </a:ext>
            </a:extLst>
          </p:cNvPr>
          <p:cNvSpPr/>
          <p:nvPr/>
        </p:nvSpPr>
        <p:spPr>
          <a:xfrm>
            <a:off x="1430875" y="2876204"/>
            <a:ext cx="21646084" cy="10573789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9821F-6D88-0D49-B048-717EDF97EA60}"/>
              </a:ext>
            </a:extLst>
          </p:cNvPr>
          <p:cNvSpPr txBox="1"/>
          <p:nvPr/>
        </p:nvSpPr>
        <p:spPr>
          <a:xfrm>
            <a:off x="1430875" y="1361587"/>
            <a:ext cx="13185020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Менеджмент </a:t>
            </a:r>
            <a:r>
              <a:rPr lang="ru-RU" sz="66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(в образовании</a:t>
            </a:r>
            <a:r>
              <a:rPr lang="ru-RU" sz="66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)</a:t>
            </a:r>
            <a:endParaRPr lang="en-US" sz="66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8D64D7-6DA9-0E46-B3AB-C043E51C57B2}"/>
              </a:ext>
            </a:extLst>
          </p:cNvPr>
          <p:cNvSpPr txBox="1"/>
          <p:nvPr/>
        </p:nvSpPr>
        <p:spPr>
          <a:xfrm>
            <a:off x="1430875" y="612112"/>
            <a:ext cx="13372572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5400" dirty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Профессиональная переподготовка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E5C58E-91D1-6D4B-A2A6-8F15E0A8FD90}"/>
              </a:ext>
            </a:extLst>
          </p:cNvPr>
          <p:cNvSpPr txBox="1"/>
          <p:nvPr/>
        </p:nvSpPr>
        <p:spPr>
          <a:xfrm>
            <a:off x="1729660" y="3008776"/>
            <a:ext cx="21027872" cy="1097223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Срок реализации: </a:t>
            </a: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01.03-30.11.2021</a:t>
            </a:r>
          </a:p>
          <a:p>
            <a:pPr>
              <a:lnSpc>
                <a:spcPct val="125000"/>
              </a:lnSpc>
            </a:pP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Объем часов: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300 ч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Категория слушателей: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руководители и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административные руководящие работники</a:t>
            </a:r>
          </a:p>
          <a:p>
            <a:pPr>
              <a:lnSpc>
                <a:spcPct val="125000"/>
              </a:lnSpc>
            </a:pP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профессиональных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образовательных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организаций</a:t>
            </a:r>
          </a:p>
          <a:p>
            <a:pPr>
              <a:lnSpc>
                <a:spcPct val="125000"/>
              </a:lnSpc>
            </a:pP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Кол-во слушателей: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25 чел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Форма обучения: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очно-заочная (с ДОТ), по индивидуальному плану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Содержание:</a:t>
            </a:r>
          </a:p>
          <a:p>
            <a:pPr>
              <a:lnSpc>
                <a:spcPct val="125000"/>
              </a:lnSpc>
            </a:pPr>
            <a:r>
              <a:rPr lang="ru-RU" dirty="0" smtClean="0"/>
              <a:t>ОД 1. Нормативно-правовые </a:t>
            </a:r>
            <a:r>
              <a:rPr lang="ru-RU" dirty="0"/>
              <a:t>основы деятельности руководителя организации</a:t>
            </a:r>
          </a:p>
          <a:p>
            <a:pPr>
              <a:lnSpc>
                <a:spcPct val="125000"/>
              </a:lnSpc>
            </a:pPr>
            <a:r>
              <a:rPr lang="ru-RU" dirty="0"/>
              <a:t>ОД </a:t>
            </a:r>
            <a:r>
              <a:rPr lang="ru-RU" dirty="0" smtClean="0"/>
              <a:t>2. Психология </a:t>
            </a:r>
            <a:r>
              <a:rPr lang="ru-RU" dirty="0"/>
              <a:t>общения</a:t>
            </a:r>
          </a:p>
          <a:p>
            <a:pPr>
              <a:lnSpc>
                <a:spcPct val="125000"/>
              </a:lnSpc>
            </a:pPr>
            <a:r>
              <a:rPr lang="ru-RU" dirty="0"/>
              <a:t>ОД </a:t>
            </a:r>
            <a:r>
              <a:rPr lang="ru-RU" dirty="0" smtClean="0"/>
              <a:t>3. Теоретические </a:t>
            </a:r>
            <a:r>
              <a:rPr lang="ru-RU" dirty="0"/>
              <a:t>основы управления организацией</a:t>
            </a:r>
          </a:p>
          <a:p>
            <a:pPr>
              <a:lnSpc>
                <a:spcPct val="125000"/>
              </a:lnSpc>
            </a:pPr>
            <a:r>
              <a:rPr lang="ru-RU" dirty="0"/>
              <a:t>ОД </a:t>
            </a:r>
            <a:r>
              <a:rPr lang="ru-RU" dirty="0" smtClean="0"/>
              <a:t>4. Информационные </a:t>
            </a:r>
            <a:r>
              <a:rPr lang="ru-RU" dirty="0"/>
              <a:t>технологии в профессиональной деятельности </a:t>
            </a:r>
            <a:r>
              <a:rPr lang="ru-RU" dirty="0" smtClean="0"/>
              <a:t>руководителя</a:t>
            </a:r>
          </a:p>
          <a:p>
            <a:pPr>
              <a:lnSpc>
                <a:spcPct val="125000"/>
              </a:lnSpc>
            </a:pPr>
            <a:r>
              <a:rPr lang="ru-RU" spc="-140" dirty="0" smtClean="0"/>
              <a:t>ПМ 1. Управление </a:t>
            </a:r>
            <a:r>
              <a:rPr lang="ru-RU" spc="-140" dirty="0"/>
              <a:t>организацией и ее развитием (стратегический и финансовый менеджмент</a:t>
            </a:r>
            <a:r>
              <a:rPr lang="ru-RU" spc="-20" dirty="0"/>
              <a:t>)</a:t>
            </a:r>
          </a:p>
          <a:p>
            <a:pPr>
              <a:lnSpc>
                <a:spcPct val="125000"/>
              </a:lnSpc>
            </a:pPr>
            <a:r>
              <a:rPr lang="ru-RU" dirty="0" smtClean="0"/>
              <a:t>ПМ 2. Управление </a:t>
            </a:r>
            <a:r>
              <a:rPr lang="ru-RU" dirty="0"/>
              <a:t>персоналом</a:t>
            </a:r>
          </a:p>
          <a:p>
            <a:pPr>
              <a:lnSpc>
                <a:spcPct val="125000"/>
              </a:lnSpc>
            </a:pPr>
            <a:r>
              <a:rPr lang="ru-RU" dirty="0" smtClean="0"/>
              <a:t>ПМ 3. Формирование </a:t>
            </a:r>
            <a:r>
              <a:rPr lang="ru-RU" dirty="0"/>
              <a:t>внутренней системы  оценки качества</a:t>
            </a:r>
          </a:p>
          <a:p>
            <a:pPr>
              <a:lnSpc>
                <a:spcPct val="125000"/>
              </a:lnSpc>
            </a:pPr>
            <a:r>
              <a:rPr lang="ru-RU" dirty="0" smtClean="0"/>
              <a:t>ПМ 4. Управление </a:t>
            </a:r>
            <a:r>
              <a:rPr lang="ru-RU" dirty="0"/>
              <a:t>проектами (процессами) в </a:t>
            </a:r>
            <a:r>
              <a:rPr lang="ru-RU" dirty="0" smtClean="0"/>
              <a:t>организации</a:t>
            </a:r>
            <a:endParaRPr lang="en-US" dirty="0"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endParaRPr lang="en-US" sz="3200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6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C2244-8C15-CC41-A750-1F606BAA391B}"/>
              </a:ext>
            </a:extLst>
          </p:cNvPr>
          <p:cNvSpPr/>
          <p:nvPr/>
        </p:nvSpPr>
        <p:spPr>
          <a:xfrm>
            <a:off x="1430875" y="3627710"/>
            <a:ext cx="21646084" cy="8766499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9821F-6D88-0D49-B048-717EDF97EA60}"/>
              </a:ext>
            </a:extLst>
          </p:cNvPr>
          <p:cNvSpPr txBox="1"/>
          <p:nvPr/>
        </p:nvSpPr>
        <p:spPr>
          <a:xfrm>
            <a:off x="1430875" y="1258587"/>
            <a:ext cx="17734342" cy="193899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Обновление локальных нормативных документов по организации </a:t>
            </a:r>
            <a:endParaRPr lang="ru-RU" sz="4000" b="1" dirty="0" smtClean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практической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подготовки обучающихся в 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соответствии </a:t>
            </a:r>
          </a:p>
          <a:p>
            <a:r>
              <a:rPr lang="ru-RU" sz="40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с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изменениями в законодательстве</a:t>
            </a:r>
            <a:endParaRPr lang="en-US" sz="40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8D64D7-6DA9-0E46-B3AB-C043E51C57B2}"/>
              </a:ext>
            </a:extLst>
          </p:cNvPr>
          <p:cNvSpPr txBox="1"/>
          <p:nvPr/>
        </p:nvSpPr>
        <p:spPr>
          <a:xfrm>
            <a:off x="1430875" y="337769"/>
            <a:ext cx="272222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ДПП ПК</a:t>
            </a:r>
            <a:endParaRPr lang="ru-RU" sz="5400" dirty="0">
              <a:solidFill>
                <a:schemeClr val="accent2"/>
              </a:solidFill>
              <a:latin typeface="+mj-lt"/>
              <a:ea typeface="Source Sans Pro Light" panose="020B04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E5C58E-91D1-6D4B-A2A6-8F15E0A8FD90}"/>
              </a:ext>
            </a:extLst>
          </p:cNvPr>
          <p:cNvSpPr txBox="1"/>
          <p:nvPr/>
        </p:nvSpPr>
        <p:spPr>
          <a:xfrm>
            <a:off x="9821827" y="4557833"/>
            <a:ext cx="12723355" cy="557075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Срок реализации: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05.04 - </a:t>
            </a: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17.04.2021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Объем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часов: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72 ч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Категория слушателей: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заместители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руководителей </a:t>
            </a:r>
            <a:endParaRPr lang="ru-RU" dirty="0" smtClean="0"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профессиональных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образовательных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организаций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Кол-во слушателей: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25 чел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Форма обучения: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очно-заочная (с ДОТ)</a:t>
            </a:r>
          </a:p>
          <a:p>
            <a:endParaRPr lang="en-US" sz="3200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r="16587"/>
          <a:stretch>
            <a:fillRect/>
          </a:stretch>
        </p:blipFill>
        <p:spPr>
          <a:xfrm>
            <a:off x="2712495" y="4986338"/>
            <a:ext cx="5827712" cy="5826125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66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C2244-8C15-CC41-A750-1F606BAA391B}"/>
              </a:ext>
            </a:extLst>
          </p:cNvPr>
          <p:cNvSpPr/>
          <p:nvPr/>
        </p:nvSpPr>
        <p:spPr>
          <a:xfrm>
            <a:off x="1145124" y="3627710"/>
            <a:ext cx="22038725" cy="951679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9821F-6D88-0D49-B048-717EDF97EA60}"/>
              </a:ext>
            </a:extLst>
          </p:cNvPr>
          <p:cNvSpPr txBox="1"/>
          <p:nvPr/>
        </p:nvSpPr>
        <p:spPr>
          <a:xfrm>
            <a:off x="1430875" y="1588508"/>
            <a:ext cx="16347745" cy="132343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Организация аттестации обучающихся СПО </a:t>
            </a:r>
            <a:endParaRPr lang="ru-RU" sz="4000" b="1" dirty="0" smtClean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с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использованием механизма демонстрационного экзамена</a:t>
            </a:r>
            <a:endParaRPr lang="en-US" sz="40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8D64D7-6DA9-0E46-B3AB-C043E51C57B2}"/>
              </a:ext>
            </a:extLst>
          </p:cNvPr>
          <p:cNvSpPr txBox="1"/>
          <p:nvPr/>
        </p:nvSpPr>
        <p:spPr>
          <a:xfrm>
            <a:off x="1430875" y="665178"/>
            <a:ext cx="272222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ДПП ПК</a:t>
            </a:r>
            <a:endParaRPr lang="ru-RU" sz="5400" dirty="0">
              <a:solidFill>
                <a:schemeClr val="accent2"/>
              </a:solidFill>
              <a:latin typeface="+mj-lt"/>
              <a:ea typeface="Source Sans Pro Light" panose="020B04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E5C58E-91D1-6D4B-A2A6-8F15E0A8FD90}"/>
              </a:ext>
            </a:extLst>
          </p:cNvPr>
          <p:cNvSpPr txBox="1"/>
          <p:nvPr/>
        </p:nvSpPr>
        <p:spPr>
          <a:xfrm>
            <a:off x="1430875" y="3938733"/>
            <a:ext cx="21983699" cy="92332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Срок реализации: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19.04 - </a:t>
            </a: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30.04.2021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Объем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часов: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72 ч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Категория слушателей: </a:t>
            </a:r>
            <a:r>
              <a:rPr lang="ru-RU" dirty="0" smtClean="0">
                <a:ea typeface="Source Sans Pro" panose="020B0503030403020204" pitchFamily="34" charset="0"/>
                <a:cs typeface="Lato" panose="020F0502020204030203" pitchFamily="34" charset="0"/>
              </a:rPr>
              <a:t>з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аместители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руководителей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профессиональных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образовательных организаций </a:t>
            </a:r>
            <a:endParaRPr lang="ru-RU" dirty="0" smtClean="0"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Кол-во слушателей: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25 чел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Форма обучения: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очно-заочная (с ДОТ)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Содержание: </a:t>
            </a:r>
            <a:endParaRPr lang="en-US" b="1" dirty="0" smtClean="0">
              <a:solidFill>
                <a:schemeClr val="tx2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1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ормативно-правовые </a:t>
            </a:r>
            <a:r>
              <a:rPr lang="ru-RU" dirty="0"/>
              <a:t>основы  организации и </a:t>
            </a:r>
            <a:r>
              <a:rPr lang="ru-RU" dirty="0" smtClean="0"/>
              <a:t>проведения ПА и </a:t>
            </a:r>
            <a:r>
              <a:rPr lang="ru-RU" dirty="0"/>
              <a:t>ГИА </a:t>
            </a:r>
            <a:r>
              <a:rPr lang="ru-RU" dirty="0" smtClean="0"/>
              <a:t>обучающихся СПО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2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Методики </a:t>
            </a:r>
            <a:r>
              <a:rPr lang="ru-RU" dirty="0"/>
              <a:t>организации и проведения </a:t>
            </a:r>
            <a:r>
              <a:rPr lang="ru-RU" dirty="0" smtClean="0"/>
              <a:t>демонстрационного </a:t>
            </a:r>
            <a:r>
              <a:rPr lang="ru-RU" dirty="0"/>
              <a:t>экзамена по стандартам </a:t>
            </a:r>
            <a:r>
              <a:rPr lang="en-US" dirty="0" smtClean="0"/>
              <a:t>WSR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3.</a:t>
            </a:r>
            <a:r>
              <a:rPr lang="en-US" dirty="0" smtClean="0"/>
              <a:t> </a:t>
            </a:r>
            <a:r>
              <a:rPr lang="ru-RU" dirty="0"/>
              <a:t>Методики </a:t>
            </a:r>
            <a:r>
              <a:rPr lang="ru-RU" dirty="0" smtClean="0"/>
              <a:t>сопряжения промежуточной и государственной итоговой аттестации с независимой оценкой квалификаций</a:t>
            </a:r>
            <a:endParaRPr lang="en-US" sz="3200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C2244-8C15-CC41-A750-1F606BAA391B}"/>
              </a:ext>
            </a:extLst>
          </p:cNvPr>
          <p:cNvSpPr/>
          <p:nvPr/>
        </p:nvSpPr>
        <p:spPr>
          <a:xfrm>
            <a:off x="1430875" y="3627710"/>
            <a:ext cx="21646084" cy="8766499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9821F-6D88-0D49-B048-717EDF97EA60}"/>
              </a:ext>
            </a:extLst>
          </p:cNvPr>
          <p:cNvSpPr txBox="1"/>
          <p:nvPr/>
        </p:nvSpPr>
        <p:spPr>
          <a:xfrm>
            <a:off x="1430875" y="1588508"/>
            <a:ext cx="15555862" cy="132343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Энергосбережение и повышение </a:t>
            </a:r>
            <a:r>
              <a:rPr lang="ru-RU" sz="4000" b="1" dirty="0" err="1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энергоэффективности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endParaRPr lang="en-US" sz="4000" b="1" dirty="0" smtClean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профессиональной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образовательной организации</a:t>
            </a:r>
            <a:endParaRPr lang="en-US" sz="40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8D64D7-6DA9-0E46-B3AB-C043E51C57B2}"/>
              </a:ext>
            </a:extLst>
          </p:cNvPr>
          <p:cNvSpPr txBox="1"/>
          <p:nvPr/>
        </p:nvSpPr>
        <p:spPr>
          <a:xfrm>
            <a:off x="1430875" y="665178"/>
            <a:ext cx="272222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ДПП ПК</a:t>
            </a:r>
            <a:endParaRPr lang="ru-RU" sz="5400" dirty="0">
              <a:solidFill>
                <a:schemeClr val="accent2"/>
              </a:solidFill>
              <a:latin typeface="+mj-lt"/>
              <a:ea typeface="Source Sans Pro Light" panose="020B04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E5C58E-91D1-6D4B-A2A6-8F15E0A8FD90}"/>
              </a:ext>
            </a:extLst>
          </p:cNvPr>
          <p:cNvSpPr txBox="1"/>
          <p:nvPr/>
        </p:nvSpPr>
        <p:spPr>
          <a:xfrm>
            <a:off x="8845013" y="5241707"/>
            <a:ext cx="13824487" cy="557075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Срок реализации: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16.06- </a:t>
            </a: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28.06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Объем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часов: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72 ч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Категория слушателей: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заместители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руководителей </a:t>
            </a:r>
            <a:endParaRPr lang="ru-RU" dirty="0" smtClean="0"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Кол-во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слушателей: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50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чел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Форма обучения: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очно-заочная (с ДОТ)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endParaRPr lang="ru-RU" dirty="0" smtClean="0"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endParaRPr lang="en-US" sz="3200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1" b="16641"/>
          <a:stretch>
            <a:fillRect/>
          </a:stretch>
        </p:blipFill>
        <p:spPr>
          <a:xfrm>
            <a:off x="2224607" y="4985297"/>
            <a:ext cx="5826674" cy="5827166"/>
          </a:xfrm>
        </p:spPr>
      </p:pic>
    </p:spTree>
    <p:extLst>
      <p:ext uri="{BB962C8B-B14F-4D97-AF65-F5344CB8AC3E}">
        <p14:creationId xmlns:p14="http://schemas.microsoft.com/office/powerpoint/2010/main" val="1890277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C2244-8C15-CC41-A750-1F606BAA391B}"/>
              </a:ext>
            </a:extLst>
          </p:cNvPr>
          <p:cNvSpPr/>
          <p:nvPr/>
        </p:nvSpPr>
        <p:spPr>
          <a:xfrm>
            <a:off x="1430875" y="2705100"/>
            <a:ext cx="21646084" cy="1018024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9821F-6D88-0D49-B048-717EDF97EA60}"/>
              </a:ext>
            </a:extLst>
          </p:cNvPr>
          <p:cNvSpPr txBox="1"/>
          <p:nvPr/>
        </p:nvSpPr>
        <p:spPr>
          <a:xfrm>
            <a:off x="1430875" y="1588508"/>
            <a:ext cx="21376365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Психолого-педагогический минимум наставника на 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производстве (стажировка)</a:t>
            </a:r>
            <a:endParaRPr lang="en-US" sz="40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8D64D7-6DA9-0E46-B3AB-C043E51C57B2}"/>
              </a:ext>
            </a:extLst>
          </p:cNvPr>
          <p:cNvSpPr txBox="1"/>
          <p:nvPr/>
        </p:nvSpPr>
        <p:spPr>
          <a:xfrm>
            <a:off x="1430875" y="665178"/>
            <a:ext cx="272222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ДПП ПК</a:t>
            </a:r>
            <a:endParaRPr lang="ru-RU" sz="5400" dirty="0">
              <a:solidFill>
                <a:schemeClr val="accent2"/>
              </a:solidFill>
              <a:latin typeface="+mj-lt"/>
              <a:ea typeface="Source Sans Pro Light" panose="020B04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E5C58E-91D1-6D4B-A2A6-8F15E0A8FD90}"/>
              </a:ext>
            </a:extLst>
          </p:cNvPr>
          <p:cNvSpPr txBox="1"/>
          <p:nvPr/>
        </p:nvSpPr>
        <p:spPr>
          <a:xfrm>
            <a:off x="1847851" y="2737312"/>
            <a:ext cx="20959390" cy="97257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Сроки </a:t>
            </a:r>
            <a:r>
              <a:rPr lang="ru-RU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реализации: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8.02 - 13.02; 15.02 - 20.02; 15.03 - 20.03; 05.04 - 10.04; 20.09 - 25.09; 11.10 - 16.10; 08.11 - 13.11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Объем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часов: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36 ч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Категория слушателей: </a:t>
            </a:r>
            <a:r>
              <a:rPr lang="ru-RU" dirty="0" smtClean="0">
                <a:ea typeface="Source Sans Pro" panose="020B0503030403020204" pitchFamily="34" charset="0"/>
                <a:cs typeface="Lato" panose="020F0502020204030203" pitchFamily="34" charset="0"/>
              </a:rPr>
              <a:t>наставники на производстве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Кол-во слушателей: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300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чел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Форма обучения: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очно-заочная (с ДОТ)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Содержание: </a:t>
            </a:r>
            <a:endParaRPr lang="en-US" b="1" dirty="0" smtClean="0">
              <a:solidFill>
                <a:schemeClr val="tx2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1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Введение в деятельность </a:t>
            </a:r>
            <a:r>
              <a:rPr lang="ru-RU" dirty="0" smtClean="0"/>
              <a:t>наставника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Выполнение функций наставника обучающихся по программам </a:t>
            </a:r>
            <a:r>
              <a:rPr lang="ru-RU" dirty="0" smtClean="0"/>
              <a:t>профессионального </a:t>
            </a:r>
            <a:r>
              <a:rPr lang="ru-RU" dirty="0"/>
              <a:t>обучения и профессионального </a:t>
            </a:r>
            <a:r>
              <a:rPr lang="ru-RU" dirty="0" smtClean="0"/>
              <a:t>образования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3. Практикум</a:t>
            </a:r>
          </a:p>
          <a:p>
            <a:endParaRPr lang="en-US" sz="3200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01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C2244-8C15-CC41-A750-1F606BAA391B}"/>
              </a:ext>
            </a:extLst>
          </p:cNvPr>
          <p:cNvSpPr/>
          <p:nvPr/>
        </p:nvSpPr>
        <p:spPr>
          <a:xfrm>
            <a:off x="1430875" y="2705100"/>
            <a:ext cx="21646084" cy="1018024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9821F-6D88-0D49-B048-717EDF97EA60}"/>
              </a:ext>
            </a:extLst>
          </p:cNvPr>
          <p:cNvSpPr txBox="1"/>
          <p:nvPr/>
        </p:nvSpPr>
        <p:spPr>
          <a:xfrm>
            <a:off x="1430875" y="1588508"/>
            <a:ext cx="14283077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Построение системы наставничества в организации</a:t>
            </a:r>
            <a:endParaRPr lang="en-US" sz="40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8D64D7-6DA9-0E46-B3AB-C043E51C57B2}"/>
              </a:ext>
            </a:extLst>
          </p:cNvPr>
          <p:cNvSpPr txBox="1"/>
          <p:nvPr/>
        </p:nvSpPr>
        <p:spPr>
          <a:xfrm>
            <a:off x="1430875" y="665178"/>
            <a:ext cx="272222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ДПП ПК</a:t>
            </a:r>
            <a:endParaRPr lang="ru-RU" sz="5400" dirty="0">
              <a:solidFill>
                <a:schemeClr val="accent2"/>
              </a:solidFill>
              <a:latin typeface="+mj-lt"/>
              <a:ea typeface="Source Sans Pro Light" panose="020B04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E5C58E-91D1-6D4B-A2A6-8F15E0A8FD90}"/>
              </a:ext>
            </a:extLst>
          </p:cNvPr>
          <p:cNvSpPr txBox="1"/>
          <p:nvPr/>
        </p:nvSpPr>
        <p:spPr>
          <a:xfrm>
            <a:off x="1733551" y="2715565"/>
            <a:ext cx="20935950" cy="1006429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Сроки </a:t>
            </a:r>
            <a:r>
              <a:rPr lang="ru-RU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реализации: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12.05 - 25.05; 07.06 - </a:t>
            </a:r>
            <a:r>
              <a:rPr lang="ru-RU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19.06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; 18.10 - 30.10; 06.12 - 25.12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Объем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часов: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72 ч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Категория слушателей: </a:t>
            </a:r>
            <a:r>
              <a:rPr lang="ru-RU" dirty="0" smtClean="0">
                <a:ea typeface="Source Sans Pro" panose="020B0503030403020204" pitchFamily="34" charset="0"/>
                <a:cs typeface="Lato" panose="020F0502020204030203" pitchFamily="34" charset="0"/>
              </a:rPr>
              <a:t>руководящие </a:t>
            </a:r>
            <a:r>
              <a:rPr lang="ru-RU" dirty="0">
                <a:ea typeface="Source Sans Pro" panose="020B0503030403020204" pitchFamily="34" charset="0"/>
                <a:cs typeface="Lato" panose="020F0502020204030203" pitchFamily="34" charset="0"/>
              </a:rPr>
              <a:t>и педагогические работники профессиональных образовательных </a:t>
            </a:r>
            <a:r>
              <a:rPr lang="ru-RU" dirty="0" smtClean="0">
                <a:ea typeface="Source Sans Pro" panose="020B0503030403020204" pitchFamily="34" charset="0"/>
                <a:cs typeface="Lato" panose="020F0502020204030203" pitchFamily="34" charset="0"/>
              </a:rPr>
              <a:t>организаций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Кол-во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слушателей: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100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чел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Форма обучения: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очно-заочная (с ДОТ)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Содержание: </a:t>
            </a:r>
            <a:endParaRPr lang="en-US" b="1" dirty="0" smtClean="0">
              <a:solidFill>
                <a:schemeClr val="tx2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ru-RU" b="1" dirty="0" smtClean="0"/>
              <a:t>Наставничество </a:t>
            </a:r>
            <a:r>
              <a:rPr lang="ru-RU" b="1" dirty="0"/>
              <a:t>как эффективный инструмент развития кадрового </a:t>
            </a:r>
            <a:r>
              <a:rPr lang="ru-RU" b="1" dirty="0" smtClean="0"/>
              <a:t>потенциала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ru-RU" b="1" dirty="0" smtClean="0"/>
              <a:t>Организация </a:t>
            </a:r>
            <a:r>
              <a:rPr lang="ru-RU" b="1" dirty="0"/>
              <a:t>наставничества в </a:t>
            </a:r>
            <a:r>
              <a:rPr lang="ru-RU" b="1" dirty="0" smtClean="0"/>
              <a:t>организации </a:t>
            </a:r>
            <a:r>
              <a:rPr lang="ru-RU" dirty="0" smtClean="0"/>
              <a:t>(в </a:t>
            </a:r>
            <a:r>
              <a:rPr lang="ru-RU" dirty="0" err="1"/>
              <a:t>профориентационной</a:t>
            </a:r>
            <a:r>
              <a:rPr lang="ru-RU" dirty="0"/>
              <a:t> </a:t>
            </a:r>
            <a:r>
              <a:rPr lang="ru-RU" dirty="0" smtClean="0"/>
              <a:t>деятельности, в </a:t>
            </a:r>
            <a:r>
              <a:rPr lang="ru-RU" dirty="0"/>
              <a:t>профессиональном </a:t>
            </a:r>
            <a:r>
              <a:rPr lang="ru-RU" dirty="0" smtClean="0"/>
              <a:t>образовании, в </a:t>
            </a:r>
            <a:r>
              <a:rPr lang="ru-RU" dirty="0"/>
              <a:t>период профессиональной и (или) должностной </a:t>
            </a:r>
            <a:r>
              <a:rPr lang="ru-RU" dirty="0" smtClean="0"/>
              <a:t>адаптации, практикум </a:t>
            </a:r>
            <a:r>
              <a:rPr lang="ru-RU" dirty="0"/>
              <a:t>«Построение модели наставничества в организации</a:t>
            </a:r>
            <a:r>
              <a:rPr lang="ru-RU" dirty="0" smtClean="0"/>
              <a:t>»)</a:t>
            </a:r>
            <a:endParaRPr lang="en-US" sz="3200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5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C2244-8C15-CC41-A750-1F606BAA391B}"/>
              </a:ext>
            </a:extLst>
          </p:cNvPr>
          <p:cNvSpPr/>
          <p:nvPr/>
        </p:nvSpPr>
        <p:spPr>
          <a:xfrm>
            <a:off x="1433885" y="4428487"/>
            <a:ext cx="21646084" cy="812027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9821F-6D88-0D49-B048-717EDF97EA60}"/>
              </a:ext>
            </a:extLst>
          </p:cNvPr>
          <p:cNvSpPr txBox="1"/>
          <p:nvPr/>
        </p:nvSpPr>
        <p:spPr>
          <a:xfrm>
            <a:off x="1430875" y="1588508"/>
            <a:ext cx="21083016" cy="25545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Организация и проведение образовательного процесса по программам СПО, </a:t>
            </a:r>
            <a:endParaRPr lang="ru-RU" sz="4000" b="1" dirty="0" smtClean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ориентированным на 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соответствующий уровень квалификации </a:t>
            </a:r>
            <a:endParaRPr lang="ru-RU" sz="4000" b="1" dirty="0" smtClean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(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модульная программа для преподавателей </a:t>
            </a:r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и 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мастеров п/о с различным </a:t>
            </a:r>
            <a:endParaRPr lang="ru-RU" sz="4000" b="1" dirty="0" smtClean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опытом </a:t>
            </a:r>
            <a:r>
              <a:rPr lang="ru-RU" sz="40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педагогической деятельности)</a:t>
            </a:r>
            <a:endParaRPr lang="en-US" sz="4000" b="1" dirty="0">
              <a:solidFill>
                <a:schemeClr val="tx2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8D64D7-6DA9-0E46-B3AB-C043E51C57B2}"/>
              </a:ext>
            </a:extLst>
          </p:cNvPr>
          <p:cNvSpPr txBox="1"/>
          <p:nvPr/>
        </p:nvSpPr>
        <p:spPr>
          <a:xfrm>
            <a:off x="1430875" y="665178"/>
            <a:ext cx="272222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ДПП ПК</a:t>
            </a:r>
            <a:endParaRPr lang="ru-RU" sz="5400" dirty="0">
              <a:solidFill>
                <a:schemeClr val="accent2"/>
              </a:solidFill>
              <a:latin typeface="+mj-lt"/>
              <a:ea typeface="Source Sans Pro Light" panose="020B04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E5C58E-91D1-6D4B-A2A6-8F15E0A8FD90}"/>
              </a:ext>
            </a:extLst>
          </p:cNvPr>
          <p:cNvSpPr txBox="1"/>
          <p:nvPr/>
        </p:nvSpPr>
        <p:spPr>
          <a:xfrm>
            <a:off x="1968441" y="4771938"/>
            <a:ext cx="20935950" cy="424731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Сроки </a:t>
            </a:r>
            <a:r>
              <a:rPr lang="ru-RU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реализации: </a:t>
            </a:r>
            <a:r>
              <a:rPr lang="ru-RU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01.03-12.06, 13.09-13.11, 11.10-17.12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Объем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часов: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18, 36 ч (по модулям)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Категория слушателей: </a:t>
            </a:r>
            <a:r>
              <a:rPr lang="ru-RU" dirty="0" smtClean="0">
                <a:ea typeface="Source Sans Pro" panose="020B0503030403020204" pitchFamily="34" charset="0"/>
                <a:cs typeface="Lato" panose="020F0502020204030203" pitchFamily="34" charset="0"/>
              </a:rPr>
              <a:t>педагогические работники ПОО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Кол-во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слушателей: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300 </a:t>
            </a:r>
            <a:r>
              <a:rPr lang="ru-RU" dirty="0">
                <a:ea typeface="Source Sans Pro Light" panose="020B0403030403020204" pitchFamily="34" charset="0"/>
                <a:cs typeface="Noto Sans ExtraLight" panose="020B0302040504020204" pitchFamily="34" charset="0"/>
              </a:rPr>
              <a:t>чел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Форма обучения: </a:t>
            </a:r>
            <a:r>
              <a:rPr lang="ru-RU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очно-заочная (с ДОТ)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20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АСИ (02.12.20)"/>
  <p:tag name="ISPRING_RESOURCE_FOLDER" val="X:\6.Электронная база данных (ЭБД)\Презентации (не удалять, не перемещать)\АСИ (02.12.20)\"/>
  <p:tag name="ISPRING_PRESENTATION_PATH" val="X:\6.Электронная база данных (ЭБД)\Презентации (не удалять, не перемещать)\АСИ (02.12.20).pptx"/>
  <p:tag name="ISPRING_PROJECT_VERSION" val="9.3"/>
  <p:tag name="ISPRING_PROJECT_FOLDER_UPDATED" val="1"/>
  <p:tag name="ISPRING_SCREEN_RECS_UPDATED" val="X:\6.Электронная база данных (ЭБД)\Презентации (не удалять, не перемещать)\АСИ (02.12.20)\"/>
  <p:tag name="ISPRING_UUID" val="{5482A43D-98CF-4DB0-AA71-24BFE74022B7}"/>
  <p:tag name="FLASHSPRING_ZOOM_TAG" val="98"/>
  <p:tag name="ISPRING_PRESENTATION_INFO_2" val="&lt;?xml version=&quot;1.0&quot; encoding=&quot;UTF-8&quot; standalone=&quot;no&quot; ?&gt;&#10;&lt;presentation2&gt;&#10;&#10;  &lt;slides&gt;&#10;    &lt;slide id=&quot;{5A5E93E0-6006-4D11-B535-A73FFF78E7F2}&quot; pptId=&quot;2215&quot;/&gt;&#10;    &lt;slide id=&quot;{E3D66D87-0103-442A-8837-8DE0BAAA602F}&quot; pptId=&quot;2261&quot;/&gt;&#10;    &lt;slide id=&quot;{DD54DC62-21ED-4CD4-BF2A-7FD12EA3B71B}&quot; pptId=&quot;3360&quot;/&gt;&#10;    &lt;slide id=&quot;{1AE5B231-8610-40FF-B60E-DA2E3E9B6135}&quot; pptId=&quot;3362&quot;/&gt;&#10;    &lt;slide id=&quot;{10FE879C-67B1-43ED-A66A-A7F84FEA8F4A}&quot; pptId=&quot;3364&quot;/&gt;&#10;  &lt;/slides&gt;&#10;&#10;  &lt;narration&gt;&#10;    &lt;audioTracks/&gt;&#10;    &lt;videoTracks&gt;&#10;      &lt;videoTrack muted=&quot;false&quot; name=&quot;!Видеофильм НАРК_Цифровой куратор&quot; resource=&quot;ab350ced&quot; slideId=&quot;{5A5E93E0-6006-4D11-B535-A73FFF78E7F2}&quot; startTime=&quot;0&quot; stepIndex=&quot;0&quot; volume=&quot;1&quot;&gt;&#10;        &lt;video format=&quot;yuv420p&quot; frameRate=&quot;25&quot; height=&quot;1080&quot; pixelAspectRatio=&quot;1&quot; width=&quot;1920&quot;/&gt;&#10;        &lt;audio channels=&quot;2&quot; format=&quot;fltp&quot; sampleRate=&quot;480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A5E93E0-6006-4D11-B535-A73FFF78E7F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0FE879C-67B1-43ED-A66A-A7F84FEA8F4A}"/>
</p:tagLst>
</file>

<file path=ppt/theme/theme1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48005</TotalTime>
  <Words>886</Words>
  <Application>Microsoft Office PowerPoint</Application>
  <PresentationFormat>Произвольный</PresentationFormat>
  <Paragraphs>149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Century Gothic</vt:lpstr>
      <vt:lpstr>Lato</vt:lpstr>
      <vt:lpstr>Lato Heavy</vt:lpstr>
      <vt:lpstr>League Spartan</vt:lpstr>
      <vt:lpstr>Mukta</vt:lpstr>
      <vt:lpstr>Noto Sans</vt:lpstr>
      <vt:lpstr>Noto Sans ExtraLight</vt:lpstr>
      <vt:lpstr>Noto Sans Medium</vt:lpstr>
      <vt:lpstr>Poppins</vt:lpstr>
      <vt:lpstr>PT Serif</vt:lpstr>
      <vt:lpstr>Roboto</vt:lpstr>
      <vt:lpstr>Source Sans Pro</vt:lpstr>
      <vt:lpstr>Source Sans Pro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Васильев Роман Витальевич</cp:lastModifiedBy>
  <cp:revision>7119</cp:revision>
  <cp:lastPrinted>2019-06-14T20:25:55Z</cp:lastPrinted>
  <dcterms:created xsi:type="dcterms:W3CDTF">2014-11-12T21:47:38Z</dcterms:created>
  <dcterms:modified xsi:type="dcterms:W3CDTF">2021-01-29T02:49:04Z</dcterms:modified>
  <cp:category>http://graphicriver.net/user/jetfabrik</cp:category>
</cp:coreProperties>
</file>