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89" r:id="rId5"/>
    <p:sldId id="286" r:id="rId6"/>
    <p:sldId id="295" r:id="rId7"/>
    <p:sldId id="287" r:id="rId8"/>
    <p:sldId id="296" r:id="rId9"/>
    <p:sldId id="293" r:id="rId10"/>
    <p:sldId id="297" r:id="rId11"/>
    <p:sldId id="294" r:id="rId12"/>
    <p:sldId id="291" r:id="rId13"/>
    <p:sldId id="292" r:id="rId14"/>
    <p:sldId id="282" r:id="rId15"/>
    <p:sldId id="290" r:id="rId16"/>
    <p:sldId id="284" r:id="rId17"/>
    <p:sldId id="285" r:id="rId18"/>
    <p:sldId id="288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B66"/>
    <a:srgbClr val="F39642"/>
    <a:srgbClr val="0000FF"/>
    <a:srgbClr val="00008A"/>
    <a:srgbClr val="004A48"/>
    <a:srgbClr val="AFE7EF"/>
    <a:srgbClr val="9CD1E0"/>
    <a:srgbClr val="00007E"/>
    <a:srgbClr val="00A47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22" autoAdjust="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161BA-4822-4148-823B-CFC87435E53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866D78D-DC97-4362-A221-ABAB15CE9167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00434A"/>
              </a:solidFill>
            </a:rPr>
            <a:t>2016 год</a:t>
          </a:r>
        </a:p>
        <a:p>
          <a:pPr algn="ctr"/>
          <a:r>
            <a:rPr lang="ru-RU" sz="1800" b="1" dirty="0" smtClean="0">
              <a:solidFill>
                <a:srgbClr val="00434A"/>
              </a:solidFill>
            </a:rPr>
            <a:t>11 ПОО (19%)</a:t>
          </a:r>
          <a:endParaRPr lang="ru-RU" sz="1800" b="1" dirty="0">
            <a:solidFill>
              <a:srgbClr val="00434A"/>
            </a:solidFill>
          </a:endParaRPr>
        </a:p>
      </dgm:t>
    </dgm:pt>
    <dgm:pt modelId="{9E36F229-2736-44F6-905F-EB526F8C15DF}" type="parTrans" cxnId="{C3F1A65B-19A5-424C-8E86-6175596E235C}">
      <dgm:prSet/>
      <dgm:spPr/>
      <dgm:t>
        <a:bodyPr/>
        <a:lstStyle/>
        <a:p>
          <a:pPr algn="ctr"/>
          <a:endParaRPr lang="ru-RU"/>
        </a:p>
      </dgm:t>
    </dgm:pt>
    <dgm:pt modelId="{C634FCFD-C790-451A-8ECC-6B30DEF77C57}" type="sibTrans" cxnId="{C3F1A65B-19A5-424C-8E86-6175596E235C}">
      <dgm:prSet/>
      <dgm:spPr/>
      <dgm:t>
        <a:bodyPr/>
        <a:lstStyle/>
        <a:p>
          <a:pPr algn="ctr"/>
          <a:endParaRPr lang="ru-RU"/>
        </a:p>
      </dgm:t>
    </dgm:pt>
    <dgm:pt modelId="{8330C8CC-5B79-4E3A-A031-B4BDE6D4E765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00008A"/>
              </a:solidFill>
            </a:rPr>
            <a:t>2017 год</a:t>
          </a:r>
        </a:p>
        <a:p>
          <a:pPr algn="ctr"/>
          <a:r>
            <a:rPr lang="en-US" sz="1800" b="1" dirty="0" smtClean="0">
              <a:solidFill>
                <a:srgbClr val="00008A"/>
              </a:solidFill>
            </a:rPr>
            <a:t>29</a:t>
          </a:r>
          <a:r>
            <a:rPr lang="ru-RU" sz="1800" b="1" dirty="0" smtClean="0">
              <a:solidFill>
                <a:srgbClr val="00008A"/>
              </a:solidFill>
            </a:rPr>
            <a:t> ПОО (</a:t>
          </a:r>
          <a:r>
            <a:rPr lang="en-US" sz="1800" b="1" dirty="0" smtClean="0">
              <a:solidFill>
                <a:srgbClr val="00008A"/>
              </a:solidFill>
            </a:rPr>
            <a:t>50</a:t>
          </a:r>
          <a:r>
            <a:rPr lang="ru-RU" sz="1800" b="1" dirty="0" smtClean="0">
              <a:solidFill>
                <a:srgbClr val="00008A"/>
              </a:solidFill>
            </a:rPr>
            <a:t>%)</a:t>
          </a:r>
          <a:endParaRPr lang="ru-RU" sz="1800" b="1" dirty="0">
            <a:solidFill>
              <a:srgbClr val="00008A"/>
            </a:solidFill>
          </a:endParaRPr>
        </a:p>
      </dgm:t>
    </dgm:pt>
    <dgm:pt modelId="{5D184AE3-A04F-4645-8074-E612C67FE34C}" type="parTrans" cxnId="{CEFBCE97-AF14-43AD-B1DC-7C5E7841314D}">
      <dgm:prSet/>
      <dgm:spPr/>
      <dgm:t>
        <a:bodyPr/>
        <a:lstStyle/>
        <a:p>
          <a:pPr algn="ctr"/>
          <a:endParaRPr lang="ru-RU"/>
        </a:p>
      </dgm:t>
    </dgm:pt>
    <dgm:pt modelId="{7589C0BA-9BBF-4370-87DA-91A0F1B3BE5D}" type="sibTrans" cxnId="{CEFBCE97-AF14-43AD-B1DC-7C5E7841314D}">
      <dgm:prSet/>
      <dgm:spPr/>
      <dgm:t>
        <a:bodyPr/>
        <a:lstStyle/>
        <a:p>
          <a:pPr algn="ctr"/>
          <a:endParaRPr lang="ru-RU"/>
        </a:p>
      </dgm:t>
    </dgm:pt>
    <dgm:pt modelId="{C46B9539-66ED-4B39-B772-C8998F4642C7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rgbClr val="1E1E5C"/>
              </a:solidFill>
            </a:rPr>
            <a:t> </a:t>
          </a:r>
          <a:r>
            <a:rPr lang="ru-RU" sz="1800" b="1" dirty="0" smtClean="0">
              <a:solidFill>
                <a:srgbClr val="1E1E5C"/>
              </a:solidFill>
            </a:rPr>
            <a:t>2018 год</a:t>
          </a:r>
        </a:p>
        <a:p>
          <a:pPr algn="ctr"/>
          <a:r>
            <a:rPr lang="en-US" sz="1800" b="1" dirty="0" smtClean="0">
              <a:solidFill>
                <a:srgbClr val="1E1E5C"/>
              </a:solidFill>
            </a:rPr>
            <a:t>3</a:t>
          </a:r>
          <a:r>
            <a:rPr lang="ru-RU" sz="1800" b="1" dirty="0" smtClean="0">
              <a:solidFill>
                <a:srgbClr val="1E1E5C"/>
              </a:solidFill>
            </a:rPr>
            <a:t>6 ПОО (</a:t>
          </a:r>
          <a:r>
            <a:rPr lang="en-US" sz="1800" b="1" dirty="0" smtClean="0">
              <a:solidFill>
                <a:srgbClr val="1E1E5C"/>
              </a:solidFill>
            </a:rPr>
            <a:t>6</a:t>
          </a:r>
          <a:r>
            <a:rPr lang="ru-RU" sz="1800" b="1" dirty="0" smtClean="0">
              <a:solidFill>
                <a:srgbClr val="1E1E5C"/>
              </a:solidFill>
            </a:rPr>
            <a:t>2%)</a:t>
          </a:r>
          <a:endParaRPr lang="ru-RU" sz="1800" b="1" dirty="0">
            <a:solidFill>
              <a:srgbClr val="1E1E5C"/>
            </a:solidFill>
          </a:endParaRPr>
        </a:p>
      </dgm:t>
    </dgm:pt>
    <dgm:pt modelId="{23EC6120-4609-4DE6-AC3F-63C3631046D6}" type="parTrans" cxnId="{B4C8CB01-F271-4F9E-B8A7-19A9A3E152A2}">
      <dgm:prSet/>
      <dgm:spPr/>
      <dgm:t>
        <a:bodyPr/>
        <a:lstStyle/>
        <a:p>
          <a:pPr algn="ctr"/>
          <a:endParaRPr lang="ru-RU"/>
        </a:p>
      </dgm:t>
    </dgm:pt>
    <dgm:pt modelId="{E08DC44F-0495-41F2-9E7D-5708A46AF744}" type="sibTrans" cxnId="{B4C8CB01-F271-4F9E-B8A7-19A9A3E152A2}">
      <dgm:prSet/>
      <dgm:spPr/>
      <dgm:t>
        <a:bodyPr/>
        <a:lstStyle/>
        <a:p>
          <a:pPr algn="ctr"/>
          <a:endParaRPr lang="ru-RU"/>
        </a:p>
      </dgm:t>
    </dgm:pt>
    <dgm:pt modelId="{DBE15F2C-8C04-4F77-9E97-40C5D5E49BC4}" type="pres">
      <dgm:prSet presAssocID="{971161BA-4822-4148-823B-CFC87435E531}" presName="arrowDiagram" presStyleCnt="0">
        <dgm:presLayoutVars>
          <dgm:chMax val="5"/>
          <dgm:dir/>
          <dgm:resizeHandles val="exact"/>
        </dgm:presLayoutVars>
      </dgm:prSet>
      <dgm:spPr/>
    </dgm:pt>
    <dgm:pt modelId="{51B2450F-3319-44E6-986A-0E44F7F9584D}" type="pres">
      <dgm:prSet presAssocID="{971161BA-4822-4148-823B-CFC87435E531}" presName="arrow" presStyleLbl="bgShp" presStyleIdx="0" presStyleCnt="1" custScaleX="156250" custLinFactNeighborX="1359"/>
      <dgm:spPr>
        <a:solidFill>
          <a:srgbClr val="FFCC66"/>
        </a:solidFill>
      </dgm:spPr>
    </dgm:pt>
    <dgm:pt modelId="{3D19D0A7-731B-4BED-94DA-907A6BEFC371}" type="pres">
      <dgm:prSet presAssocID="{971161BA-4822-4148-823B-CFC87435E531}" presName="arrowDiagram3" presStyleCnt="0"/>
      <dgm:spPr/>
    </dgm:pt>
    <dgm:pt modelId="{658F137B-6002-4F88-8764-4D4A02343A90}" type="pres">
      <dgm:prSet presAssocID="{6866D78D-DC97-4362-A221-ABAB15CE9167}" presName="bullet3a" presStyleLbl="node1" presStyleIdx="0" presStyleCnt="3" custScaleX="176521" custScaleY="176521" custLinFactX="-367817" custLinFactNeighborX="-400000" custLinFactNeighborY="-890"/>
      <dgm:spPr>
        <a:solidFill>
          <a:srgbClr val="00A479"/>
        </a:solidFill>
      </dgm:spPr>
    </dgm:pt>
    <dgm:pt modelId="{716A2E49-DC8A-4274-A541-34635ED7BE62}" type="pres">
      <dgm:prSet presAssocID="{6866D78D-DC97-4362-A221-ABAB15CE9167}" presName="textBox3a" presStyleLbl="revTx" presStyleIdx="0" presStyleCnt="3" custScaleX="152449" custLinFactNeighborX="-84594" custLinFactNeighborY="8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0674E-DA54-48ED-9373-DA8E73D56174}" type="pres">
      <dgm:prSet presAssocID="{8330C8CC-5B79-4E3A-A031-B4BDE6D4E765}" presName="bullet3b" presStyleLbl="node1" presStyleIdx="1" presStyleCnt="3" custScaleX="136710" custScaleY="136710" custLinFactNeighborX="12337" custLinFactNeighborY="-29596"/>
      <dgm:spPr>
        <a:solidFill>
          <a:srgbClr val="0070C0"/>
        </a:solidFill>
      </dgm:spPr>
    </dgm:pt>
    <dgm:pt modelId="{9BEDA958-E34B-413A-B6E6-74D93D6B8A71}" type="pres">
      <dgm:prSet presAssocID="{8330C8CC-5B79-4E3A-A031-B4BDE6D4E765}" presName="textBox3b" presStyleLbl="revTx" presStyleIdx="1" presStyleCnt="3" custScaleX="160892" custScaleY="58310" custLinFactNeighborX="-2412" custLinFactNeighborY="-10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D5976-3D96-4588-85BC-F05F02B3272F}" type="pres">
      <dgm:prSet presAssocID="{C46B9539-66ED-4B39-B772-C8998F4642C7}" presName="bullet3c" presStyleLbl="node1" presStyleIdx="2" presStyleCnt="3" custScaleX="127096" custScaleY="127096" custLinFactX="160509" custLinFactNeighborX="200000" custLinFactNeighborY="-3749"/>
      <dgm:spPr>
        <a:solidFill>
          <a:srgbClr val="00008A"/>
        </a:solidFill>
      </dgm:spPr>
    </dgm:pt>
    <dgm:pt modelId="{4DF88862-FEE4-45D9-98E1-4B7C0EE389CB}" type="pres">
      <dgm:prSet presAssocID="{C46B9539-66ED-4B39-B772-C8998F4642C7}" presName="textBox3c" presStyleLbl="revTx" presStyleIdx="2" presStyleCnt="3" custScaleX="163657" custScaleY="41408" custLinFactNeighborX="92977" custLinFactNeighborY="-16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BCE97-AF14-43AD-B1DC-7C5E7841314D}" srcId="{971161BA-4822-4148-823B-CFC87435E531}" destId="{8330C8CC-5B79-4E3A-A031-B4BDE6D4E765}" srcOrd="1" destOrd="0" parTransId="{5D184AE3-A04F-4645-8074-E612C67FE34C}" sibTransId="{7589C0BA-9BBF-4370-87DA-91A0F1B3BE5D}"/>
    <dgm:cxn modelId="{D6C68B39-B040-445F-B961-9757BB93BEA2}" type="presOf" srcId="{971161BA-4822-4148-823B-CFC87435E531}" destId="{DBE15F2C-8C04-4F77-9E97-40C5D5E49BC4}" srcOrd="0" destOrd="0" presId="urn:microsoft.com/office/officeart/2005/8/layout/arrow2"/>
    <dgm:cxn modelId="{AF9B8EA1-658B-4EE8-BE2A-EE2D9C72045E}" type="presOf" srcId="{6866D78D-DC97-4362-A221-ABAB15CE9167}" destId="{716A2E49-DC8A-4274-A541-34635ED7BE62}" srcOrd="0" destOrd="0" presId="urn:microsoft.com/office/officeart/2005/8/layout/arrow2"/>
    <dgm:cxn modelId="{B4C8CB01-F271-4F9E-B8A7-19A9A3E152A2}" srcId="{971161BA-4822-4148-823B-CFC87435E531}" destId="{C46B9539-66ED-4B39-B772-C8998F4642C7}" srcOrd="2" destOrd="0" parTransId="{23EC6120-4609-4DE6-AC3F-63C3631046D6}" sibTransId="{E08DC44F-0495-41F2-9E7D-5708A46AF744}"/>
    <dgm:cxn modelId="{9577CF73-E419-4BE5-B559-4F9367D41E36}" type="presOf" srcId="{C46B9539-66ED-4B39-B772-C8998F4642C7}" destId="{4DF88862-FEE4-45D9-98E1-4B7C0EE389CB}" srcOrd="0" destOrd="0" presId="urn:microsoft.com/office/officeart/2005/8/layout/arrow2"/>
    <dgm:cxn modelId="{C3F1A65B-19A5-424C-8E86-6175596E235C}" srcId="{971161BA-4822-4148-823B-CFC87435E531}" destId="{6866D78D-DC97-4362-A221-ABAB15CE9167}" srcOrd="0" destOrd="0" parTransId="{9E36F229-2736-44F6-905F-EB526F8C15DF}" sibTransId="{C634FCFD-C790-451A-8ECC-6B30DEF77C57}"/>
    <dgm:cxn modelId="{F480FB11-2579-4FAE-8DEA-DBC8CE01B838}" type="presOf" srcId="{8330C8CC-5B79-4E3A-A031-B4BDE6D4E765}" destId="{9BEDA958-E34B-413A-B6E6-74D93D6B8A71}" srcOrd="0" destOrd="0" presId="urn:microsoft.com/office/officeart/2005/8/layout/arrow2"/>
    <dgm:cxn modelId="{FD990A7D-64F8-4B87-B305-00D5BAFC9B89}" type="presParOf" srcId="{DBE15F2C-8C04-4F77-9E97-40C5D5E49BC4}" destId="{51B2450F-3319-44E6-986A-0E44F7F9584D}" srcOrd="0" destOrd="0" presId="urn:microsoft.com/office/officeart/2005/8/layout/arrow2"/>
    <dgm:cxn modelId="{104A66BF-A517-4609-BA8F-E55B6E80B03D}" type="presParOf" srcId="{DBE15F2C-8C04-4F77-9E97-40C5D5E49BC4}" destId="{3D19D0A7-731B-4BED-94DA-907A6BEFC371}" srcOrd="1" destOrd="0" presId="urn:microsoft.com/office/officeart/2005/8/layout/arrow2"/>
    <dgm:cxn modelId="{C68ED735-93A6-47C7-B5D8-2AB4CA91F96C}" type="presParOf" srcId="{3D19D0A7-731B-4BED-94DA-907A6BEFC371}" destId="{658F137B-6002-4F88-8764-4D4A02343A90}" srcOrd="0" destOrd="0" presId="urn:microsoft.com/office/officeart/2005/8/layout/arrow2"/>
    <dgm:cxn modelId="{11251F9B-7AAC-470A-837A-CF4D7735F0A0}" type="presParOf" srcId="{3D19D0A7-731B-4BED-94DA-907A6BEFC371}" destId="{716A2E49-DC8A-4274-A541-34635ED7BE62}" srcOrd="1" destOrd="0" presId="urn:microsoft.com/office/officeart/2005/8/layout/arrow2"/>
    <dgm:cxn modelId="{C94A1946-FE57-44AC-B123-B71775CC9115}" type="presParOf" srcId="{3D19D0A7-731B-4BED-94DA-907A6BEFC371}" destId="{93B0674E-DA54-48ED-9373-DA8E73D56174}" srcOrd="2" destOrd="0" presId="urn:microsoft.com/office/officeart/2005/8/layout/arrow2"/>
    <dgm:cxn modelId="{84F4BA76-D95D-4875-A55A-B5F66574200C}" type="presParOf" srcId="{3D19D0A7-731B-4BED-94DA-907A6BEFC371}" destId="{9BEDA958-E34B-413A-B6E6-74D93D6B8A71}" srcOrd="3" destOrd="0" presId="urn:microsoft.com/office/officeart/2005/8/layout/arrow2"/>
    <dgm:cxn modelId="{7FF59319-E04A-4C1C-8A84-749CCD012B44}" type="presParOf" srcId="{3D19D0A7-731B-4BED-94DA-907A6BEFC371}" destId="{DCED5976-3D96-4588-85BC-F05F02B3272F}" srcOrd="4" destOrd="0" presId="urn:microsoft.com/office/officeart/2005/8/layout/arrow2"/>
    <dgm:cxn modelId="{1DDA4798-B03D-44D1-8306-62AB1386D798}" type="presParOf" srcId="{3D19D0A7-731B-4BED-94DA-907A6BEFC371}" destId="{4DF88862-FEE4-45D9-98E1-4B7C0EE389C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2450F-3319-44E6-986A-0E44F7F9584D}">
      <dsp:nvSpPr>
        <dsp:cNvPr id="0" name=""/>
        <dsp:cNvSpPr/>
      </dsp:nvSpPr>
      <dsp:spPr>
        <a:xfrm>
          <a:off x="0" y="0"/>
          <a:ext cx="8280920" cy="3312368"/>
        </a:xfrm>
        <a:prstGeom prst="swooshArrow">
          <a:avLst>
            <a:gd name="adj1" fmla="val 25000"/>
            <a:gd name="adj2" fmla="val 25000"/>
          </a:avLst>
        </a:prstGeom>
        <a:solidFill>
          <a:srgbClr val="FFCC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F137B-6002-4F88-8764-4D4A02343A90}">
      <dsp:nvSpPr>
        <dsp:cNvPr id="0" name=""/>
        <dsp:cNvSpPr/>
      </dsp:nvSpPr>
      <dsp:spPr>
        <a:xfrm>
          <a:off x="1052908" y="2232249"/>
          <a:ext cx="243236" cy="243236"/>
        </a:xfrm>
        <a:prstGeom prst="ellipse">
          <a:avLst/>
        </a:prstGeom>
        <a:solidFill>
          <a:srgbClr val="00A4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A2E49-DC8A-4274-A541-34635ED7BE62}">
      <dsp:nvSpPr>
        <dsp:cNvPr id="0" name=""/>
        <dsp:cNvSpPr/>
      </dsp:nvSpPr>
      <dsp:spPr>
        <a:xfrm>
          <a:off x="864092" y="2355093"/>
          <a:ext cx="1882517" cy="95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14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434A"/>
              </a:solidFill>
            </a:rPr>
            <a:t>2016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434A"/>
              </a:solidFill>
            </a:rPr>
            <a:t>11 ПОО (19%)</a:t>
          </a:r>
          <a:endParaRPr lang="ru-RU" sz="1800" b="1" kern="1200" dirty="0">
            <a:solidFill>
              <a:srgbClr val="00434A"/>
            </a:solidFill>
          </a:endParaRPr>
        </a:p>
      </dsp:txBody>
      <dsp:txXfrm>
        <a:off x="864092" y="2355093"/>
        <a:ext cx="1882517" cy="957274"/>
      </dsp:txXfrm>
    </dsp:sp>
    <dsp:sp modelId="{93B0674E-DA54-48ED-9373-DA8E73D56174}">
      <dsp:nvSpPr>
        <dsp:cNvPr id="0" name=""/>
        <dsp:cNvSpPr/>
      </dsp:nvSpPr>
      <dsp:spPr>
        <a:xfrm>
          <a:off x="3364950" y="1266453"/>
          <a:ext cx="340531" cy="34053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DA958-E34B-413A-B6E6-74D93D6B8A71}">
      <dsp:nvSpPr>
        <dsp:cNvPr id="0" name=""/>
        <dsp:cNvSpPr/>
      </dsp:nvSpPr>
      <dsp:spPr>
        <a:xfrm>
          <a:off x="3086548" y="1690614"/>
          <a:ext cx="2046464" cy="105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88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8A"/>
              </a:solidFill>
            </a:rPr>
            <a:t>2017 год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8A"/>
              </a:solidFill>
            </a:rPr>
            <a:t>29</a:t>
          </a:r>
          <a:r>
            <a:rPr lang="ru-RU" sz="1800" b="1" kern="1200" dirty="0" smtClean="0">
              <a:solidFill>
                <a:srgbClr val="00008A"/>
              </a:solidFill>
            </a:rPr>
            <a:t> ПОО (</a:t>
          </a:r>
          <a:r>
            <a:rPr lang="en-US" sz="1800" b="1" kern="1200" dirty="0" smtClean="0">
              <a:solidFill>
                <a:srgbClr val="00008A"/>
              </a:solidFill>
            </a:rPr>
            <a:t>50</a:t>
          </a:r>
          <a:r>
            <a:rPr lang="ru-RU" sz="1800" b="1" kern="1200" dirty="0" smtClean="0">
              <a:solidFill>
                <a:srgbClr val="00008A"/>
              </a:solidFill>
            </a:rPr>
            <a:t>%)</a:t>
          </a:r>
          <a:endParaRPr lang="ru-RU" sz="1800" b="1" kern="1200" dirty="0">
            <a:solidFill>
              <a:srgbClr val="00008A"/>
            </a:solidFill>
          </a:endParaRPr>
        </a:p>
      </dsp:txBody>
      <dsp:txXfrm>
        <a:off x="3086548" y="1690614"/>
        <a:ext cx="2046464" cy="1050704"/>
      </dsp:txXfrm>
    </dsp:sp>
    <dsp:sp modelId="{DCED5976-3D96-4588-85BC-F05F02B3272F}">
      <dsp:nvSpPr>
        <dsp:cNvPr id="0" name=""/>
        <dsp:cNvSpPr/>
      </dsp:nvSpPr>
      <dsp:spPr>
        <a:xfrm>
          <a:off x="6037915" y="778443"/>
          <a:ext cx="437828" cy="437828"/>
        </a:xfrm>
        <a:prstGeom prst="ellipse">
          <a:avLst/>
        </a:prstGeom>
        <a:solidFill>
          <a:srgbClr val="0000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8862-FEE4-45D9-98E1-4B7C0EE389CB}">
      <dsp:nvSpPr>
        <dsp:cNvPr id="0" name=""/>
        <dsp:cNvSpPr/>
      </dsp:nvSpPr>
      <dsp:spPr>
        <a:xfrm>
          <a:off x="5792703" y="1315438"/>
          <a:ext cx="2081634" cy="953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36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1E1E5C"/>
              </a:solidFill>
            </a:rPr>
            <a:t> </a:t>
          </a:r>
          <a:r>
            <a:rPr lang="ru-RU" sz="1800" b="1" kern="1200" dirty="0" smtClean="0">
              <a:solidFill>
                <a:srgbClr val="1E1E5C"/>
              </a:solidFill>
            </a:rPr>
            <a:t>2018 год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E1E5C"/>
              </a:solidFill>
            </a:rPr>
            <a:t>3</a:t>
          </a:r>
          <a:r>
            <a:rPr lang="ru-RU" sz="1800" b="1" kern="1200" dirty="0" smtClean="0">
              <a:solidFill>
                <a:srgbClr val="1E1E5C"/>
              </a:solidFill>
            </a:rPr>
            <a:t>6 ПОО (</a:t>
          </a:r>
          <a:r>
            <a:rPr lang="en-US" sz="1800" b="1" kern="1200" dirty="0" smtClean="0">
              <a:solidFill>
                <a:srgbClr val="1E1E5C"/>
              </a:solidFill>
            </a:rPr>
            <a:t>6</a:t>
          </a:r>
          <a:r>
            <a:rPr lang="ru-RU" sz="1800" b="1" kern="1200" dirty="0" smtClean="0">
              <a:solidFill>
                <a:srgbClr val="1E1E5C"/>
              </a:solidFill>
            </a:rPr>
            <a:t>2%)</a:t>
          </a:r>
          <a:endParaRPr lang="ru-RU" sz="1800" b="1" kern="1200" dirty="0">
            <a:solidFill>
              <a:srgbClr val="1E1E5C"/>
            </a:solidFill>
          </a:endParaRPr>
        </a:p>
      </dsp:txBody>
      <dsp:txXfrm>
        <a:off x="5792703" y="1315438"/>
        <a:ext cx="2081634" cy="953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B5AB-05B7-4581-BC47-A68A11F9A39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C0514-0D5A-42EF-BA7D-F33C0FC60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34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9B6D-457C-429D-A236-41793187E178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6D7A-F2B3-4F10-9E45-2E2762DC5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76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1BAD-2FAE-4DC5-9239-585BBEFC4475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BAAB-7D7B-4D24-8137-30AE9B349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59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AF87-71A3-4221-BADA-54747640E81A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38BA-6AF6-4F04-BF4F-ED96D80BD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6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9644-6B64-4BB5-B5C7-4A59C72FCE49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8847-44ED-4FCF-954D-8FC0E7A4D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68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91AC6-7BCC-4D46-8CD1-5E09130EC912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B697-EF7B-455A-81F5-B14351E053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80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B585-94A0-4895-B15A-3DF46E50D315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10D4-11E8-4D98-83E6-F97F53BAA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038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9625-1C10-4719-9105-6682ACB8B0D6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81D-F8CD-4FE4-AE27-4A8D3DC0A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77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6BDF-862A-4053-91C0-60974CCDC1CF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329A-E41A-4BB9-9E71-80C2449C4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55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FAD6-54F7-47BC-983D-813CF1DC7A45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9024-CEB7-4C47-8011-E6089C6F4B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68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3F0A-BF67-493D-B8AF-7A5E6F4E524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E11E-8F2B-4CED-995A-9B40FC4C8C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66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5FAAEE-DA07-47FF-B937-6CA64606D117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352744-0EE7-4A8A-A860-2FE8A35A40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-prof38.ru/fgos-spo-top-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crpo-mpu.com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reestrspo.ru/poop-list" TargetMode="External"/><Relationship Id="rId4" Type="http://schemas.openxmlformats.org/officeDocument/2006/relationships/hyperlink" Target="https://fumo-spo.ru/index.php?p=articles&amp;show=4" TargetMode="Externa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-prof38.ru/sites/default/files/one_click/pp_rf_kompleks_mer_2015-2020gody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6264151" cy="365125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Реализуемые актуализированные ФГОС СПО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68624"/>
              </p:ext>
            </p:extLst>
          </p:nvPr>
        </p:nvGraphicFramePr>
        <p:xfrm>
          <a:off x="179512" y="548680"/>
          <a:ext cx="8856984" cy="610732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428018">
                  <a:extLst>
                    <a:ext uri="{9D8B030D-6E8A-4147-A177-3AD203B41FA5}">
                      <a16:colId xmlns:a16="http://schemas.microsoft.com/office/drawing/2014/main" val="2039455366"/>
                    </a:ext>
                  </a:extLst>
                </a:gridCol>
                <a:gridCol w="4428966">
                  <a:extLst>
                    <a:ext uri="{9D8B030D-6E8A-4147-A177-3AD203B41FA5}">
                      <a16:colId xmlns:a16="http://schemas.microsoft.com/office/drawing/2014/main" val="1110963774"/>
                    </a:ext>
                  </a:extLst>
                </a:gridCol>
              </a:tblGrid>
              <a:tr h="8491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Монтаж, наладка, эксплуатация электрооборудования промышленных и гражданских зданий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Ангарский техникум строительных технологий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Химико-технологический техникум г. Саянска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Братский промышленный техникум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Братский индустриально-металлургический техникум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785734"/>
                  </a:ext>
                </a:extLst>
              </a:tr>
              <a:tr h="2116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Гостиничный сервис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Байкальский техникум отраслевых технологий и сервиса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707486"/>
                  </a:ext>
                </a:extLst>
              </a:tr>
              <a:tr h="5290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Банковское дело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Байкальский государственный университет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err="1">
                          <a:effectLst/>
                        </a:rPr>
                        <a:t>Тулунский</a:t>
                      </a:r>
                      <a:r>
                        <a:rPr lang="ru-RU" sz="1200" b="0" dirty="0">
                          <a:effectLst/>
                        </a:rPr>
                        <a:t> аграрный техникум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Иркутский колледж экономики, сервиса и туризма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809924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Коррекционная педагогика в начальном образовании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dirty="0" err="1">
                          <a:effectLst/>
                        </a:rPr>
                        <a:t>Боханский</a:t>
                      </a:r>
                      <a:r>
                        <a:rPr lang="ru-RU" sz="1200" b="0" dirty="0">
                          <a:effectLst/>
                        </a:rPr>
                        <a:t> педагогический колледж им. Д. Банзарова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240530"/>
                  </a:ext>
                </a:extLst>
              </a:tr>
              <a:tr h="4209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Строительство и эксплуатация автомобильных дорог и аэродромов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Иркутский колледж автомобильного транспорта и дорожного строительства</a:t>
                      </a: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73356"/>
                  </a:ext>
                </a:extLst>
              </a:tr>
              <a:tr h="3156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Строительство и эксплуатация городских путей сообщения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Иркутский колледж автомобильного транспорта и дорожного строительства</a:t>
                      </a: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071237"/>
                  </a:ext>
                </a:extLst>
              </a:tr>
              <a:tr h="563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Техническая эксплуатация подъемно-транспортных, строительных, дорожных машин и оборудования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Иркутский колледж автомобильного транспорта и дорожного строительства</a:t>
                      </a: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033061"/>
                  </a:ext>
                </a:extLst>
              </a:tr>
              <a:tr h="4209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Монтажник санитарно-технических, вентиляционных систем и оборудования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Иркутский техникум машиностроения им. Н.П. Трапезникова</a:t>
                      </a: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958546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Электрические станции, сети и системы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Иркутский энергетический колледж</a:t>
                      </a: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437370"/>
                  </a:ext>
                </a:extLst>
              </a:tr>
              <a:tr h="4209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Релейная защита и автоматизация электроэнергетических систем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Иркутский энергетический колледж</a:t>
                      </a: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46089"/>
                  </a:ext>
                </a:extLst>
              </a:tr>
              <a:tr h="563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Электромонтер-</a:t>
                      </a:r>
                      <a:r>
                        <a:rPr lang="ru-RU" sz="1400" kern="1200" dirty="0" err="1">
                          <a:effectLst/>
                        </a:rPr>
                        <a:t>линейщик</a:t>
                      </a:r>
                      <a:r>
                        <a:rPr lang="ru-RU" sz="1400" kern="1200" dirty="0">
                          <a:effectLst/>
                        </a:rPr>
                        <a:t> по монтажу воздушных линий высокого напряжения и контактной сети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Нижнеудинский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техникум железнодорожного транспорта</a:t>
                      </a: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499396"/>
                  </a:ext>
                </a:extLst>
              </a:tr>
              <a:tr h="2786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Мастер жилищно-коммунального хозяйства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Тулунский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аграрный техникум</a:t>
                      </a: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890286"/>
                  </a:ext>
                </a:extLst>
              </a:tr>
              <a:tr h="563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Техническая  эксплуатация и обслуживание  электрического и электромеханического оборудования (по отраслям)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Черемховский горнотехнический колледж им. М.И.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Щадова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91" marR="37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64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5915025" cy="365125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Новые ФГОС СПО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50" y="620713"/>
            <a:ext cx="7896225" cy="431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ФГОС СПО по ТОП-50: </a:t>
            </a:r>
            <a:r>
              <a:rPr lang="en-US" sz="2000" b="1" dirty="0">
                <a:solidFill>
                  <a:srgbClr val="FF0000"/>
                </a:solidFill>
                <a:hlinkClick r:id="rId3"/>
              </a:rPr>
              <a:t>http://www.center-prof38.ru/fgos-spo-top-50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1196975"/>
            <a:ext cx="8064500" cy="5472113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Актуализированные ФГОС СПО:</a:t>
            </a: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5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3437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5915025" cy="365125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 в Иркутской области в 2017 году</a:t>
            </a:r>
          </a:p>
        </p:txBody>
      </p:sp>
      <p:pic>
        <p:nvPicPr>
          <p:cNvPr id="8197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7" r="3365" b="2600"/>
          <a:stretch/>
        </p:blipFill>
        <p:spPr bwMode="auto">
          <a:xfrm>
            <a:off x="323528" y="1268760"/>
            <a:ext cx="295232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386138" y="1125538"/>
            <a:ext cx="56499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/>
              <a:t>Распоряжение министерства образования Иркутской области от 20.03.2017 г. № 195-мр </a:t>
            </a:r>
            <a:br>
              <a:rPr lang="ru-RU" altLang="ru-RU" sz="2000"/>
            </a:br>
            <a:r>
              <a:rPr lang="ru-RU" altLang="ru-RU" sz="2000"/>
              <a:t>«О пилотной апробации проведения дем.экзамена по методике Ворлдскиллс Россия»</a:t>
            </a:r>
          </a:p>
        </p:txBody>
      </p:sp>
      <p:pic>
        <p:nvPicPr>
          <p:cNvPr id="819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92375"/>
            <a:ext cx="9731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14875" y="2636838"/>
            <a:ext cx="4178300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/>
              <a:t>6 компетенций на базах 9 ПОО</a:t>
            </a:r>
          </a:p>
        </p:txBody>
      </p:sp>
      <p:pic>
        <p:nvPicPr>
          <p:cNvPr id="8201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14875" y="3784600"/>
            <a:ext cx="4178300" cy="719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/>
              <a:t>453 обучающихся из 50 ПОО</a:t>
            </a:r>
          </a:p>
        </p:txBody>
      </p:sp>
      <p:pic>
        <p:nvPicPr>
          <p:cNvPr id="8203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84763"/>
            <a:ext cx="9715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714875" y="5084763"/>
            <a:ext cx="4178300" cy="973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/>
              <a:t>Опыт НОК в ГАПОУ ИО АИТ</a:t>
            </a:r>
          </a:p>
          <a:p>
            <a:pPr algn="ctr">
              <a:defRPr/>
            </a:pPr>
            <a:r>
              <a:rPr lang="ru-RU" sz="2000" b="1" dirty="0"/>
              <a:t>подтверждена 21 квалификация в области сварки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5915025" cy="365125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 в Иркутской области в 2018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8" y="1155142"/>
            <a:ext cx="164836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1672432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04" y="3573016"/>
            <a:ext cx="1592743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905000" y="1085850"/>
            <a:ext cx="7131050" cy="6477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1600" dirty="0" smtClean="0"/>
              <a:t>Распоряжение министерства образования Иркутской области от 06.02.2018г. № 59-мр «О пилотной апробации демонстрационного экзамена»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851275" y="2060575"/>
            <a:ext cx="5184775" cy="91916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>
              <a:defRPr sz="16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altLang="ru-RU" dirty="0" smtClean="0"/>
              <a:t>Распоряжение министерства образования Иркутской области от 22.02.2018г. № 90-мр «О региональной апробации демонстрационного экзамена»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651500" y="3500438"/>
            <a:ext cx="3384550" cy="25542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dk1"/>
                </a:solidFill>
                <a:latin typeface="+mn-lt"/>
              </a:defRPr>
            </a:lvl1pPr>
            <a:lvl2pPr marL="742950" indent="-285750">
              <a:defRPr>
                <a:solidFill>
                  <a:schemeClr val="dk1"/>
                </a:solidFill>
                <a:latin typeface="+mn-lt"/>
              </a:defRPr>
            </a:lvl2pPr>
            <a:lvl3pPr marL="1143000" indent="-228600">
              <a:defRPr>
                <a:solidFill>
                  <a:schemeClr val="dk1"/>
                </a:solidFill>
                <a:latin typeface="+mn-lt"/>
              </a:defRPr>
            </a:lvl3pPr>
            <a:lvl4pPr marL="1600200" indent="-228600">
              <a:defRPr>
                <a:solidFill>
                  <a:schemeClr val="dk1"/>
                </a:solidFill>
                <a:latin typeface="+mn-lt"/>
              </a:defRPr>
            </a:lvl4pPr>
            <a:lvl5pPr marL="2057400" indent="-228600">
              <a:defRPr>
                <a:solidFill>
                  <a:schemeClr val="dk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dirty="0" smtClean="0"/>
              <a:t>Распоряжение министерства образования Иркутской области от 13.04.2018г. № 235-мр </a:t>
            </a:r>
            <a:br>
              <a:rPr lang="ru-RU" altLang="ru-RU" dirty="0" smtClean="0"/>
            </a:br>
            <a:r>
              <a:rPr lang="ru-RU" altLang="ru-RU" dirty="0" smtClean="0"/>
              <a:t>«Об утверждении региональных площадок по апробации механизмов НОК для промежуточной и государственной итоговой аттестации студентов»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8" y="4401660"/>
            <a:ext cx="828000" cy="828000"/>
          </a:xfrm>
          <a:prstGeom prst="rect">
            <a:avLst/>
          </a:prstGeom>
        </p:spPr>
      </p:pic>
      <p:pic>
        <p:nvPicPr>
          <p:cNvPr id="9228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27638"/>
            <a:ext cx="825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3" y="4401660"/>
            <a:ext cx="828000" cy="8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24750" y="333375"/>
            <a:ext cx="1619250" cy="0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13" y="327025"/>
            <a:ext cx="7612063" cy="5207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Пилотная апробация демонстрационного экзамена по методике Ворлдскиллс Россия в 2018 году</a:t>
            </a:r>
            <a:endParaRPr lang="ru-RU" sz="24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1187450" y="1052513"/>
            <a:ext cx="7848600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4060"/>
                </a:solidFill>
                <a:latin typeface="Myriad Pro"/>
              </a:rPr>
              <a:t>ГАПОУ ИО «Ангарский индустриальный техникум»</a:t>
            </a:r>
            <a:br>
              <a:rPr lang="ru-RU" altLang="ru-RU" sz="2000" b="1" dirty="0" smtClean="0">
                <a:solidFill>
                  <a:srgbClr val="004060"/>
                </a:solidFill>
                <a:latin typeface="Myriad Pro"/>
              </a:rPr>
            </a:br>
            <a:r>
              <a:rPr lang="ru-RU" altLang="ru-RU" sz="2000" b="1" dirty="0" smtClean="0">
                <a:solidFill>
                  <a:srgbClr val="F39642"/>
                </a:solidFill>
                <a:latin typeface="Myriad Pro"/>
              </a:rPr>
              <a:t>по компетенции «Сварочные технологии»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запланировано участников 50 чел. (промежуточная) + 40 чел. (ГИА); 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участвовали 25 чел.(ГИА): АИТ – </a:t>
            </a:r>
            <a:r>
              <a:rPr lang="ru-RU" sz="1800" i="1" dirty="0" smtClean="0">
                <a:solidFill>
                  <a:srgbClr val="004060"/>
                </a:solidFill>
                <a:latin typeface="Myriad Pro" panose="020B0503030403020204" pitchFamily="34" charset="0"/>
              </a:rPr>
              <a:t>15 чел</a:t>
            </a:r>
            <a:r>
              <a:rPr 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., ИТМ – 5 чел., ИТАМ – 5 чел.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000" i="1" dirty="0" smtClean="0">
              <a:solidFill>
                <a:srgbClr val="F39642"/>
              </a:solidFill>
              <a:latin typeface="Myriad Pro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4060"/>
                </a:solidFill>
                <a:latin typeface="Myriad Pro"/>
              </a:rPr>
              <a:t>ГАПОУ ИО «Ангарский техникум общественного питания и торговли» </a:t>
            </a:r>
            <a:r>
              <a:rPr lang="ru-RU" altLang="ru-RU" sz="2000" b="1" dirty="0" smtClean="0">
                <a:solidFill>
                  <a:srgbClr val="F39642"/>
                </a:solidFill>
                <a:latin typeface="Myriad Pro"/>
              </a:rPr>
              <a:t>по компетенции «Поварское дело»</a:t>
            </a:r>
          </a:p>
          <a:p>
            <a:pPr marL="285750" indent="-285750">
              <a:buFontTx/>
              <a:buChar char="-"/>
              <a:defRPr/>
            </a:pPr>
            <a:r>
              <a:rPr lang="ru-RU" alt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запланировано участников 20 чел. (ГИА); </a:t>
            </a:r>
          </a:p>
          <a:p>
            <a:pPr marL="285750" indent="-285750">
              <a:buFontTx/>
              <a:buChar char="-"/>
              <a:defRPr/>
            </a:pPr>
            <a:r>
              <a:rPr lang="ru-RU" alt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участвовали 20 чел.(ГИА): АТОПТ – 8 чел., БАТ – 5 чел., ИТИП – 5 чел., </a:t>
            </a:r>
            <a:r>
              <a:rPr lang="ru-RU" altLang="ru-RU" sz="1800" i="1" dirty="0" err="1" smtClean="0">
                <a:solidFill>
                  <a:srgbClr val="004060"/>
                </a:solidFill>
                <a:latin typeface="Myriad Pro" panose="020B0503030403020204" pitchFamily="34" charset="0"/>
              </a:rPr>
              <a:t>ИТРиАТ</a:t>
            </a:r>
            <a:r>
              <a:rPr lang="ru-RU" altLang="ru-RU" sz="1800" i="1" dirty="0" smtClean="0">
                <a:solidFill>
                  <a:srgbClr val="004060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– 2 чел.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000" i="1" dirty="0" smtClean="0">
              <a:solidFill>
                <a:srgbClr val="F39642"/>
              </a:solidFill>
              <a:latin typeface="Myriad Pro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4060"/>
                </a:solidFill>
                <a:latin typeface="Myriad Pro"/>
              </a:rPr>
              <a:t>ГБПОУ ИО «Ангарский педагогический колледж»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F39642"/>
                </a:solidFill>
                <a:latin typeface="Myriad Pro"/>
              </a:rPr>
              <a:t>по компетенции «Дошкольное воспитание»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запланировано участников 25 чел. (ГИА); </a:t>
            </a:r>
          </a:p>
          <a:p>
            <a:pPr marL="285750" indent="-285750">
              <a:buFontTx/>
              <a:buChar char="-"/>
              <a:defRPr/>
            </a:pPr>
            <a:r>
              <a:rPr 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участвовали 25 чел.(ГИА): АПК – </a:t>
            </a:r>
            <a:r>
              <a:rPr lang="ru-RU" sz="1800" i="1" dirty="0" smtClean="0">
                <a:solidFill>
                  <a:srgbClr val="004060"/>
                </a:solidFill>
                <a:latin typeface="Myriad Pro" panose="020B0503030403020204" pitchFamily="34" charset="0"/>
              </a:rPr>
              <a:t>10 </a:t>
            </a:r>
            <a:r>
              <a:rPr 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чел., ЧПК – 5 чел., ИРКПО – 5 чел., </a:t>
            </a:r>
            <a:r>
              <a:rPr lang="ru-RU" sz="1800" i="1" dirty="0" smtClean="0">
                <a:solidFill>
                  <a:srgbClr val="004060"/>
                </a:solidFill>
                <a:latin typeface="Myriad Pro" panose="020B0503030403020204" pitchFamily="34" charset="0"/>
              </a:rPr>
              <a:t>БПК </a:t>
            </a:r>
            <a:r>
              <a:rPr lang="ru-RU" sz="1800" i="1" dirty="0">
                <a:solidFill>
                  <a:srgbClr val="004060"/>
                </a:solidFill>
                <a:latin typeface="Myriad Pro" panose="020B0503030403020204" pitchFamily="34" charset="0"/>
              </a:rPr>
              <a:t>– 5 чел</a:t>
            </a:r>
            <a:r>
              <a:rPr lang="ru-RU" sz="1800" i="1" dirty="0" smtClean="0">
                <a:solidFill>
                  <a:srgbClr val="004060"/>
                </a:solidFill>
                <a:latin typeface="Myriad Pro" panose="020B0503030403020204" pitchFamily="34" charset="0"/>
              </a:rPr>
              <a:t>.</a:t>
            </a:r>
            <a:endParaRPr lang="ru-RU" altLang="ru-RU" sz="2000" i="1" dirty="0">
              <a:solidFill>
                <a:srgbClr val="F39642"/>
              </a:solidFill>
              <a:latin typeface="Myriad Pro"/>
            </a:endParaRPr>
          </a:p>
        </p:txBody>
      </p:sp>
      <p:pic>
        <p:nvPicPr>
          <p:cNvPr id="1024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73625" r="33324"/>
          <a:stretch>
            <a:fillRect/>
          </a:stretch>
        </p:blipFill>
        <p:spPr bwMode="auto">
          <a:xfrm>
            <a:off x="287338" y="1200150"/>
            <a:ext cx="8524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282" r="50000" b="50000"/>
          <a:stretch>
            <a:fillRect/>
          </a:stretch>
        </p:blipFill>
        <p:spPr bwMode="auto">
          <a:xfrm>
            <a:off x="287338" y="2727325"/>
            <a:ext cx="7921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687888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Прямоугольник 12"/>
          <p:cNvSpPr>
            <a:spLocks noChangeArrowheads="1"/>
          </p:cNvSpPr>
          <p:nvPr/>
        </p:nvSpPr>
        <p:spPr bwMode="auto">
          <a:xfrm>
            <a:off x="269875" y="1974850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04060"/>
                </a:solidFill>
                <a:latin typeface="Myriad Pro" panose="020B0503030403020204" pitchFamily="34" charset="0"/>
              </a:rPr>
              <a:t>ЦПДЭ</a:t>
            </a:r>
          </a:p>
        </p:txBody>
      </p:sp>
      <p:sp>
        <p:nvSpPr>
          <p:cNvPr id="10250" name="Прямоугольник 18"/>
          <p:cNvSpPr>
            <a:spLocks noChangeArrowheads="1"/>
          </p:cNvSpPr>
          <p:nvPr/>
        </p:nvSpPr>
        <p:spPr bwMode="auto">
          <a:xfrm>
            <a:off x="269875" y="3500438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04060"/>
                </a:solidFill>
                <a:latin typeface="Myriad Pro" panose="020B0503030403020204" pitchFamily="34" charset="0"/>
              </a:rPr>
              <a:t>ЦПДЭ</a:t>
            </a:r>
          </a:p>
        </p:txBody>
      </p:sp>
      <p:sp>
        <p:nvSpPr>
          <p:cNvPr id="10251" name="Прямоугольник 19"/>
          <p:cNvSpPr>
            <a:spLocks noChangeArrowheads="1"/>
          </p:cNvSpPr>
          <p:nvPr/>
        </p:nvSpPr>
        <p:spPr bwMode="auto">
          <a:xfrm>
            <a:off x="269875" y="5476875"/>
            <a:ext cx="82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i="1">
                <a:solidFill>
                  <a:srgbClr val="004060"/>
                </a:solidFill>
                <a:latin typeface="Myriad Pro" panose="020B0503030403020204" pitchFamily="34" charset="0"/>
              </a:rPr>
              <a:t>ЦПДЭ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60232" y="332656"/>
            <a:ext cx="2483768" cy="719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-35843" y="446087"/>
            <a:ext cx="6696075" cy="365125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Порядок проведения ГИА </a:t>
            </a:r>
            <a:b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</a:br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по образовательным программам СПО, </a:t>
            </a:r>
            <a:b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</a:br>
            <a:r>
              <a:rPr lang="ru-RU" altLang="ru-RU" sz="18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утв. Приказом </a:t>
            </a:r>
            <a:r>
              <a:rPr lang="ru-RU" altLang="ru-RU" sz="1800" b="1" i="1" dirty="0" err="1" smtClean="0">
                <a:solidFill>
                  <a:srgbClr val="0D4B66"/>
                </a:solidFill>
                <a:latin typeface="Myriad Pro" panose="020B0503030403020204" pitchFamily="34" charset="0"/>
              </a:rPr>
              <a:t>Минобрнауки</a:t>
            </a:r>
            <a:r>
              <a:rPr lang="ru-RU" altLang="ru-RU" sz="1800" b="1" i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 РФ от  16.08.2013 г. № 968</a:t>
            </a:r>
            <a:endParaRPr lang="ru-RU" altLang="ru-RU" sz="2000" b="1" i="1" dirty="0" smtClean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1331913" y="1196975"/>
            <a:ext cx="7615237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/>
              <a:t>п.15</a:t>
            </a:r>
            <a:r>
              <a:rPr lang="ru-RU" altLang="ru-RU" sz="2200" dirty="0"/>
              <a:t>. </a:t>
            </a:r>
            <a:r>
              <a:rPr lang="ru-RU" altLang="ru-RU" sz="2200" u="sng" dirty="0"/>
              <a:t>Программа ГИА, методика оценивания результатов, требования к ВКР, задания и продолжительность государственных экзаменов</a:t>
            </a:r>
            <a:r>
              <a:rPr lang="ru-RU" altLang="ru-RU" sz="2200" dirty="0"/>
              <a:t> определяются с учетом примерной основной образовательной программы среднего профессионального образования и </a:t>
            </a:r>
            <a:r>
              <a:rPr lang="ru-RU" altLang="ru-RU" sz="2200" u="sng" dirty="0"/>
              <a:t>утверждаются образовательной организацией</a:t>
            </a:r>
            <a:r>
              <a:rPr lang="ru-RU" altLang="ru-RU" sz="2200" dirty="0"/>
              <a:t> после их обсуждения </a:t>
            </a:r>
            <a:r>
              <a:rPr lang="ru-RU" altLang="ru-RU" sz="2200" u="sng" dirty="0"/>
              <a:t>на заседании педагогического совета</a:t>
            </a:r>
            <a:r>
              <a:rPr lang="ru-RU" altLang="ru-RU" sz="2200" dirty="0"/>
              <a:t> образовательной организации с участием председателей государственных экзаменационных комиссий.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/>
              <a:t>	Задания демонстрационного экзамена разрабатываются на основе профессиональных стандартов (при наличии) и с учетом оценочных материалов (при наличии), разработанных союзом.</a:t>
            </a:r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025" y="261938"/>
            <a:ext cx="6481763" cy="36512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Региональная апробация демонстрационного экзамена в 2018 году</a:t>
            </a:r>
            <a:endParaRPr lang="ru-RU" sz="24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1480344" y="795784"/>
            <a:ext cx="658822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F39642"/>
                </a:solidFill>
                <a:latin typeface="Myriad Pro" panose="020B0503030403020204" pitchFamily="34" charset="0"/>
              </a:rPr>
              <a:t>13 ППДЭ, 12 профессий и 9 специальностей, 327 студентов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196975"/>
          <a:ext cx="8856662" cy="561183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28129">
                  <a:extLst>
                    <a:ext uri="{9D8B030D-6E8A-4147-A177-3AD203B41FA5}">
                      <a16:colId xmlns:a16="http://schemas.microsoft.com/office/drawing/2014/main" val="1354505890"/>
                    </a:ext>
                  </a:extLst>
                </a:gridCol>
                <a:gridCol w="5990619">
                  <a:extLst>
                    <a:ext uri="{9D8B030D-6E8A-4147-A177-3AD203B41FA5}">
                      <a16:colId xmlns:a16="http://schemas.microsoft.com/office/drawing/2014/main" val="3488005691"/>
                    </a:ext>
                  </a:extLst>
                </a:gridCol>
                <a:gridCol w="1137914">
                  <a:extLst>
                    <a:ext uri="{9D8B030D-6E8A-4147-A177-3AD203B41FA5}">
                      <a16:colId xmlns:a16="http://schemas.microsoft.com/office/drawing/2014/main" val="85529649"/>
                    </a:ext>
                  </a:extLst>
                </a:gridCol>
              </a:tblGrid>
              <a:tr h="2207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ПОО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Профессия/специальность </a:t>
                      </a:r>
                      <a:r>
                        <a:rPr lang="ru-RU" sz="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участников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extLst>
                  <a:ext uri="{0D108BD9-81ED-4DB2-BD59-A6C34878D82A}">
                    <a16:rowId xmlns:a16="http://schemas.microsoft.com/office/drawing/2014/main" val="1403414723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ГАПОУ ИО ИТАМ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151902.03 Станочник (металлообработка)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1392392944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АПЭТ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38.02.01 Экономика и бухгалтерский учет (по отраслям)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1929177624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</a:t>
                      </a:r>
                      <a:r>
                        <a:rPr lang="ru-RU" sz="1200" dirty="0" err="1">
                          <a:effectLst/>
                        </a:rPr>
                        <a:t>ЧТПрИС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43.01.02 Парикмахер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328718830"/>
                  </a:ext>
                </a:extLst>
              </a:tr>
              <a:tr h="3750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35.02.07 Механизация сельского хозяйства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35.01.13 Тракторист-машинист сельскохозяйственного производства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3594574795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</a:t>
                      </a:r>
                      <a:r>
                        <a:rPr lang="ru-RU" sz="1200" dirty="0" err="1">
                          <a:effectLst/>
                        </a:rPr>
                        <a:t>БрПК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15.01.05 Сварщик (ручной и частично механизированной сварки (наплавки))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2076705337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БТТТ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19.01.17 Повар, кондитер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888303903"/>
                  </a:ext>
                </a:extLst>
              </a:tr>
              <a:tr h="3750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ААТТ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23.01.03 Автомеханик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23.02.03 Техническое обслуживание и ремонт автомобильного транспорта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4001710830"/>
                  </a:ext>
                </a:extLst>
              </a:tr>
              <a:tr h="19570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</a:t>
                      </a:r>
                      <a:r>
                        <a:rPr lang="ru-RU" sz="1200" dirty="0" err="1">
                          <a:effectLst/>
                        </a:rPr>
                        <a:t>БПромТ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23.01.03 Автомеханик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4041399417"/>
                  </a:ext>
                </a:extLst>
              </a:tr>
              <a:tr h="3750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23.01.03 Автомеханик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23.02.03 Техническое обслуживание и ремонт автомобильного транспорта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1434042489"/>
                  </a:ext>
                </a:extLst>
              </a:tr>
              <a:tr h="3750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</a:t>
                      </a:r>
                      <a:r>
                        <a:rPr lang="ru-RU" sz="1200" dirty="0" err="1">
                          <a:effectLst/>
                        </a:rPr>
                        <a:t>ИКАТиДС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23.01.03 Автомеханик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23.02.03 Техническое обслуживание и ремонт автомобильного транспорта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480855510"/>
                  </a:ext>
                </a:extLst>
              </a:tr>
              <a:tr h="3750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ИТМ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23.01.03 Автомеханик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23.02.03 Техническое обслуживание и ремонт автомобильного транспорта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2267962095"/>
                  </a:ext>
                </a:extLst>
              </a:tr>
              <a:tr h="3750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13.01.10 Электромонтер по ремонту и обслуживанию электрооборудования (по отраслям)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35.02.08 Электрификация и автоматизация сельского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2299457058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ГАПОУ ИО ИТАМ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13.01.10 Электромонтер по ремонту и обслуживанию электрооборудования (по отраслям)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3246271286"/>
                  </a:ext>
                </a:extLst>
              </a:tr>
              <a:tr h="56253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09.02.03 Программирование в компьютерных системах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09.02.04 Информационные системы (по отраслям)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09.02.07 Информационные системы и программирование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3221204081"/>
                  </a:ext>
                </a:extLst>
              </a:tr>
              <a:tr h="3750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ГАПОУ ИО АТСТ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08.01.06 Мастер сухого строительства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08.01.08 Мастер отделочных строительных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1997419689"/>
                  </a:ext>
                </a:extLst>
              </a:tr>
              <a:tr h="56253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08.01.06 Мастер сухого строительства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08.01.08 Мастер отделочных строительных работ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08.02.01 Строительство и эксплуатация зданий и сооружений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3227862176"/>
                  </a:ext>
                </a:extLst>
              </a:tr>
              <a:tr h="2207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ГБПОУ ИО НТЖТ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23.02.06 Техническая эксплуатация подвижного состава железных дорог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19" marR="44219" marT="0" marB="0"/>
                </a:tc>
                <a:extLst>
                  <a:ext uri="{0D108BD9-81ED-4DB2-BD59-A6C34878D82A}">
                    <a16:rowId xmlns:a16="http://schemas.microsoft.com/office/drawing/2014/main" val="29137555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" y="255588"/>
            <a:ext cx="6337300" cy="36512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Пилотная апробация механизмов НОК</a:t>
            </a:r>
            <a:endParaRPr lang="ru-RU" sz="24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827088" y="2060575"/>
            <a:ext cx="799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D4B66"/>
                </a:solidFill>
                <a:latin typeface="Myriad Pro" panose="020B0503030403020204" pitchFamily="34" charset="0"/>
              </a:rPr>
              <a:t>Определено – 6 ПОО </a:t>
            </a:r>
            <a: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  <a:t>(АИТ, ТАТ, ИКЭСТ, </a:t>
            </a:r>
            <a:r>
              <a:rPr lang="ru-RU" altLang="ru-RU" sz="1800" i="1" dirty="0" err="1">
                <a:solidFill>
                  <a:srgbClr val="0D4B66"/>
                </a:solidFill>
                <a:latin typeface="Myriad Pro" panose="020B0503030403020204" pitchFamily="34" charset="0"/>
              </a:rPr>
              <a:t>ЧТПрИС</a:t>
            </a:r>
            <a: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  <a:t>, АПЭТ, ИТАМ)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  <a:t>Поэтапное внедрение: 2018г. – 2 ПОО, 2019г. – 6 ПОО</a:t>
            </a:r>
          </a:p>
        </p:txBody>
      </p:sp>
      <p:pic>
        <p:nvPicPr>
          <p:cNvPr id="13318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2905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827088" y="2852738"/>
            <a:ext cx="82089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D4B66"/>
                </a:solidFill>
                <a:latin typeface="Myriad Pro" panose="020B0503030403020204" pitchFamily="34" charset="0"/>
              </a:rPr>
              <a:t>В 2018 году ГИА+НОК прошло в 2-х ПОО: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804863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  <a:t>ГАПОУ ИО «АИТ»  из 23 чел., допущены к ПЧ – 23 чел., </a:t>
            </a:r>
            <a:b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</a:br>
            <a: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  <a:t>подтвердили  2 уровень квалификации – 9 чел.</a:t>
            </a:r>
          </a:p>
          <a:p>
            <a:pPr marL="804863">
              <a:spcBef>
                <a:spcPct val="0"/>
              </a:spcBef>
              <a:buFontTx/>
              <a:buNone/>
            </a:pPr>
            <a:endParaRPr lang="ru-RU" altLang="ru-RU" sz="1200" i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pPr marL="804863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  <a:t>ГБПОУ ИО «ТАТ» из 14 чел., допущены к ПЧ – 8 чел.</a:t>
            </a:r>
          </a:p>
        </p:txBody>
      </p:sp>
      <p:pic>
        <p:nvPicPr>
          <p:cNvPr id="13320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97088"/>
            <a:ext cx="2905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425" y="785283"/>
            <a:ext cx="85375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rgbClr val="004A48"/>
                </a:solidFill>
                <a:latin typeface="Myriad Pro" panose="020B0503030403020204" pitchFamily="34" charset="0"/>
              </a:rPr>
              <a:t>Профессиональный экзамен в системе независимой оценки состоит из теоретической и практической части и регламентируется Постановлением Правительства РФ от 16.11.2016 г. №1204 «Об утверждении правил проведения центром оценки квалификации независимой оценки квалификации в форме профессионального экзамена»</a:t>
            </a:r>
          </a:p>
        </p:txBody>
      </p:sp>
      <p:pic>
        <p:nvPicPr>
          <p:cNvPr id="1332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86" y="4012588"/>
            <a:ext cx="468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4" t="73625" r="33324"/>
          <a:stretch>
            <a:fillRect/>
          </a:stretch>
        </p:blipFill>
        <p:spPr bwMode="auto">
          <a:xfrm>
            <a:off x="1187624" y="3369651"/>
            <a:ext cx="50323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73782"/>
            <a:ext cx="292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8"/>
          <p:cNvSpPr>
            <a:spLocks noChangeArrowheads="1"/>
          </p:cNvSpPr>
          <p:nvPr/>
        </p:nvSpPr>
        <p:spPr bwMode="auto">
          <a:xfrm>
            <a:off x="763588" y="4589826"/>
            <a:ext cx="812641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700" b="1" dirty="0">
                <a:solidFill>
                  <a:srgbClr val="0D4B66"/>
                </a:solidFill>
                <a:latin typeface="Myriad Pro" panose="020B0503030403020204" pitchFamily="34" charset="0"/>
              </a:rPr>
              <a:t>ГАПОУ ИО «АИТ»  является экзаменационным центром ЦОК-010 ООО «ГАЦ ВСР» </a:t>
            </a:r>
            <a:r>
              <a:rPr lang="en-US" altLang="ru-RU" sz="17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17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1700" b="1" dirty="0">
                <a:solidFill>
                  <a:srgbClr val="0D4B66"/>
                </a:solidFill>
                <a:latin typeface="Myriad Pro" panose="020B0503030403020204" pitchFamily="34" charset="0"/>
              </a:rPr>
              <a:t>СПК в области сварки)</a:t>
            </a:r>
          </a:p>
          <a:p>
            <a:endParaRPr lang="ru-RU" altLang="ru-RU" sz="1700" b="1" dirty="0">
              <a:solidFill>
                <a:srgbClr val="0D4B66"/>
              </a:solidFill>
              <a:latin typeface="Myriad Pro" panose="020B0503030403020204" pitchFamily="34" charset="0"/>
            </a:endParaRPr>
          </a:p>
          <a:p>
            <a:r>
              <a:rPr lang="ru-RU" altLang="ru-RU" sz="1700" b="1" dirty="0">
                <a:solidFill>
                  <a:srgbClr val="0D4B66"/>
                </a:solidFill>
                <a:latin typeface="Myriad Pro" panose="020B0503030403020204" pitchFamily="34" charset="0"/>
              </a:rPr>
              <a:t>ГБПОУ ИО «ТАТ» является экзаменационным центром ЦОК «АПК Эксперт-Персонал» (СПК агропромышленного комплекса)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2" y="260350"/>
            <a:ext cx="6264721" cy="64928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D4B66"/>
                </a:solidFill>
                <a:latin typeface="Myriad Pro" panose="020B0503030403020204" pitchFamily="34" charset="0"/>
              </a:rPr>
              <a:t>Информационные ресурсы актуализации </a:t>
            </a:r>
            <a:r>
              <a:rPr 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/>
            </a:r>
            <a:br>
              <a:rPr 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</a:br>
            <a:r>
              <a:rPr 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ФГОС СПО</a:t>
            </a:r>
            <a:endParaRPr lang="ru-RU" sz="24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 bwMode="auto">
          <a:xfrm>
            <a:off x="2555875" y="1341438"/>
            <a:ext cx="64801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rgbClr val="0D4B66"/>
                </a:solidFill>
              </a:rPr>
              <a:t>Сайт ЦРПО Московского политехнического университета</a:t>
            </a:r>
            <a:endParaRPr lang="en-US" sz="2800" dirty="0" smtClean="0">
              <a:solidFill>
                <a:srgbClr val="0D4B66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0D4B66"/>
                </a:solidFill>
              </a:rPr>
              <a:t>сайт:</a:t>
            </a:r>
            <a:r>
              <a:rPr lang="ru-RU" sz="2800" dirty="0" smtClean="0">
                <a:solidFill>
                  <a:srgbClr val="0D4B66"/>
                </a:solidFill>
              </a:rPr>
              <a:t> </a:t>
            </a:r>
            <a:r>
              <a:rPr lang="en-US" sz="1600" dirty="0" smtClean="0">
                <a:solidFill>
                  <a:srgbClr val="0D4B66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rgbClr val="0D4B66"/>
                </a:solidFill>
                <a:hlinkClick r:id="rId3"/>
              </a:rPr>
              <a:t>www.crpo-mpu.com</a:t>
            </a:r>
            <a:r>
              <a:rPr lang="en-US" sz="1600" dirty="0" smtClean="0">
                <a:solidFill>
                  <a:srgbClr val="0D4B66"/>
                </a:solidFill>
                <a:hlinkClick r:id="rId3"/>
              </a:rPr>
              <a:t>/</a:t>
            </a:r>
            <a:r>
              <a:rPr lang="ru-RU" sz="1600" dirty="0" smtClean="0">
                <a:solidFill>
                  <a:srgbClr val="0D4B66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dirty="0">
              <a:solidFill>
                <a:srgbClr val="0D4B66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0D4B66"/>
                </a:solidFill>
              </a:rPr>
              <a:t>Портал федеральных УМО в СПО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0D4B66"/>
                </a:solidFill>
              </a:rPr>
              <a:t>сайт</a:t>
            </a:r>
            <a:r>
              <a:rPr lang="ru-RU" sz="2000" b="1" dirty="0">
                <a:solidFill>
                  <a:srgbClr val="0D4B66"/>
                </a:solidFill>
              </a:rPr>
              <a:t>: </a:t>
            </a:r>
            <a:r>
              <a:rPr lang="en-US" sz="2000" dirty="0">
                <a:solidFill>
                  <a:srgbClr val="0D4B66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rgbClr val="0D4B66"/>
                </a:solidFill>
                <a:hlinkClick r:id="rId4"/>
              </a:rPr>
              <a:t>fumo-spo.ru/index.php?p=articles&amp;show=4</a:t>
            </a:r>
            <a:endParaRPr lang="ru-RU" sz="2000" dirty="0" smtClean="0">
              <a:solidFill>
                <a:srgbClr val="0D4B66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rgbClr val="0D4B66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800" dirty="0" smtClean="0">
              <a:solidFill>
                <a:srgbClr val="0D4B66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rgbClr val="0D4B66"/>
                </a:solidFill>
              </a:rPr>
              <a:t>Федеральный реестр примерных образовательных программ СПО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solidFill>
                  <a:srgbClr val="0D4B66"/>
                </a:solidFill>
              </a:rPr>
              <a:t>сайт</a:t>
            </a:r>
            <a:r>
              <a:rPr lang="ru-RU" sz="1600" b="1" dirty="0" smtClean="0">
                <a:solidFill>
                  <a:srgbClr val="0D4B66"/>
                </a:solidFill>
              </a:rPr>
              <a:t> </a:t>
            </a:r>
            <a:r>
              <a:rPr lang="en-US" sz="1600" dirty="0">
                <a:solidFill>
                  <a:srgbClr val="0D4B66"/>
                </a:solidFill>
                <a:hlinkClick r:id="rId5"/>
              </a:rPr>
              <a:t>http://</a:t>
            </a:r>
            <a:r>
              <a:rPr lang="en-US" sz="2000" dirty="0">
                <a:solidFill>
                  <a:srgbClr val="0D4B66"/>
                </a:solidFill>
                <a:hlinkClick r:id="rId5"/>
              </a:rPr>
              <a:t>reestrspo.ru/poop-list</a:t>
            </a:r>
            <a:r>
              <a:rPr lang="ru-RU" sz="2000" dirty="0" smtClean="0">
                <a:solidFill>
                  <a:srgbClr val="0D4B66"/>
                </a:solidFill>
              </a:rPr>
              <a:t> </a:t>
            </a:r>
            <a:endParaRPr lang="ru-RU" sz="2000" dirty="0">
              <a:solidFill>
                <a:srgbClr val="0D4B66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2000" dirty="0">
              <a:solidFill>
                <a:srgbClr val="0D4B66"/>
              </a:solidFill>
            </a:endParaRP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6"/>
          <a:srcRect l="1909" t="13078" r="27953" b="6598"/>
          <a:stretch>
            <a:fillRect/>
          </a:stretch>
        </p:blipFill>
        <p:spPr bwMode="auto">
          <a:xfrm>
            <a:off x="395288" y="1268413"/>
            <a:ext cx="2089150" cy="1487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Группа 3"/>
          <p:cNvGrpSpPr>
            <a:grpSpLocks/>
          </p:cNvGrpSpPr>
          <p:nvPr/>
        </p:nvGrpSpPr>
        <p:grpSpPr bwMode="auto">
          <a:xfrm>
            <a:off x="349250" y="2971800"/>
            <a:ext cx="2135188" cy="1501775"/>
            <a:chOff x="395288" y="3673475"/>
            <a:chExt cx="2890837" cy="2203797"/>
          </a:xfrm>
        </p:grpSpPr>
        <p:pic>
          <p:nvPicPr>
            <p:cNvPr id="15368" name="Picture 6"/>
            <p:cNvPicPr>
              <a:picLocks noChangeAspect="1" noChangeArrowheads="1"/>
            </p:cNvPicPr>
            <p:nvPr/>
          </p:nvPicPr>
          <p:blipFill>
            <a:blip r:embed="rId7"/>
            <a:srcRect l="1215" t="9143" r="11111" b="11459"/>
            <a:stretch>
              <a:fillRect/>
            </a:stretch>
          </p:blipFill>
          <p:spPr bwMode="auto">
            <a:xfrm>
              <a:off x="395288" y="3673475"/>
              <a:ext cx="2890837" cy="18007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/>
            <a:srcRect t="11737" r="12074" b="6207"/>
            <a:stretch/>
          </p:blipFill>
          <p:spPr>
            <a:xfrm>
              <a:off x="395288" y="4365365"/>
              <a:ext cx="2890837" cy="15119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175" y="4656138"/>
            <a:ext cx="2108200" cy="133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5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 txBox="1">
            <a:spLocks/>
          </p:cNvSpPr>
          <p:nvPr/>
        </p:nvSpPr>
        <p:spPr bwMode="auto">
          <a:xfrm>
            <a:off x="2231963" y="5733256"/>
            <a:ext cx="468007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i="1" dirty="0" smtClean="0">
                <a:solidFill>
                  <a:srgbClr val="0D4B66"/>
                </a:solidFill>
                <a:latin typeface="Myriad Pro Cond" panose="020B0506030403020204" pitchFamily="34" charset="0"/>
              </a:rPr>
              <a:t>Кондратьева </a:t>
            </a:r>
            <a:r>
              <a:rPr lang="ru-RU" altLang="ru-RU" sz="1800" i="1" dirty="0">
                <a:solidFill>
                  <a:srgbClr val="0D4B66"/>
                </a:solidFill>
                <a:latin typeface="Myriad Pro Cond" panose="020B0506030403020204" pitchFamily="34" charset="0"/>
              </a:rPr>
              <a:t>О.Г., заместитель директора по </a:t>
            </a:r>
            <a:r>
              <a:rPr lang="ru-RU" altLang="ru-RU" sz="1800" i="1" dirty="0" err="1">
                <a:solidFill>
                  <a:srgbClr val="0D4B66"/>
                </a:solidFill>
                <a:latin typeface="Myriad Pro Cond" panose="020B0506030403020204" pitchFamily="34" charset="0"/>
              </a:rPr>
              <a:t>НМиИР</a:t>
            </a:r>
            <a:r>
              <a:rPr lang="ru-RU" altLang="ru-RU" sz="1800" i="1" dirty="0">
                <a:solidFill>
                  <a:srgbClr val="0D4B66"/>
                </a:solidFill>
                <a:latin typeface="Myriad Pro Cond" panose="020B0506030403020204" pitchFamily="34" charset="0"/>
              </a:rPr>
              <a:t>, </a:t>
            </a:r>
            <a:r>
              <a:rPr lang="ru-RU" altLang="ru-RU" sz="1800" i="1" dirty="0" err="1">
                <a:solidFill>
                  <a:srgbClr val="0D4B66"/>
                </a:solidFill>
                <a:latin typeface="Myriad Pro Cond" panose="020B0506030403020204" pitchFamily="34" charset="0"/>
              </a:rPr>
              <a:t>д.п.н</a:t>
            </a:r>
            <a:r>
              <a:rPr lang="ru-RU" altLang="ru-RU" sz="1800" i="1" dirty="0">
                <a:solidFill>
                  <a:srgbClr val="0D4B66"/>
                </a:solidFill>
                <a:latin typeface="Myriad Pro Cond" panose="020B0506030403020204" pitchFamily="34" charset="0"/>
              </a:rPr>
              <a:t>.</a:t>
            </a: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755577" y="3789040"/>
            <a:ext cx="71644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 КАК ВИД ГОСУДАРСТВЕННОЙ ИТОГОВОЙ АТТЕСТАЦИИ: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ПРОБЛЕМЫ И ПУТИ РЕШЕНИЯ</a:t>
            </a:r>
            <a:endParaRPr lang="ru-RU" altLang="ru-RU" sz="24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96188" y="4627563"/>
            <a:ext cx="1547812" cy="0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627563"/>
            <a:ext cx="1547813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78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24750" y="333375"/>
            <a:ext cx="1619250" cy="0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3175" y="179388"/>
            <a:ext cx="7523163" cy="512762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</a:t>
            </a:r>
            <a:endParaRPr lang="ru-RU" altLang="ru-RU" sz="2000" b="1" dirty="0" smtClean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107950" y="846138"/>
            <a:ext cx="8928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D4B66"/>
                </a:solidFill>
                <a:latin typeface="Myriad Pro" panose="020B0503030403020204" pitchFamily="34" charset="0"/>
              </a:rPr>
              <a:t>Демонстрационный экзамен </a:t>
            </a:r>
            <a: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  <a:t>предусматривает моделирование реальных производственных условий для решения выпускниками практических задач профессиональной деятельности. (п.14.1 Порядка проведения ГИА по образовательным программам СПО – приказ </a:t>
            </a:r>
            <a:r>
              <a:rPr lang="ru-RU" altLang="ru-RU" sz="1800" i="1" dirty="0" err="1">
                <a:solidFill>
                  <a:srgbClr val="0D4B66"/>
                </a:solidFill>
                <a:latin typeface="Myriad Pro" panose="020B0503030403020204" pitchFamily="34" charset="0"/>
              </a:rPr>
              <a:t>Минобрнауки</a:t>
            </a:r>
            <a:r>
              <a:rPr lang="ru-RU" altLang="ru-RU" sz="1800" i="1" dirty="0">
                <a:solidFill>
                  <a:srgbClr val="0D4B66"/>
                </a:solidFill>
                <a:latin typeface="Myriad Pro" panose="020B0503030403020204" pitchFamily="34" charset="0"/>
              </a:rPr>
              <a:t> РФ от  16.08.2013 г. № 968)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063875" y="2097088"/>
            <a:ext cx="280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D4B66"/>
                </a:solidFill>
                <a:latin typeface="Arial Black" panose="020B0A04020102020204" pitchFamily="34" charset="0"/>
              </a:rPr>
              <a:t>ГИА СПО </a:t>
            </a:r>
          </a:p>
        </p:txBody>
      </p:sp>
      <p:cxnSp>
        <p:nvCxnSpPr>
          <p:cNvPr id="11" name="Прямая со стрелкой 10">
            <a:extLst/>
          </p:cNvPr>
          <p:cNvCxnSpPr>
            <a:cxnSpLocks/>
          </p:cNvCxnSpPr>
          <p:nvPr/>
        </p:nvCxnSpPr>
        <p:spPr>
          <a:xfrm>
            <a:off x="6227763" y="2492375"/>
            <a:ext cx="504825" cy="26193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/>
          </p:cNvPr>
          <p:cNvCxnSpPr>
            <a:cxnSpLocks/>
          </p:cNvCxnSpPr>
          <p:nvPr/>
        </p:nvCxnSpPr>
        <p:spPr>
          <a:xfrm flipH="1">
            <a:off x="2484438" y="2493963"/>
            <a:ext cx="503237" cy="26193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2988" y="2924175"/>
            <a:ext cx="230505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4A48"/>
                </a:solidFill>
              </a:rPr>
              <a:t>ФГОС СПО по ТОП-50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48263" y="2924175"/>
            <a:ext cx="3311525" cy="3698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7E"/>
                </a:solidFill>
              </a:rPr>
              <a:t>ФГОС СПО актуализированные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0175" y="3462338"/>
            <a:ext cx="4297363" cy="26304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ППКРС: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ВКР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=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демонстрационный экзамен</a:t>
            </a:r>
          </a:p>
          <a:p>
            <a:pPr>
              <a:defRPr/>
            </a:pP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ППССЗ: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ВКР =  дипломная работа (проект)</a:t>
            </a:r>
          </a:p>
          <a:p>
            <a:pPr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по усмотрению ПОО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демонстрационный экзамен включается в ВКР или проводится в виде государственного экзамена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463" y="3462338"/>
            <a:ext cx="4297362" cy="26304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ППКРС: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ВКР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=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демонстрационный экзамен</a:t>
            </a:r>
          </a:p>
          <a:p>
            <a:pPr>
              <a:defRPr/>
            </a:pP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ППССЗ:</a:t>
            </a:r>
          </a:p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ВКР =  дипломная работа (проект)</a:t>
            </a:r>
          </a:p>
          <a:p>
            <a:pPr>
              <a:defRPr/>
            </a:pPr>
            <a:r>
              <a:rPr lang="ru-RU" alt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И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демонстрационный экзамен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24750" y="333375"/>
            <a:ext cx="1619250" cy="0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3175" y="179388"/>
            <a:ext cx="7523163" cy="1152525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ЦЕЛЕВЫЕ ИНДИКАТОРЫ И ПОКАЗАТЕЛИ </a:t>
            </a:r>
            <a:b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</a:br>
            <a:r>
              <a:rPr lang="ru-RU" altLang="ru-RU" sz="20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комплекса мер, направленных на совершенствование системы среднего профессионального образования, на 2015 - 2020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474788"/>
          <a:ext cx="8928101" cy="39020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4049">
                  <a:extLst>
                    <a:ext uri="{9D8B030D-6E8A-4147-A177-3AD203B41FA5}">
                      <a16:colId xmlns:a16="http://schemas.microsoft.com/office/drawing/2014/main" val="3747726876"/>
                    </a:ext>
                  </a:extLst>
                </a:gridCol>
                <a:gridCol w="1080012">
                  <a:extLst>
                    <a:ext uri="{9D8B030D-6E8A-4147-A177-3AD203B41FA5}">
                      <a16:colId xmlns:a16="http://schemas.microsoft.com/office/drawing/2014/main" val="2315473560"/>
                    </a:ext>
                  </a:extLst>
                </a:gridCol>
                <a:gridCol w="936010">
                  <a:extLst>
                    <a:ext uri="{9D8B030D-6E8A-4147-A177-3AD203B41FA5}">
                      <a16:colId xmlns:a16="http://schemas.microsoft.com/office/drawing/2014/main" val="4034918757"/>
                    </a:ext>
                  </a:extLst>
                </a:gridCol>
                <a:gridCol w="561606">
                  <a:extLst>
                    <a:ext uri="{9D8B030D-6E8A-4147-A177-3AD203B41FA5}">
                      <a16:colId xmlns:a16="http://schemas.microsoft.com/office/drawing/2014/main" val="2719553577"/>
                    </a:ext>
                  </a:extLst>
                </a:gridCol>
                <a:gridCol w="561606">
                  <a:extLst>
                    <a:ext uri="{9D8B030D-6E8A-4147-A177-3AD203B41FA5}">
                      <a16:colId xmlns:a16="http://schemas.microsoft.com/office/drawing/2014/main" val="929204645"/>
                    </a:ext>
                  </a:extLst>
                </a:gridCol>
                <a:gridCol w="561606">
                  <a:extLst>
                    <a:ext uri="{9D8B030D-6E8A-4147-A177-3AD203B41FA5}">
                      <a16:colId xmlns:a16="http://schemas.microsoft.com/office/drawing/2014/main" val="4254848060"/>
                    </a:ext>
                  </a:extLst>
                </a:gridCol>
                <a:gridCol w="561606">
                  <a:extLst>
                    <a:ext uri="{9D8B030D-6E8A-4147-A177-3AD203B41FA5}">
                      <a16:colId xmlns:a16="http://schemas.microsoft.com/office/drawing/2014/main" val="4239978719"/>
                    </a:ext>
                  </a:extLst>
                </a:gridCol>
                <a:gridCol w="561606">
                  <a:extLst>
                    <a:ext uri="{9D8B030D-6E8A-4147-A177-3AD203B41FA5}">
                      <a16:colId xmlns:a16="http://schemas.microsoft.com/office/drawing/2014/main" val="2934126539"/>
                    </a:ext>
                  </a:extLst>
                </a:gridCol>
              </a:tblGrid>
              <a:tr h="731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Наименование целевого индикатора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(показателя)</a:t>
                      </a:r>
                      <a:endParaRPr lang="ru-RU" sz="18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Единица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измерения</a:t>
                      </a:r>
                      <a:endParaRPr lang="ru-RU" sz="1800" b="1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Базовое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значение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(2015 </a:t>
                      </a:r>
                      <a:r>
                        <a:rPr lang="ru-RU" sz="1400" dirty="0" smtClean="0">
                          <a:effectLst/>
                        </a:rPr>
                        <a:t>г.)</a:t>
                      </a:r>
                      <a:endParaRPr lang="ru-RU" sz="18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2016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2017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2018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2019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2020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extLst>
                  <a:ext uri="{0D108BD9-81ED-4DB2-BD59-A6C34878D82A}">
                    <a16:rowId xmlns:a16="http://schemas.microsoft.com/office/drawing/2014/main" val="91151596"/>
                  </a:ext>
                </a:extLst>
              </a:tr>
              <a:tr h="158521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Доля </a:t>
                      </a:r>
                      <a:r>
                        <a:rPr lang="ru-RU" sz="1400" dirty="0" smtClean="0">
                          <a:effectLst/>
                        </a:rPr>
                        <a:t>ПОО, в </a:t>
                      </a:r>
                      <a:r>
                        <a:rPr lang="ru-RU" sz="1400" dirty="0">
                          <a:effectLst/>
                        </a:rPr>
                        <a:t>которых </a:t>
                      </a:r>
                      <a:r>
                        <a:rPr lang="ru-RU" sz="1400" dirty="0" smtClean="0">
                          <a:effectLst/>
                        </a:rPr>
                        <a:t>осуществляется подготовка </a:t>
                      </a:r>
                      <a:r>
                        <a:rPr lang="ru-RU" sz="1400" dirty="0">
                          <a:effectLst/>
                        </a:rPr>
                        <a:t>кадров по 50 </a:t>
                      </a:r>
                      <a:r>
                        <a:rPr lang="ru-RU" sz="1400" dirty="0" smtClean="0">
                          <a:effectLst/>
                        </a:rPr>
                        <a:t>наиболее перспективным </a:t>
                      </a:r>
                      <a:r>
                        <a:rPr lang="ru-RU" sz="1400" dirty="0">
                          <a:effectLst/>
                        </a:rPr>
                        <a:t>и </a:t>
                      </a:r>
                      <a:r>
                        <a:rPr lang="ru-RU" sz="1400" dirty="0" smtClean="0">
                          <a:effectLst/>
                        </a:rPr>
                        <a:t>востребованным на </a:t>
                      </a:r>
                      <a:r>
                        <a:rPr lang="ru-RU" sz="1400" dirty="0">
                          <a:effectLst/>
                        </a:rPr>
                        <a:t>рынке труда </a:t>
                      </a:r>
                      <a:r>
                        <a:rPr lang="ru-RU" sz="1400" dirty="0" smtClean="0">
                          <a:effectLst/>
                        </a:rPr>
                        <a:t>профессиям и </a:t>
                      </a:r>
                      <a:r>
                        <a:rPr lang="ru-RU" sz="1400" dirty="0">
                          <a:effectLst/>
                        </a:rPr>
                        <a:t>специальностям, </a:t>
                      </a:r>
                      <a:r>
                        <a:rPr lang="ru-RU" sz="1400" dirty="0" smtClean="0">
                          <a:effectLst/>
                        </a:rPr>
                        <a:t>требующим среднего профессионального образования </a:t>
                      </a:r>
                      <a:r>
                        <a:rPr lang="ru-RU" sz="1400" dirty="0">
                          <a:effectLst/>
                        </a:rPr>
                        <a:t>(далее </a:t>
                      </a:r>
                      <a:r>
                        <a:rPr lang="ru-RU" sz="1400" dirty="0" smtClean="0">
                          <a:effectLst/>
                        </a:rPr>
                        <a:t>– перспективные и </a:t>
                      </a:r>
                      <a:r>
                        <a:rPr lang="ru-RU" sz="1400" dirty="0">
                          <a:effectLst/>
                        </a:rPr>
                        <a:t>востребованные профессии </a:t>
                      </a:r>
                      <a:r>
                        <a:rPr lang="ru-RU" sz="1400" dirty="0" smtClean="0">
                          <a:effectLst/>
                        </a:rPr>
                        <a:t>и специальности), в общем количестве ПОО</a:t>
                      </a:r>
                      <a:endParaRPr lang="ru-RU" sz="1800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процентов </a:t>
                      </a:r>
                      <a:endParaRPr lang="ru-RU" sz="18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- </a:t>
                      </a:r>
                      <a:endParaRPr lang="ru-RU" sz="20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10 </a:t>
                      </a:r>
                      <a:endParaRPr lang="ru-RU" sz="20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20 </a:t>
                      </a:r>
                      <a:endParaRPr lang="ru-RU" sz="2000" b="1" dirty="0">
                        <a:effectLst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8A"/>
                          </a:solidFill>
                          <a:effectLst/>
                        </a:rPr>
                        <a:t>30 </a:t>
                      </a: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8A"/>
                          </a:solidFill>
                          <a:effectLst/>
                        </a:rPr>
                        <a:t>50 </a:t>
                      </a: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</a:p>
                  </a:txBody>
                  <a:tcPr marL="91431" marR="91431" marT="45727" marB="45727" anchor="ctr"/>
                </a:tc>
                <a:extLst>
                  <a:ext uri="{0D108BD9-81ED-4DB2-BD59-A6C34878D82A}">
                    <a16:rowId xmlns:a16="http://schemas.microsoft.com/office/drawing/2014/main" val="4031591721"/>
                  </a:ext>
                </a:extLst>
              </a:tr>
              <a:tr h="1585218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400" kern="1200" dirty="0" smtClean="0">
                          <a:effectLst/>
                        </a:rPr>
                        <a:t>Доля выпускников ПОО, завершивших обучение по 50 наиболее перспективным и востребованным профессиям и специальностям, получивших сертификат в независимых центрах оценки и сертификации квалификаций или получивших "медаль профессионализма" в соответствии со стандартами "Ворлдскиллс"</a:t>
                      </a:r>
                      <a:endParaRPr lang="ru-RU" sz="1400" b="0" i="0" kern="1200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effectLst/>
                        </a:rPr>
                        <a:t>процентов </a:t>
                      </a:r>
                      <a:endParaRPr lang="ru-RU" sz="1400" b="1" i="0" kern="1200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effectLst/>
                        </a:rPr>
                        <a:t>0 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effectLst/>
                        </a:rPr>
                        <a:t>2 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effectLst/>
                        </a:rPr>
                        <a:t>5 </a:t>
                      </a:r>
                      <a:endParaRPr lang="ru-RU" sz="1600" b="1" i="0" kern="1200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008A"/>
                          </a:solidFill>
                          <a:effectLst/>
                        </a:rPr>
                        <a:t>15 </a:t>
                      </a:r>
                      <a:endParaRPr lang="ru-RU" sz="1800" b="1" i="0" kern="1200" dirty="0">
                        <a:solidFill>
                          <a:srgbClr val="00008A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008A"/>
                          </a:solidFill>
                          <a:effectLst/>
                        </a:rPr>
                        <a:t>30 </a:t>
                      </a:r>
                      <a:endParaRPr lang="ru-RU" sz="1800" b="1" i="0" kern="1200" dirty="0">
                        <a:solidFill>
                          <a:srgbClr val="00008A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ru-RU" sz="1800" b="1" i="0" kern="1200" dirty="0">
                        <a:solidFill>
                          <a:srgbClr val="FF0000"/>
                        </a:solidFill>
                        <a:effectLst/>
                        <a:latin typeface="Times New Roman CYR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1431" marR="91431" marT="45727" marB="45727" anchor="ctr"/>
                </a:tc>
                <a:extLst>
                  <a:ext uri="{0D108BD9-81ED-4DB2-BD59-A6C34878D82A}">
                    <a16:rowId xmlns:a16="http://schemas.microsoft.com/office/drawing/2014/main" val="3546774670"/>
                  </a:ext>
                </a:extLst>
              </a:tr>
            </a:tbl>
          </a:graphicData>
        </a:graphic>
      </p:graphicFrame>
      <p:sp>
        <p:nvSpPr>
          <p:cNvPr id="5163" name="Прямоугольник 8"/>
          <p:cNvSpPr>
            <a:spLocks noChangeArrowheads="1"/>
          </p:cNvSpPr>
          <p:nvPr/>
        </p:nvSpPr>
        <p:spPr bwMode="auto">
          <a:xfrm>
            <a:off x="3059113" y="5910263"/>
            <a:ext cx="5976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b="1" i="1">
                <a:solidFill>
                  <a:srgbClr val="006699"/>
                </a:solidFill>
                <a:hlinkClick r:id="rId3"/>
              </a:rPr>
              <a:t>Распоряжение Правительства РФ от 3 марта 2015 г. N 349-р Об утверждении комплекса мер и целевых индикаторов и показателей комплекса мер, направленных на совершенствование системы среднего профессионального образования, на 2015-2020 гг.</a:t>
            </a:r>
            <a:endParaRPr lang="ru-RU" altLang="ru-RU" sz="1200" b="1" i="1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1303999" y="369541"/>
            <a:ext cx="4968105" cy="365125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Реализация ФГОС СПО по ТОП-50 в Иркутской области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980728"/>
          <a:ext cx="828092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763713" y="4437063"/>
            <a:ext cx="7200900" cy="1584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Не осуществляют набор по ФГОС СПО по ТОП-50 в 2018 году: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2</a:t>
            </a:r>
            <a:r>
              <a:rPr lang="ru-RU" sz="20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ПОО (АПК, АПТ, </a:t>
            </a:r>
            <a:r>
              <a:rPr lang="ru-RU" sz="2000" b="1" dirty="0" err="1">
                <a:solidFill>
                  <a:schemeClr val="tx1"/>
                </a:solidFill>
              </a:rPr>
              <a:t>АТРиПТ</a:t>
            </a:r>
            <a:r>
              <a:rPr lang="ru-RU" sz="2000" b="1" dirty="0">
                <a:solidFill>
                  <a:schemeClr val="tx1"/>
                </a:solidFill>
              </a:rPr>
              <a:t>, БГТ, </a:t>
            </a:r>
            <a:r>
              <a:rPr lang="ru-RU" sz="2000" b="1" dirty="0" err="1">
                <a:solidFill>
                  <a:schemeClr val="tx1"/>
                </a:solidFill>
              </a:rPr>
              <a:t>БохПК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БПедК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БПромТ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ИАгрТ</a:t>
            </a:r>
            <a:r>
              <a:rPr lang="ru-RU" sz="2000" b="1" dirty="0">
                <a:solidFill>
                  <a:schemeClr val="tx1"/>
                </a:solidFill>
              </a:rPr>
              <a:t>, ИГМТ, </a:t>
            </a:r>
            <a:r>
              <a:rPr lang="ru-RU" sz="2000" b="1" dirty="0" err="1">
                <a:solidFill>
                  <a:schemeClr val="tx1"/>
                </a:solidFill>
              </a:rPr>
              <a:t>ИКАТиДС</a:t>
            </a:r>
            <a:r>
              <a:rPr lang="ru-RU" sz="2000" b="1" dirty="0">
                <a:solidFill>
                  <a:schemeClr val="tx1"/>
                </a:solidFill>
              </a:rPr>
              <a:t>, ИРКПО, ИТК, ИЭК, КППК, УМТ, УАПТ, УИТОТ, </a:t>
            </a:r>
            <a:r>
              <a:rPr lang="ru-RU" sz="2000" b="1" dirty="0" err="1">
                <a:solidFill>
                  <a:schemeClr val="tx1"/>
                </a:solidFill>
              </a:rPr>
              <a:t>УИТЛТиСУ</a:t>
            </a:r>
            <a:r>
              <a:rPr lang="ru-RU" sz="2000" b="1" dirty="0">
                <a:solidFill>
                  <a:schemeClr val="tx1"/>
                </a:solidFill>
              </a:rPr>
              <a:t>, ЧГТК, ЧПК, ПУ №39, ПУ №48)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51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r="12595" b="16502"/>
          <a:stretch>
            <a:fillRect/>
          </a:stretch>
        </p:blipFill>
        <p:spPr bwMode="auto">
          <a:xfrm>
            <a:off x="250825" y="1166813"/>
            <a:ext cx="2039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98988"/>
            <a:ext cx="12588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5915025" cy="365125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rgbClr val="0D4B66"/>
                </a:solidFill>
                <a:latin typeface="Myriad Pro" panose="020B0503030403020204" pitchFamily="34" charset="0"/>
              </a:rPr>
              <a:t>Реализуемые ФГОС СПО по ТОП-50</a:t>
            </a:r>
            <a:endParaRPr lang="ru-RU" altLang="ru-RU" sz="2400" b="1" dirty="0" smtClean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97270"/>
              </p:ext>
            </p:extLst>
          </p:nvPr>
        </p:nvGraphicFramePr>
        <p:xfrm>
          <a:off x="179512" y="620688"/>
          <a:ext cx="8784976" cy="59131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482921702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653945742"/>
                    </a:ext>
                  </a:extLst>
                </a:gridCol>
              </a:tblGrid>
              <a:tr h="119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Профессия/</a:t>
                      </a:r>
                      <a:r>
                        <a:rPr lang="ru-RU" sz="1000" dirty="0" err="1">
                          <a:effectLst/>
                        </a:rPr>
                        <a:t>специальнорсть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703891"/>
                  </a:ext>
                </a:extLst>
              </a:tr>
              <a:tr h="893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Сварщик (ручной и частично механизированной сварки (наплавки))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Ангарский индустриальный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Байкальский техникум отраслевых технологий и сервиса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Братский индустриально-металлургический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Зиминский</a:t>
                      </a:r>
                      <a:r>
                        <a:rPr lang="ru-RU" sz="1050" dirty="0">
                          <a:effectLst/>
                        </a:rPr>
                        <a:t> железнодорожный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Иркутский техникум авиастроения и </a:t>
                      </a:r>
                      <a:r>
                        <a:rPr lang="ru-RU" sz="1050" dirty="0" err="1">
                          <a:effectLst/>
                        </a:rPr>
                        <a:t>материалообработки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Иркутский техникум машиностроения им. Н.П. Трапезникова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Нижнеудинский</a:t>
                      </a:r>
                      <a:r>
                        <a:rPr lang="ru-RU" sz="1050" dirty="0">
                          <a:effectLst/>
                        </a:rPr>
                        <a:t> техникум железнодорожного транспорта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Свирский электромеханический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Тайшетский</a:t>
                      </a:r>
                      <a:r>
                        <a:rPr lang="ru-RU" sz="1050" dirty="0">
                          <a:effectLst/>
                        </a:rPr>
                        <a:t> промышленно-технологический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Усольский</a:t>
                      </a:r>
                      <a:r>
                        <a:rPr lang="ru-RU" sz="1050" dirty="0">
                          <a:effectLst/>
                        </a:rPr>
                        <a:t> индустриальный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Черемховский техникум промышленной индустрии и сервиса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Чунский многопрофильный техникум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799104"/>
                  </a:ext>
                </a:extLst>
              </a:tr>
              <a:tr h="1667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Повар, кондитер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Профессиональное училище № 60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Профессиональное училище № 58 р. п. Юрты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Черемховский техникум промышленной индустрии и сервиса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Усть-Кутский</a:t>
                      </a:r>
                      <a:r>
                        <a:rPr lang="ru-RU" sz="1050" dirty="0">
                          <a:effectLst/>
                        </a:rPr>
                        <a:t> промышленный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Усть-Ордынский аграрный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Химико-технологический техникум г. Саянска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Усольский</a:t>
                      </a:r>
                      <a:r>
                        <a:rPr lang="ru-RU" sz="1050" dirty="0">
                          <a:effectLst/>
                        </a:rPr>
                        <a:t> техникум сферы обслуживания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Усть-Илимский техникум лесопромышленных технологий и сферы услуг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Тайшетский</a:t>
                      </a:r>
                      <a:r>
                        <a:rPr lang="ru-RU" sz="1050" dirty="0">
                          <a:effectLst/>
                        </a:rPr>
                        <a:t> промышленно-технологический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Тулунский</a:t>
                      </a:r>
                      <a:r>
                        <a:rPr lang="ru-RU" sz="1050" dirty="0">
                          <a:effectLst/>
                        </a:rPr>
                        <a:t> аграрный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Свирский электромеханический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Нижнеудинский</a:t>
                      </a:r>
                      <a:r>
                        <a:rPr lang="ru-RU" sz="1050" dirty="0">
                          <a:effectLst/>
                        </a:rPr>
                        <a:t> техникум железнодорожного транспорта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Профессиональный колледж г. Железногорска-Илимского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Иркутский техникум речного и автомобильного транспорта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Иркутский техникум архитектуры и строительства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Иркутский техникум индустрии питания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Зиминский</a:t>
                      </a:r>
                      <a:r>
                        <a:rPr lang="ru-RU" sz="1050" dirty="0">
                          <a:effectLst/>
                        </a:rPr>
                        <a:t> железнодорожный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Заларинский</a:t>
                      </a:r>
                      <a:r>
                        <a:rPr lang="ru-RU" sz="1050" dirty="0">
                          <a:effectLst/>
                        </a:rPr>
                        <a:t> агропромышленный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Братский профессиональный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Братский торгово-технологический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Байкальский техникум отраслевых технологий и сервиса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Балаганский</a:t>
                      </a:r>
                      <a:r>
                        <a:rPr lang="ru-RU" sz="1050" dirty="0">
                          <a:effectLst/>
                        </a:rPr>
                        <a:t>  аграрно-технологический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err="1">
                          <a:effectLst/>
                        </a:rPr>
                        <a:t>Боханский</a:t>
                      </a:r>
                      <a:r>
                        <a:rPr lang="ru-RU" sz="1050" dirty="0">
                          <a:effectLst/>
                        </a:rPr>
                        <a:t> аграрный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</a:rPr>
                        <a:t>Ангарский техникум общественного питания  и торговли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182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4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5915025" cy="365125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rgbClr val="0D4B66"/>
                </a:solidFill>
                <a:latin typeface="Myriad Pro" panose="020B0503030403020204" pitchFamily="34" charset="0"/>
              </a:rPr>
              <a:t>Реализуемые ФГОС СПО по ТОП-50</a:t>
            </a:r>
            <a:endParaRPr lang="ru-RU" altLang="ru-RU" sz="2400" b="1" dirty="0" smtClean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39572"/>
              </p:ext>
            </p:extLst>
          </p:nvPr>
        </p:nvGraphicFramePr>
        <p:xfrm>
          <a:off x="179512" y="964664"/>
          <a:ext cx="8784976" cy="44805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482921702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653945742"/>
                    </a:ext>
                  </a:extLst>
                </a:gridCol>
              </a:tblGrid>
              <a:tr h="119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Профессия/</a:t>
                      </a:r>
                      <a:r>
                        <a:rPr lang="ru-RU" sz="1400" dirty="0" err="1">
                          <a:effectLst/>
                        </a:rPr>
                        <a:t>специальнорсть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703891"/>
                  </a:ext>
                </a:extLst>
              </a:tr>
              <a:tr h="178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контрольно-измерительных приборов и автоматики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Ангарский индустриальный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Братский политехнический колледж</a:t>
                      </a:r>
                    </a:p>
                    <a:p>
                      <a:pPr marL="20383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251174"/>
                  </a:ext>
                </a:extLst>
              </a:tr>
              <a:tr h="178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отделочных строительных и декоративных работ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Ангарский техникум строительных технологий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Иркутский техникум  транспорта и строительства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729337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Информационные системы и программирование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Ангарский промышленно-экономический техникум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Ангарский техникум строительных технологий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347451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Поварское и кондитерское дело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Ангарский техникум общественного питания  и торговли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Братский торгово-технологический техникум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704305"/>
                  </a:ext>
                </a:extLst>
              </a:tr>
              <a:tr h="595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Дефектоскопист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Ангарский индустриальный техникум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883138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Графический дизайнер (по отраслям)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Ангарский промышленно-экономический техникум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597978"/>
                  </a:ext>
                </a:extLst>
              </a:tr>
              <a:tr h="178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металлообрабатывающего производства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Иркутский авиационный техникум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09503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эстетических услуг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Иркутский колледж экономики, сервиса и туризма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589091"/>
                  </a:ext>
                </a:extLst>
              </a:tr>
              <a:tr h="178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Токарь на станках с числовым программным управлением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Иркутский техникум авиастроения и </a:t>
                      </a:r>
                      <a:r>
                        <a:rPr lang="ru-RU" sz="1200" dirty="0" err="1">
                          <a:effectLst/>
                        </a:rPr>
                        <a:t>материалообработки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47970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инженерных систем жилищно-коммунального хозяйства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Иркутский техникум архитектуры и строительства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633658"/>
                  </a:ext>
                </a:extLst>
              </a:tr>
              <a:tr h="178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Тулунский</a:t>
                      </a:r>
                      <a:r>
                        <a:rPr lang="ru-RU" sz="1200" dirty="0">
                          <a:effectLst/>
                        </a:rPr>
                        <a:t> аграрный техникум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754580"/>
                  </a:ext>
                </a:extLst>
              </a:tr>
              <a:tr h="178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Эксплуатация и ремонт сельскохозяйственной техники и оборудования</a:t>
                      </a:r>
                    </a:p>
                  </a:txBody>
                  <a:tcPr marL="22332" marR="223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Тулунский</a:t>
                      </a:r>
                      <a:r>
                        <a:rPr lang="ru-RU" sz="1200" dirty="0">
                          <a:effectLst/>
                        </a:rPr>
                        <a:t> аграрный техникум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32" marR="22332" marT="0" marB="0">
                    <a:lnL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9768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5915025" cy="365125"/>
          </a:xfrm>
        </p:spPr>
        <p:txBody>
          <a:bodyPr/>
          <a:lstStyle/>
          <a:p>
            <a:pPr algn="r"/>
            <a:r>
              <a:rPr lang="ru-RU" altLang="ru-RU" sz="2400" b="1" dirty="0">
                <a:solidFill>
                  <a:srgbClr val="0D4B66"/>
                </a:solidFill>
                <a:latin typeface="Myriad Pro" panose="020B0503030403020204" pitchFamily="34" charset="0"/>
              </a:rPr>
              <a:t>Реализуемые ФГОС СПО по ТОП-50</a:t>
            </a:r>
            <a:endParaRPr lang="ru-RU" altLang="ru-RU" sz="2400" b="1" dirty="0" smtClean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924" t="17399" r="13430" b="5853"/>
          <a:stretch/>
        </p:blipFill>
        <p:spPr>
          <a:xfrm>
            <a:off x="84845" y="836712"/>
            <a:ext cx="896269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8425" y="5986463"/>
            <a:ext cx="3157538" cy="881062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443663" y="333375"/>
            <a:ext cx="2700337" cy="9525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6264151" cy="365125"/>
          </a:xfrm>
        </p:spPr>
        <p:txBody>
          <a:bodyPr/>
          <a:lstStyle/>
          <a:p>
            <a:pPr algn="r"/>
            <a:r>
              <a:rPr lang="ru-RU" altLang="ru-RU" sz="2400" b="1" dirty="0" smtClean="0">
                <a:solidFill>
                  <a:srgbClr val="0D4B66"/>
                </a:solidFill>
                <a:latin typeface="Myriad Pro" panose="020B0503030403020204" pitchFamily="34" charset="0"/>
              </a:rPr>
              <a:t>Реализуемые актуализированные ФГОС СПО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51150"/>
              </p:ext>
            </p:extLst>
          </p:nvPr>
        </p:nvGraphicFramePr>
        <p:xfrm>
          <a:off x="467544" y="620688"/>
          <a:ext cx="8280920" cy="613235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140017">
                  <a:extLst>
                    <a:ext uri="{9D8B030D-6E8A-4147-A177-3AD203B41FA5}">
                      <a16:colId xmlns:a16="http://schemas.microsoft.com/office/drawing/2014/main" val="3854651845"/>
                    </a:ext>
                  </a:extLst>
                </a:gridCol>
                <a:gridCol w="4140903">
                  <a:extLst>
                    <a:ext uri="{9D8B030D-6E8A-4147-A177-3AD203B41FA5}">
                      <a16:colId xmlns:a16="http://schemas.microsoft.com/office/drawing/2014/main" val="420144907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программы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46672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эксплуатация и обслуживание электрического и электромеханического оборудования (по отраслям)</a:t>
                      </a: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Ангарский политехнический техникум</a:t>
                      </a:r>
                      <a:r>
                        <a:rPr lang="en-US" sz="1200" dirty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Профессиональный колледж г. Железногорска-Илимского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Иркутский аграрный техникум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72906"/>
                  </a:ext>
                </a:extLst>
              </a:tr>
              <a:tr h="218251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Экономика и бухгалтерский учет (по отраслям)</a:t>
                      </a: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Ангарский политехнический техникум</a:t>
                      </a:r>
                      <a:r>
                        <a:rPr lang="en-US" sz="1200">
                          <a:effectLst/>
                        </a:rPr>
                        <a:t>;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Ангарский промышленно-экономический техникум</a:t>
                      </a:r>
                      <a:r>
                        <a:rPr lang="en-US" sz="1200">
                          <a:effectLst/>
                        </a:rPr>
                        <a:t>;</a:t>
                      </a:r>
                      <a:endParaRPr lang="ru-RU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Химико-технологический техникум г. Саянска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Тулунский аграрный техникум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Профессиональный колледж г. Железногорска-Илимского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Иркутский технологический колледж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Иркутский техникум экономики и права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Братский торгово-технологический техникум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Братский профессиональный техникум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Братский промышленный техникум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Бодайбинский горный техникум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Иркутский аграрный техникум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951426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Сервис домашнего и коммунального хозяйства</a:t>
                      </a: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Ангарский промышленно-экономический техникум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4802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Электроснабжение (по отраслям)</a:t>
                      </a: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Ангарский техникум рекламы и промышленных технологий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481951"/>
                  </a:ext>
                </a:extLst>
              </a:tr>
              <a:tr h="128160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эксплуатация зданий и сооружений</a:t>
                      </a: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Ангарский техникум строительных технологий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Иркутский колледж автомобильного транспорта и дорожного строительства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Иркутский техникум архитектуры и строительства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Тулунский аграрный техникум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Черемховский горнотехнический колледж им. М.И. Щадова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384776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и эксплуатация инженерных сооружений</a:t>
                      </a: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Ангарский техникум строительных технологий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583" marR="44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1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1589</Words>
  <Application>Microsoft Office PowerPoint</Application>
  <PresentationFormat>Экран (4:3)</PresentationFormat>
  <Paragraphs>332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Myriad Pro</vt:lpstr>
      <vt:lpstr>Myriad Pro Cond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ДЕМОНСТРАЦИОННЫЙ ЭКЗАМЕН</vt:lpstr>
      <vt:lpstr>ЦЕЛЕВЫЕ ИНДИКАТОРЫ И ПОКАЗАТЕЛИ  комплекса мер, направленных на совершенствование системы среднего профессионального образования, на 2015 - 2020 годы</vt:lpstr>
      <vt:lpstr>Реализация ФГОС СПО по ТОП-50 в Иркутской области</vt:lpstr>
      <vt:lpstr>Реализуемые ФГОС СПО по ТОП-50</vt:lpstr>
      <vt:lpstr>Реализуемые ФГОС СПО по ТОП-50</vt:lpstr>
      <vt:lpstr>Реализуемые ФГОС СПО по ТОП-50</vt:lpstr>
      <vt:lpstr>Реализуемые актуализированные ФГОС СПО</vt:lpstr>
      <vt:lpstr>Реализуемые актуализированные ФГОС СПО</vt:lpstr>
      <vt:lpstr>Новые ФГОС СПО</vt:lpstr>
      <vt:lpstr>Демонстрационный экзамен в Иркутской области в 2017 году</vt:lpstr>
      <vt:lpstr>Демонстрационный экзамен в Иркутской области в 2018 году</vt:lpstr>
      <vt:lpstr>Пилотная апробация демонстрационного экзамена по методике Ворлдскиллс Россия в 2018 году</vt:lpstr>
      <vt:lpstr>Порядок проведения ГИА  по образовательным программам СПО,  утв. Приказом Минобрнауки РФ от  16.08.2013 г. № 968</vt:lpstr>
      <vt:lpstr>Региональная апробация демонстрационного экзамена в 2018 году</vt:lpstr>
      <vt:lpstr>Пилотная апробация механизмов НОК</vt:lpstr>
      <vt:lpstr>Информационные ресурсы актуализации  ФГОС СПО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Сергей</cp:lastModifiedBy>
  <cp:revision>121</cp:revision>
  <dcterms:created xsi:type="dcterms:W3CDTF">2017-10-03T08:08:17Z</dcterms:created>
  <dcterms:modified xsi:type="dcterms:W3CDTF">2018-11-13T06:07:37Z</dcterms:modified>
</cp:coreProperties>
</file>