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sldIdLst>
    <p:sldId id="260" r:id="rId2"/>
    <p:sldId id="273" r:id="rId3"/>
    <p:sldId id="284" r:id="rId4"/>
    <p:sldId id="286" r:id="rId5"/>
    <p:sldId id="276" r:id="rId6"/>
    <p:sldId id="277" r:id="rId7"/>
    <p:sldId id="285" r:id="rId8"/>
    <p:sldId id="287" r:id="rId9"/>
    <p:sldId id="282" r:id="rId10"/>
    <p:sldId id="288" r:id="rId11"/>
    <p:sldId id="289" r:id="rId12"/>
    <p:sldId id="290" r:id="rId13"/>
    <p:sldId id="294" r:id="rId14"/>
    <p:sldId id="291" r:id="rId15"/>
    <p:sldId id="292" r:id="rId16"/>
    <p:sldId id="293" r:id="rId17"/>
    <p:sldId id="259" r:id="rId1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2094" y="10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ADE10-0E78-4348-874C-89FDCAB861C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9F08B-04BF-4E5D-ABAB-1B5EC7DC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49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1CD3C-A705-41E4-A3AF-B37C27D6A17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76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5A01-3790-455E-BA0F-E8152555935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F42-1B55-440D-BB3F-D36B1C952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62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5A01-3790-455E-BA0F-E8152555935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F42-1B55-440D-BB3F-D36B1C952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34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5A01-3790-455E-BA0F-E8152555935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F42-1B55-440D-BB3F-D36B1C952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9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5A01-3790-455E-BA0F-E8152555935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F42-1B55-440D-BB3F-D36B1C952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6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5A01-3790-455E-BA0F-E8152555935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F42-1B55-440D-BB3F-D36B1C952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54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5A01-3790-455E-BA0F-E8152555935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F42-1B55-440D-BB3F-D36B1C952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2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5A01-3790-455E-BA0F-E8152555935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F42-1B55-440D-BB3F-D36B1C952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9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5A01-3790-455E-BA0F-E8152555935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F42-1B55-440D-BB3F-D36B1C952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5A01-3790-455E-BA0F-E8152555935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F42-1B55-440D-BB3F-D36B1C952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1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5A01-3790-455E-BA0F-E8152555935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F42-1B55-440D-BB3F-D36B1C952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12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5A01-3790-455E-BA0F-E8152555935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8F42-1B55-440D-BB3F-D36B1C952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35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5A01-3790-455E-BA0F-E81525559351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18F42-1B55-440D-BB3F-D36B1C952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28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2065552" y="1195725"/>
            <a:ext cx="5364368" cy="5221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090" y="1463041"/>
            <a:ext cx="5041099" cy="60455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endParaRPr lang="ru-RU" sz="1700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73532" y="2829952"/>
            <a:ext cx="237686" cy="342943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ru-RU" dirty="0"/>
              <a:t>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54666" y="2334910"/>
            <a:ext cx="9677399" cy="1358605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Оценка общих компетенций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соответствии с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ФГОС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СПО: воспитательный аспект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52328" y="5318975"/>
            <a:ext cx="3940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Дудырев Федор Феликсович,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Институт образования 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НИУ «Высшая школа экономики»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fdudyrev@hse.ru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6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Универсальная рамка компетенций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10</a:t>
            </a:r>
            <a:endParaRPr lang="ru-RU" sz="13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43741"/>
              </p:ext>
            </p:extLst>
          </p:nvPr>
        </p:nvGraphicFramePr>
        <p:xfrm>
          <a:off x="270455" y="972588"/>
          <a:ext cx="11758060" cy="541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9901">
                  <a:extLst>
                    <a:ext uri="{9D8B030D-6E8A-4147-A177-3AD203B41FA5}">
                      <a16:colId xmlns:a16="http://schemas.microsoft.com/office/drawing/2014/main" xmlns="" val="2375997505"/>
                    </a:ext>
                  </a:extLst>
                </a:gridCol>
                <a:gridCol w="8138159">
                  <a:extLst>
                    <a:ext uri="{9D8B030D-6E8A-4147-A177-3AD203B41FA5}">
                      <a16:colId xmlns:a16="http://schemas.microsoft.com/office/drawing/2014/main" xmlns="" val="2427677031"/>
                    </a:ext>
                  </a:extLst>
                </a:gridCol>
              </a:tblGrid>
              <a:tr h="3758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Компетентности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0116590"/>
                  </a:ext>
                </a:extLst>
              </a:tr>
              <a:tr h="7691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Компетентность мышления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(познания)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 01. Выбирать способы решения задач профессиональной деятельности, применительно к различным контекстам 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53410312"/>
                  </a:ext>
                </a:extLst>
              </a:tr>
              <a:tr h="769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 03. Планировать и реализовывать собственное профессиональное и личностное развитие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7879377"/>
                  </a:ext>
                </a:extLst>
              </a:tr>
              <a:tr h="7691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Компетентность взаимодействия с другими людьми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 04. Работать в коллективе и команде, эффективно взаимодействовать с коллегами, руководством, клиентами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9087127"/>
                  </a:ext>
                </a:extLst>
              </a:tr>
              <a:tr h="116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 06. Проявлять гражданско-патриотическую позицию, демонстрировать осознанное поведение на основе традиционных общечеловеческих ценностей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05873167"/>
                  </a:ext>
                </a:extLst>
              </a:tr>
              <a:tr h="1555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Компетентность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взаимодействия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собой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 08. Использовать средства физической культуры для сохранения и укрепления здоровья в процессе профессиональной деятельности и поддержания необходимого уровня физической подготовленности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19076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0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Универсальная рамка компетенций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11</a:t>
            </a:r>
            <a:endParaRPr lang="ru-RU" sz="13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022837"/>
              </p:ext>
            </p:extLst>
          </p:nvPr>
        </p:nvGraphicFramePr>
        <p:xfrm>
          <a:off x="157941" y="922710"/>
          <a:ext cx="11970328" cy="5440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7274">
                  <a:extLst>
                    <a:ext uri="{9D8B030D-6E8A-4147-A177-3AD203B41FA5}">
                      <a16:colId xmlns:a16="http://schemas.microsoft.com/office/drawing/2014/main" xmlns="" val="2720604073"/>
                    </a:ext>
                  </a:extLst>
                </a:gridCol>
                <a:gridCol w="8853054">
                  <a:extLst>
                    <a:ext uri="{9D8B030D-6E8A-4147-A177-3AD203B41FA5}">
                      <a16:colId xmlns:a16="http://schemas.microsoft.com/office/drawing/2014/main" xmlns="" val="1443091778"/>
                    </a:ext>
                  </a:extLst>
                </a:gridCol>
              </a:tblGrid>
              <a:tr h="33137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Виды грамотности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4633932"/>
                  </a:ext>
                </a:extLst>
              </a:tr>
              <a:tr h="1024878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Универсальная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инструментальная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грамотность (в </a:t>
                      </a:r>
                      <a:r>
                        <a:rPr lang="ru-RU" sz="2000" dirty="0" err="1">
                          <a:effectLst/>
                        </a:rPr>
                        <a:t>т.ч</a:t>
                      </a:r>
                      <a:r>
                        <a:rPr lang="ru-RU" sz="2000" dirty="0">
                          <a:effectLst/>
                        </a:rPr>
                        <a:t>. информационная грамотность)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ОК 02. Осуществлять поиск, анализ и интерпретацию информации, необходимой для выполнения задач профессиональной деятельности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4433475"/>
                  </a:ext>
                </a:extLst>
              </a:tr>
              <a:tr h="102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 05. Осуществлять устную и письменную коммуникацию на государственном языке с учетом особенностей социального и культурного контекста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3589405"/>
                  </a:ext>
                </a:extLst>
              </a:tr>
              <a:tr h="678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 09. Использовать информационные технологии в профессиональной деятельности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06836585"/>
                  </a:ext>
                </a:extLst>
              </a:tr>
              <a:tr h="678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ОК 10. Пользоваться профессиональной документацией на государственном и иностранном языках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37359165"/>
                  </a:ext>
                </a:extLst>
              </a:tr>
              <a:tr h="1024878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Предметная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грамотность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 07. Содействовать сохранению окружающей среды, ресурсосбережению, эффективно действовать в чрезвычайных ситуациях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51071505"/>
                  </a:ext>
                </a:extLst>
              </a:tr>
              <a:tr h="678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ОК 11. Планировать предпринимательскую деятельность в профессиональной сфере.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1912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2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Модели формирования общих компетенций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12</a:t>
            </a:r>
            <a:endParaRPr lang="ru-RU" sz="13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825" y="1163782"/>
            <a:ext cx="110309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концентрированная модель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формирования общих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компетенций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-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одна или несколько дидактических единиц, входящих в ОГСЭ и ЕН-циклы, рассматриваются в качестве базовых и ведущих для целей формирования конкретной общей компетенции, определенной во ФГОС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СПО;</a:t>
            </a:r>
          </a:p>
          <a:p>
            <a:pPr algn="just"/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распределенная модель формирования общих компетенций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используется в тех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случаях, когда для целей формирования общей компетенции, определенной во ФГОС СПО, необходимо последовательно использовать ресурс ряда учебных дисциплин (модулей) или образовательной программы 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целом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just"/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 случаях, когда для целей формирования общей компетенции одновременно используется концентрированная (базирующаяся на изучении одной или нескольких дисциплин ОГСЭ и ЕН-циклов) и распределенная (предполагающая поступательное формирование ОК на материале разных дидактических единиц) модели, реализуется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совмещенная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модель формирования общих компетенций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40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Инструменты оценки общих компетенций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13</a:t>
            </a:r>
            <a:endParaRPr lang="ru-RU" sz="13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825" y="1163782"/>
            <a:ext cx="1103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2020 г.: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разработаны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модели, дескрипторы и уровни, примеры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заданий по 6 общим компетенциям: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ОК 01. Выбирать способы решения задач профессиональной деятельности, применительно к различным контекстам.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ОК 02. Осуществлять поиск, анализ и интерпретацию информации, необходимой для выполнения задач профессиональной деятельности.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ОК 03. Планировать и реализовывать собственное профессиональное и личностное развитие.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ОК 04. Работать в коллективе и команде, эффективно взаимодействовать с коллегами, руководством, клиентами.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ОК 05. Осуществлять устную и письменную коммуникацию на государственном языке с учетом особенностей социального и культурного контекста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ОК 09. Использовать информационные технологии в профессиональной деятельности.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Содержание тестовых заданий и уровни сложности адаптированы применительно к содержанию 3 УГС: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Сервис и туризм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Образование и педагогика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Физическая культура и спорт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4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Характеристики измерительного инструментария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14</a:t>
            </a:r>
            <a:endParaRPr lang="ru-RU" sz="13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825" y="890823"/>
            <a:ext cx="11030990" cy="584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buClr>
                <a:srgbClr val="1F3864"/>
              </a:buClr>
              <a:buSzPts val="2400"/>
            </a:pPr>
            <a:r>
              <a:rPr lang="ru-RU" sz="2400" dirty="0" smtClean="0">
                <a:solidFill>
                  <a:srgbClr val="1F3864"/>
                </a:solidFill>
                <a:ea typeface="Lato"/>
                <a:cs typeface="Lato"/>
                <a:sym typeface="Lato"/>
              </a:rPr>
              <a:t>Современная </a:t>
            </a:r>
            <a:r>
              <a:rPr lang="ru-RU" sz="2400" dirty="0">
                <a:solidFill>
                  <a:srgbClr val="1F3864"/>
                </a:solidFill>
                <a:ea typeface="Lato"/>
                <a:cs typeface="Lato"/>
                <a:sym typeface="Lato"/>
              </a:rPr>
              <a:t>компьютерная форма</a:t>
            </a:r>
            <a:endParaRPr lang="ru-RU" dirty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>
                <a:srgbClr val="1F3864"/>
              </a:buClr>
              <a:buSzPts val="2400"/>
              <a:buChar char="•"/>
            </a:pPr>
            <a:r>
              <a:rPr lang="ru-RU" sz="2400" dirty="0">
                <a:solidFill>
                  <a:srgbClr val="1F3864"/>
                </a:solidFill>
                <a:ea typeface="Lato"/>
                <a:cs typeface="Lato"/>
                <a:sym typeface="Lato"/>
              </a:rPr>
              <a:t>Методология разработки инструмента измерения – методология доказательной аргументации (</a:t>
            </a:r>
            <a:r>
              <a:rPr lang="ru-RU" sz="2400" dirty="0" err="1">
                <a:solidFill>
                  <a:srgbClr val="1F3864"/>
                </a:solidFill>
                <a:ea typeface="Lato"/>
                <a:cs typeface="Lato"/>
                <a:sym typeface="Lato"/>
              </a:rPr>
              <a:t>Evidence-Centered</a:t>
            </a:r>
            <a:r>
              <a:rPr lang="ru-RU" sz="2400" dirty="0">
                <a:solidFill>
                  <a:srgbClr val="1F3864"/>
                </a:solidFill>
                <a:ea typeface="Lato"/>
                <a:cs typeface="Lato"/>
                <a:sym typeface="Lato"/>
              </a:rPr>
              <a:t> </a:t>
            </a:r>
            <a:r>
              <a:rPr lang="ru-RU" sz="2400" dirty="0" err="1">
                <a:solidFill>
                  <a:srgbClr val="1F3864"/>
                </a:solidFill>
                <a:ea typeface="Lato"/>
                <a:cs typeface="Lato"/>
                <a:sym typeface="Lato"/>
              </a:rPr>
              <a:t>Design</a:t>
            </a:r>
            <a:r>
              <a:rPr lang="ru-RU" sz="2400" dirty="0">
                <a:solidFill>
                  <a:srgbClr val="1F3864"/>
                </a:solidFill>
                <a:ea typeface="Lato"/>
                <a:cs typeface="Lato"/>
                <a:sym typeface="Lato"/>
              </a:rPr>
              <a:t>)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1F3864"/>
              </a:buClr>
              <a:buSzPts val="2000"/>
            </a:pPr>
            <a:r>
              <a:rPr lang="ru-RU" sz="2000" dirty="0">
                <a:solidFill>
                  <a:srgbClr val="1F3864"/>
                </a:solidFill>
              </a:rPr>
              <a:t>Основывается на принципах формальной логики, выстраивая систему аргументации от тех действий, которые совершает тестируемый в процессе решения заданий к выводу о </a:t>
            </a:r>
            <a:r>
              <a:rPr lang="ru-RU" sz="2000" dirty="0" err="1">
                <a:solidFill>
                  <a:srgbClr val="1F3864"/>
                </a:solidFill>
              </a:rPr>
              <a:t>сформированности</a:t>
            </a:r>
            <a:r>
              <a:rPr lang="ru-RU" sz="2000" dirty="0">
                <a:solidFill>
                  <a:srgbClr val="1F3864"/>
                </a:solidFill>
              </a:rPr>
              <a:t> измеряемых компетенций (ОК1 и ОК9)</a:t>
            </a:r>
            <a:endParaRPr lang="ru-RU" dirty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>
                <a:srgbClr val="1F3864"/>
              </a:buClr>
              <a:buSzPts val="2400"/>
              <a:buChar char="•"/>
            </a:pPr>
            <a:r>
              <a:rPr lang="ru-RU" sz="2400" dirty="0">
                <a:solidFill>
                  <a:srgbClr val="1F3864"/>
                </a:solidFill>
                <a:ea typeface="Lato"/>
                <a:cs typeface="Lato"/>
                <a:sym typeface="Lato"/>
              </a:rPr>
              <a:t>Тестовые задания сценарного типа с профессиональным контекстом</a:t>
            </a:r>
            <a:endParaRPr lang="ru-RU" dirty="0"/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>
                <a:srgbClr val="1F3864"/>
              </a:buClr>
              <a:buSzPts val="2400"/>
              <a:buChar char="•"/>
            </a:pPr>
            <a:r>
              <a:rPr lang="ru-RU" sz="2400" dirty="0">
                <a:solidFill>
                  <a:srgbClr val="1F3864"/>
                </a:solidFill>
                <a:ea typeface="Lato"/>
                <a:cs typeface="Lato"/>
                <a:sym typeface="Lato"/>
              </a:rPr>
              <a:t>Разработка текстового задания</a:t>
            </a:r>
            <a:r>
              <a:rPr lang="ru-RU" sz="2400" dirty="0" smtClean="0">
                <a:solidFill>
                  <a:srgbClr val="1F3864"/>
                </a:solidFill>
                <a:ea typeface="Lato"/>
                <a:cs typeface="Lato"/>
                <a:sym typeface="Lato"/>
              </a:rPr>
              <a:t>:</a:t>
            </a:r>
          </a:p>
          <a:p>
            <a:pPr marL="914400" lvl="1" indent="-457200">
              <a:lnSpc>
                <a:spcPct val="70000"/>
              </a:lnSpc>
              <a:buClr>
                <a:srgbClr val="1F3864"/>
              </a:buClr>
              <a:buSzPts val="1679"/>
            </a:pPr>
            <a:r>
              <a:rPr lang="ru-RU" sz="1679" b="1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Этап 1</a:t>
            </a:r>
            <a:endParaRPr lang="ru-RU" sz="1679" dirty="0">
              <a:solidFill>
                <a:srgbClr val="1F3864"/>
              </a:solidFill>
              <a:ea typeface="Calibri"/>
              <a:cs typeface="Calibri"/>
              <a:sym typeface="Calibri"/>
            </a:endParaRPr>
          </a:p>
          <a:p>
            <a:pPr marL="1314450" lvl="2" indent="-457200">
              <a:lnSpc>
                <a:spcPct val="70000"/>
              </a:lnSpc>
              <a:spcBef>
                <a:spcPts val="500"/>
              </a:spcBef>
              <a:buClr>
                <a:srgbClr val="1F3864"/>
              </a:buClr>
              <a:buSzPts val="1679"/>
              <a:buFont typeface="Arial"/>
              <a:buChar char="•"/>
            </a:pPr>
            <a:r>
              <a:rPr lang="ru-RU" sz="1679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Выбор одной или нескольких составляющих (например, анализ или интерпретация  информации).</a:t>
            </a:r>
          </a:p>
          <a:p>
            <a:pPr marL="1314450" lvl="2" indent="-457200">
              <a:lnSpc>
                <a:spcPct val="70000"/>
              </a:lnSpc>
              <a:spcBef>
                <a:spcPts val="500"/>
              </a:spcBef>
              <a:buClr>
                <a:srgbClr val="1F3864"/>
              </a:buClr>
              <a:buSzPts val="1679"/>
              <a:buFont typeface="Arial"/>
              <a:buChar char="•"/>
            </a:pPr>
            <a:r>
              <a:rPr lang="ru-RU" sz="1679" dirty="0" err="1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Операционализация</a:t>
            </a:r>
            <a:r>
              <a:rPr lang="ru-RU" sz="1679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 определения данной составляющей/данных составляющих.</a:t>
            </a:r>
          </a:p>
          <a:p>
            <a:pPr marL="914400" lvl="1" indent="-457200">
              <a:lnSpc>
                <a:spcPct val="70000"/>
              </a:lnSpc>
              <a:spcBef>
                <a:spcPts val="500"/>
              </a:spcBef>
              <a:buClr>
                <a:srgbClr val="1F3864"/>
              </a:buClr>
              <a:buSzPts val="1679"/>
            </a:pPr>
            <a:r>
              <a:rPr lang="ru-RU" sz="1679" b="1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Этап 2 </a:t>
            </a:r>
            <a:endParaRPr lang="ru-RU" dirty="0"/>
          </a:p>
          <a:p>
            <a:pPr marL="914400" lvl="1" indent="-457200">
              <a:lnSpc>
                <a:spcPct val="70000"/>
              </a:lnSpc>
              <a:spcBef>
                <a:spcPts val="500"/>
              </a:spcBef>
              <a:buClr>
                <a:srgbClr val="1F3864"/>
              </a:buClr>
              <a:buSzPts val="1679"/>
            </a:pPr>
            <a:r>
              <a:rPr lang="ru-RU" sz="1679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В соответствии со спецификацией теста </a:t>
            </a:r>
            <a:r>
              <a:rPr lang="ru-RU" sz="1679" dirty="0" smtClean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выбирается:</a:t>
            </a:r>
            <a:endParaRPr lang="ru-RU" dirty="0"/>
          </a:p>
          <a:p>
            <a:pPr marL="1314450" lvl="2" indent="-457200">
              <a:lnSpc>
                <a:spcPct val="70000"/>
              </a:lnSpc>
              <a:spcBef>
                <a:spcPts val="500"/>
              </a:spcBef>
              <a:buClr>
                <a:srgbClr val="1F3864"/>
              </a:buClr>
              <a:buSzPts val="1679"/>
              <a:buFont typeface="Arial"/>
              <a:buChar char="•"/>
            </a:pPr>
            <a:r>
              <a:rPr lang="ru-RU" sz="1679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Продолжительность выполнения тестового задания (в среднем 15 минут).</a:t>
            </a:r>
          </a:p>
          <a:p>
            <a:pPr marL="1314450" lvl="2" indent="-457200">
              <a:lnSpc>
                <a:spcPct val="70000"/>
              </a:lnSpc>
              <a:spcBef>
                <a:spcPts val="500"/>
              </a:spcBef>
              <a:buClr>
                <a:srgbClr val="1F3864"/>
              </a:buClr>
              <a:buSzPts val="1679"/>
              <a:buFont typeface="Arial"/>
              <a:buChar char="•"/>
            </a:pPr>
            <a:r>
              <a:rPr lang="ru-RU" sz="1679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Контекст – профессиональный (гостиничное дело, физкультура и спорт, дошкольное образование и т.п.).</a:t>
            </a:r>
          </a:p>
          <a:p>
            <a:pPr marL="1314450" lvl="2" indent="-457200">
              <a:lnSpc>
                <a:spcPct val="70000"/>
              </a:lnSpc>
              <a:spcBef>
                <a:spcPts val="500"/>
              </a:spcBef>
              <a:buClr>
                <a:srgbClr val="1F3864"/>
              </a:buClr>
              <a:buSzPts val="1679"/>
              <a:buFont typeface="Arial"/>
              <a:buChar char="•"/>
            </a:pPr>
            <a:r>
              <a:rPr lang="ru-RU" sz="1679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Контент, конкретное содержание тестового задания.</a:t>
            </a:r>
          </a:p>
          <a:p>
            <a:pPr marL="1314450" lvl="2" indent="-457200">
              <a:lnSpc>
                <a:spcPct val="70000"/>
              </a:lnSpc>
              <a:spcBef>
                <a:spcPts val="500"/>
              </a:spcBef>
              <a:buClr>
                <a:srgbClr val="1F3864"/>
              </a:buClr>
              <a:buSzPts val="1679"/>
              <a:buFont typeface="Arial"/>
              <a:buChar char="•"/>
            </a:pPr>
            <a:r>
              <a:rPr lang="ru-RU" sz="1679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Информационные инструменты, среды и программное обеспечение.</a:t>
            </a:r>
            <a:endParaRPr lang="ru-RU" sz="1679" b="1" dirty="0">
              <a:solidFill>
                <a:srgbClr val="1F3864"/>
              </a:solidFill>
              <a:ea typeface="Calibri"/>
              <a:cs typeface="Calibri"/>
              <a:sym typeface="Calibri"/>
            </a:endParaRPr>
          </a:p>
          <a:p>
            <a:pPr marL="914400" lvl="1" indent="-457200">
              <a:lnSpc>
                <a:spcPct val="70000"/>
              </a:lnSpc>
              <a:spcBef>
                <a:spcPts val="500"/>
              </a:spcBef>
              <a:buClr>
                <a:srgbClr val="1F3864"/>
              </a:buClr>
              <a:buSzPts val="1679"/>
            </a:pPr>
            <a:r>
              <a:rPr lang="ru-RU" sz="1679" b="1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Этап 3. </a:t>
            </a:r>
            <a:r>
              <a:rPr lang="ru-RU" sz="1679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Выделение измеряемых (явно наблюдаемых) переменных.</a:t>
            </a:r>
          </a:p>
          <a:p>
            <a:pPr marL="914400" lvl="1" indent="-457200">
              <a:lnSpc>
                <a:spcPct val="70000"/>
              </a:lnSpc>
              <a:spcBef>
                <a:spcPts val="500"/>
              </a:spcBef>
              <a:buClr>
                <a:srgbClr val="1F3864"/>
              </a:buClr>
              <a:buSzPts val="1679"/>
            </a:pPr>
            <a:r>
              <a:rPr lang="ru-RU" sz="1679" b="1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Этап 4. </a:t>
            </a:r>
            <a:r>
              <a:rPr lang="ru-RU" sz="1679" dirty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Написание сценария тестового задания с учетом конкретного  профессионально контекста</a:t>
            </a:r>
            <a:r>
              <a:rPr lang="ru-RU" sz="1679" dirty="0" smtClean="0">
                <a:solidFill>
                  <a:srgbClr val="1F3864"/>
                </a:solidFill>
                <a:ea typeface="Calibri"/>
                <a:cs typeface="Calibri"/>
                <a:sym typeface="Calibri"/>
              </a:rPr>
              <a:t>.</a:t>
            </a:r>
            <a:endParaRPr lang="ru-RU" sz="1679" b="1" dirty="0">
              <a:solidFill>
                <a:srgbClr val="1F3864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346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Модель компетенции «Поиск информации» (ОК.02)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15</a:t>
            </a:r>
            <a:endParaRPr lang="ru-RU" sz="13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825" y="1163782"/>
            <a:ext cx="11030990" cy="5742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buClr>
                <a:srgbClr val="1F3864"/>
              </a:buClr>
              <a:buSzPts val="1400"/>
              <a:buFont typeface="Arial"/>
              <a:buChar char="❖"/>
            </a:pPr>
            <a:r>
              <a:rPr lang="ru-RU" sz="1400" dirty="0" smtClean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-RU" sz="14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Определять задачи для поиска информации; определять необходимые источники информации; планировать процесс поиска; структурировать получаемую информацию; выделять наиболее значимое в перечне информации; оценивать практическую значимость результатов поиска; оформлять результаты поиска.</a:t>
            </a:r>
          </a:p>
          <a:p>
            <a:pPr marL="285750" lvl="0" indent="-285750">
              <a:lnSpc>
                <a:spcPct val="107000"/>
              </a:lnSpc>
              <a:spcBef>
                <a:spcPts val="800"/>
              </a:spcBef>
              <a:buClr>
                <a:srgbClr val="1F3864"/>
              </a:buClr>
              <a:buSzPts val="1400"/>
              <a:buFont typeface="Arial"/>
              <a:buChar char="❖"/>
            </a:pPr>
            <a:r>
              <a:rPr lang="ru-RU" sz="14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Знать  номенклатуру информационных источников применяемых в профессиональной деятельности; приемы структурирования информации; формат оформления результатов поиска информации.</a:t>
            </a:r>
          </a:p>
          <a:p>
            <a:pPr lvl="0">
              <a:lnSpc>
                <a:spcPct val="107000"/>
              </a:lnSpc>
              <a:spcBef>
                <a:spcPts val="800"/>
              </a:spcBef>
              <a:buClr>
                <a:srgbClr val="1F3864"/>
              </a:buClr>
              <a:buSzPts val="1600"/>
            </a:pPr>
            <a:r>
              <a:rPr lang="ru-RU" sz="1600" b="1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Поиск информации: </a:t>
            </a:r>
            <a:r>
              <a:rPr lang="ru-RU" sz="16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выявление нужной для решения задачи информации и эффективный  ее отбор  по заданным содержательным и формальным признакам из  достоверных и надежных информационных  ресурсов и потоков данных.</a:t>
            </a:r>
          </a:p>
          <a:p>
            <a:pPr marL="800100" lvl="1" indent="-342900">
              <a:lnSpc>
                <a:spcPct val="107000"/>
              </a:lnSpc>
              <a:spcBef>
                <a:spcPts val="800"/>
              </a:spcBef>
              <a:buClr>
                <a:srgbClr val="1F3864"/>
              </a:buClr>
              <a:buSzPts val="1400"/>
              <a:buFont typeface="Noto Sans Symbols"/>
              <a:buChar char="➢"/>
            </a:pPr>
            <a:r>
              <a:rPr lang="ru-RU" sz="14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Выбирает информационный ресурс, который удовлетворяет всем критериям заданной информационной потребности.</a:t>
            </a:r>
          </a:p>
          <a:p>
            <a:pPr marL="800100" lvl="1" indent="-342900">
              <a:lnSpc>
                <a:spcPct val="107000"/>
              </a:lnSpc>
              <a:buClr>
                <a:srgbClr val="1F3864"/>
              </a:buClr>
              <a:buSzPts val="1400"/>
              <a:buFont typeface="Noto Sans Symbols"/>
              <a:buChar char="➢"/>
            </a:pPr>
            <a:r>
              <a:rPr lang="ru-RU" sz="14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Ищет информацию во многих источниках направленно и осознанно, сообразуясь с предыдущими результатами и </a:t>
            </a:r>
            <a:r>
              <a:rPr lang="ru-RU" sz="1400" dirty="0" err="1" smtClean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т.п</a:t>
            </a:r>
            <a:endParaRPr lang="ru-RU" sz="1400" dirty="0">
              <a:solidFill>
                <a:srgbClr val="1F3864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lnSpc>
                <a:spcPct val="107000"/>
              </a:lnSpc>
              <a:buClr>
                <a:srgbClr val="1F3864"/>
              </a:buClr>
              <a:buSzPts val="1600"/>
            </a:pPr>
            <a:r>
              <a:rPr lang="ru-RU" sz="1600" b="1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Анализ информации: </a:t>
            </a:r>
            <a:r>
              <a:rPr lang="ru-RU" sz="16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изучение, переработка/преобразование, а также извлечение необходимых сведений  для решения задач профессиональной деятельности из всего массива полученных данных:</a:t>
            </a:r>
            <a:endParaRPr lang="ru-RU" dirty="0"/>
          </a:p>
          <a:p>
            <a:pPr marL="800100" lvl="1" indent="-342900">
              <a:lnSpc>
                <a:spcPct val="107000"/>
              </a:lnSpc>
              <a:spcBef>
                <a:spcPts val="800"/>
              </a:spcBef>
              <a:buClr>
                <a:srgbClr val="1F3864"/>
              </a:buClr>
              <a:buSzPts val="1400"/>
              <a:buFont typeface="Noto Sans Symbols"/>
              <a:buChar char="➢"/>
            </a:pPr>
            <a:r>
              <a:rPr lang="ru-RU" sz="14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Способен собрать из поисковой  выдачи релевантную информацию для решения поставленной задачи.</a:t>
            </a:r>
          </a:p>
          <a:p>
            <a:pPr marL="800100" lvl="1" indent="-342900">
              <a:lnSpc>
                <a:spcPct val="107000"/>
              </a:lnSpc>
              <a:spcBef>
                <a:spcPts val="800"/>
              </a:spcBef>
              <a:buClr>
                <a:srgbClr val="1F3864"/>
              </a:buClr>
              <a:buSzPts val="1400"/>
              <a:buFont typeface="Noto Sans Symbols"/>
              <a:buChar char="➢"/>
            </a:pPr>
            <a:r>
              <a:rPr lang="ru-RU" sz="14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Выделяет различные категории информации в ресурсе (причина, следствие, мнение, аргумент) и т.п.</a:t>
            </a:r>
          </a:p>
          <a:p>
            <a:pPr marL="0" lvl="1">
              <a:lnSpc>
                <a:spcPct val="107000"/>
              </a:lnSpc>
              <a:spcBef>
                <a:spcPts val="800"/>
              </a:spcBef>
            </a:pPr>
            <a:r>
              <a:rPr lang="ru-RU" sz="1600" b="1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Интерпретация информации: </a:t>
            </a:r>
            <a:r>
              <a:rPr lang="ru-RU" sz="16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представление информации в виде, способствующем быстро и правильно решить поставленную задачу.</a:t>
            </a:r>
          </a:p>
          <a:p>
            <a:pPr marL="800100" lvl="1" indent="-342900">
              <a:lnSpc>
                <a:spcPct val="107000"/>
              </a:lnSpc>
              <a:spcBef>
                <a:spcPts val="800"/>
              </a:spcBef>
              <a:buClr>
                <a:srgbClr val="1F3864"/>
              </a:buClr>
              <a:buSzPts val="1400"/>
              <a:buFont typeface="Noto Sans Symbols"/>
              <a:buChar char="➢"/>
            </a:pPr>
            <a:r>
              <a:rPr lang="ru-RU" sz="14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Информативно представляет информацию в соответствии с ее структурой и контентом (выбирает верный формат представления информации для решения задачи).</a:t>
            </a:r>
          </a:p>
          <a:p>
            <a:pPr marL="800100" lvl="1" indent="-342900">
              <a:lnSpc>
                <a:spcPct val="107000"/>
              </a:lnSpc>
              <a:spcBef>
                <a:spcPts val="800"/>
              </a:spcBef>
              <a:buClr>
                <a:srgbClr val="1F3864"/>
              </a:buClr>
              <a:buSzPts val="1400"/>
              <a:buFont typeface="Noto Sans Symbols"/>
              <a:buChar char="➢"/>
            </a:pPr>
            <a:r>
              <a:rPr lang="ru-RU" sz="14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Использует различные форматы представления информации для поддержки аргументов выбранных действий для решения задачи и </a:t>
            </a:r>
            <a:r>
              <a:rPr lang="ru-RU" sz="1400" dirty="0" err="1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т.п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2368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07100" y="324804"/>
            <a:ext cx="10497716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Модель компетенции «Использование ИТ в профессиональной деятельности» (ОК.09)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16</a:t>
            </a:r>
            <a:endParaRPr lang="ru-RU" sz="13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825" y="1163782"/>
            <a:ext cx="11030990" cy="4526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87000"/>
              </a:lnSpc>
              <a:buClr>
                <a:srgbClr val="1F3864"/>
              </a:buClr>
              <a:buSzPts val="1954"/>
              <a:buChar char="•"/>
            </a:pPr>
            <a:r>
              <a:rPr lang="ru-RU" sz="20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Применять средства информационных технологий для решения профессиональных задач; использовать современное программное обеспечение.</a:t>
            </a:r>
          </a:p>
          <a:p>
            <a:pPr marL="228600" lvl="0" indent="-228600">
              <a:lnSpc>
                <a:spcPct val="87000"/>
              </a:lnSpc>
              <a:spcBef>
                <a:spcPts val="1800"/>
              </a:spcBef>
              <a:buClr>
                <a:srgbClr val="1F3864"/>
              </a:buClr>
              <a:buSzPts val="1954"/>
              <a:buChar char="•"/>
            </a:pPr>
            <a:r>
              <a:rPr lang="ru-RU" sz="20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Знать современные средства и устройства информатизации; порядок их применения и программное обеспечение в профессиональной деятельности.</a:t>
            </a:r>
          </a:p>
          <a:p>
            <a:pPr lvl="0">
              <a:lnSpc>
                <a:spcPct val="87000"/>
              </a:lnSpc>
              <a:spcBef>
                <a:spcPts val="1800"/>
              </a:spcBef>
              <a:buClr>
                <a:schemeClr val="dk1"/>
              </a:buClr>
              <a:buSzPts val="1955"/>
            </a:pPr>
            <a:endParaRPr lang="ru-RU" sz="2000" dirty="0">
              <a:solidFill>
                <a:srgbClr val="1F3864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lnSpc>
                <a:spcPct val="80000"/>
              </a:lnSpc>
              <a:spcBef>
                <a:spcPts val="800"/>
              </a:spcBef>
              <a:buClr>
                <a:srgbClr val="1F3864"/>
              </a:buClr>
              <a:buSzPts val="1954"/>
            </a:pPr>
            <a:r>
              <a:rPr lang="ru-RU" sz="2000" b="1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В тестовых заданиях </a:t>
            </a:r>
            <a:r>
              <a:rPr lang="ru-RU" sz="2000" b="1" dirty="0" smtClean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симулируется:</a:t>
            </a:r>
            <a:endParaRPr lang="ru-RU" sz="2000" b="1" dirty="0">
              <a:solidFill>
                <a:srgbClr val="1F3864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lnSpc>
                <a:spcPct val="80000"/>
              </a:lnSpc>
              <a:buClr>
                <a:srgbClr val="253957"/>
              </a:buClr>
              <a:buSzPts val="1955"/>
            </a:pPr>
            <a:endParaRPr lang="ru-RU" sz="2000" b="1" dirty="0">
              <a:solidFill>
                <a:srgbClr val="1F3864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-228600">
              <a:lnSpc>
                <a:spcPct val="80000"/>
              </a:lnSpc>
              <a:buClr>
                <a:srgbClr val="1F3864"/>
              </a:buClr>
              <a:buSzPts val="1954"/>
              <a:buChar char="•"/>
            </a:pPr>
            <a:r>
              <a:rPr lang="ru-RU" sz="20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 работа в различных средах и с различными инструментами и сервисами общего пользования: электронная почта, текстовые редакторы, программы создания презентаций, электронные таблицы, графические редакторы, базы данных, средства мультимедиа, Интернет-сообщества и т.д.</a:t>
            </a:r>
            <a:endParaRPr lang="ru-RU" sz="2000" dirty="0"/>
          </a:p>
          <a:p>
            <a:pPr marL="457200" lvl="0" indent="-333057">
              <a:lnSpc>
                <a:spcPct val="80000"/>
              </a:lnSpc>
              <a:buClr>
                <a:srgbClr val="253957"/>
              </a:buClr>
              <a:buSzPts val="1955"/>
            </a:pPr>
            <a:endParaRPr lang="ru-RU" sz="2000" dirty="0">
              <a:solidFill>
                <a:srgbClr val="1F3864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-228600">
              <a:lnSpc>
                <a:spcPct val="80000"/>
              </a:lnSpc>
              <a:buClr>
                <a:srgbClr val="1F3864"/>
              </a:buClr>
              <a:buSzPts val="1954"/>
              <a:buChar char="•"/>
            </a:pPr>
            <a:r>
              <a:rPr lang="ru-RU" sz="2000" dirty="0">
                <a:solidFill>
                  <a:srgbClr val="1F3864"/>
                </a:solidFill>
                <a:latin typeface="Lato"/>
                <a:ea typeface="Lato"/>
                <a:cs typeface="Lato"/>
                <a:sym typeface="Lato"/>
              </a:rPr>
              <a:t>Работа с профессиональными инструментами – </a:t>
            </a:r>
            <a:r>
              <a:rPr lang="ru-RU" sz="2000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список  специализированных инструментов, сред и программного обеспечения предоставляют эксперты ФУМО.</a:t>
            </a:r>
          </a:p>
          <a:p>
            <a:pPr marL="285750" lvl="0" indent="-285750">
              <a:lnSpc>
                <a:spcPct val="107000"/>
              </a:lnSpc>
              <a:buClr>
                <a:srgbClr val="1F3864"/>
              </a:buClr>
              <a:buSzPts val="1400"/>
              <a:buFont typeface="Arial"/>
              <a:buChar char="❖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1131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4265" y="3155324"/>
            <a:ext cx="6436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Спасибо за внимание!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Запрос к общим компетенциям в СПО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>
                <a:solidFill>
                  <a:prstClr val="white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457" y="1339403"/>
            <a:ext cx="119215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Требования к базовой грамотности</a:t>
            </a:r>
          </a:p>
          <a:p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За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15 лет доля выпускников 9-го класса, переходящих в 10-й класс, сократилась на 10%. Пропорционально увеличилась доля тех, кто после 9-го класса поступает в систему СПО (в сельской местности – 55%)</a:t>
            </a:r>
          </a:p>
          <a:p>
            <a:pPr algn="ctr"/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70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% студентов СПО вместе с квалификацией получают школьное образование</a:t>
            </a:r>
          </a:p>
          <a:p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Особенности общеобразовательной подготовки в СПО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сокращенные сроки (1 год вместо 2-х лет в средней школе)</a:t>
            </a:r>
          </a:p>
          <a:p>
            <a:pPr>
              <a:buFontTx/>
              <a:buChar char="-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часть программы средней школы проходится в рамках дисциплин профессионального цикла СПО</a:t>
            </a:r>
          </a:p>
          <a:p>
            <a:pPr>
              <a:buFontTx/>
              <a:buChar char="-"/>
            </a:pP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Особенности студентов СПО:</a:t>
            </a:r>
          </a:p>
          <a:p>
            <a:pPr>
              <a:buFontTx/>
              <a:buChar char="-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низкие образовательные результаты (результаты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TIMSS: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школьники – 566, СПО – 500)</a:t>
            </a:r>
          </a:p>
          <a:p>
            <a:pPr>
              <a:buFontTx/>
              <a:buChar char="-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низкий образовательный ценз родителей</a:t>
            </a:r>
          </a:p>
          <a:p>
            <a:pPr hangingPunct="0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8068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Запрос к общим компетенциям в СПО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>
                <a:solidFill>
                  <a:prstClr val="white"/>
                </a:solidFill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457" y="1339403"/>
            <a:ext cx="119215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Умение решать проблемы и действовать в нестандартных ситуациях</a:t>
            </a:r>
          </a:p>
          <a:p>
            <a:pPr fontAlgn="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fontAlgn="t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Профстандарт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40.009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Слесарь-сборщик</a:t>
            </a: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/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C/02.4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Устранение дефектов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, обнаруженных при сборке и испытании узлов и механизмов</a:t>
            </a:r>
          </a:p>
          <a:p>
            <a:pPr fontAlgn="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40.028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Слесарь-инструментальщик</a:t>
            </a: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/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C/01.3 Изготовление и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ремонт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сложных и точных инструментов и приспособлений</a:t>
            </a:r>
          </a:p>
          <a:p>
            <a:pPr fontAlgn="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40.029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Слесарь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по сборке металлоконструкций</a:t>
            </a:r>
          </a:p>
          <a:p>
            <a:pPr fontAlgn="t"/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C/03.3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Устранение дефектов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, обнаруженных при испытаниях сложных узлов металлоконструкций</a:t>
            </a:r>
          </a:p>
          <a:p>
            <a:pPr fontAlgn="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40.048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Слесарь-электрик</a:t>
            </a: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/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A/01.3, B/01.4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Ремонт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деталей и узлов электроаппаратов и электрических машин</a:t>
            </a:r>
          </a:p>
          <a:p>
            <a:pPr fontAlgn="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40.067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Слесарь-наладчик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КИП и автоматики</a:t>
            </a:r>
          </a:p>
          <a:p>
            <a:pPr fontAlgn="t"/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D/02.4, E/02.4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Восстановление и ремонт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систем, программируемых контроллеров, периферийного оборудования и их диагностирование</a:t>
            </a:r>
          </a:p>
          <a:p>
            <a:pPr fontAlgn="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40.077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Слесарь-ремонтник промышленного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оборудования</a:t>
            </a:r>
          </a:p>
          <a:p>
            <a:pPr fontAlgn="t"/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B/01.4 Техническое обслуживание и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ремонт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деталей, узлов и механизмов, оборудования, агрегатов и машин</a:t>
            </a:r>
          </a:p>
          <a:p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1262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Запрос к общим компетенциям в СПО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>
                <a:solidFill>
                  <a:prstClr val="white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457" y="1339403"/>
            <a:ext cx="119215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Умение решать проблемы (тест 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PISA)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В проблемах «внезапно возникшие неполадки» от учащихся требуется: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понять работу устройства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understand how the equipment works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определить особенности возникшего затруднения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define the specific features of the appeared malfunction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диагностировать неполадки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diagnose the malfunction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предложить решение возникшего затруднения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offer a possible solution of the problem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6154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ГОС НПО-СПО 2010 г.: распространение ОК на программы рабочих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>
                <a:solidFill>
                  <a:prstClr val="white"/>
                </a:solidFill>
                <a:latin typeface="Arial Black" panose="020B0A04020102020204" pitchFamily="34" charset="0"/>
              </a:rPr>
              <a:t>8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894781"/>
              </p:ext>
            </p:extLst>
          </p:nvPr>
        </p:nvGraphicFramePr>
        <p:xfrm>
          <a:off x="0" y="791717"/>
          <a:ext cx="12191999" cy="6066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53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6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582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Выпускник НПО должен обладать общими компетенциями, включающими в себя способность: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1" marR="586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Техник должен обладать общими компетенциями, включающими в себя способность: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1" marR="5866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10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ОК 1. Понимать сущность и социальную значимость своей будущей профессии, проявлять к ней устойчивый интерес.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1" marR="586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ОК 1. Понимать сущность и социальную значимость своей будущей профессии, проявлять к ней устойчивый интерес.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1" marR="5866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63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ОК 2. Организовывать собственную деятельность, исходя из цели и способов ее достижения, определенных руководителем.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1" marR="586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ОК 2. Организовывать собственную деятельность, выбирать типовые методы и способы выполнения профессиональных задач, оценивать их эффективность и качество.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1" marR="5866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16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ОК 3. Анализировать рабочую ситуацию, осуществлять текущий и итоговый контроль, оценку и коррекцию собственной деятельности, нести ответственность за результаты своей работы.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1" marR="586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ОК 3. Принимать решения в стандартных и нестандартных ситуациях и нести за них ответственность.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1" marR="5866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165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ОК 4. Осуществлять поиск информации, необходимой для эффективного выполнения профессиональных задач.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1" marR="586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ОК 4. Осуществлять поиск и использование информации, необходимой для эффективного выполнения профессиональных задач, профессионального и личностного развития.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1" marR="5866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4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ГОС НПО-СПО 2010 г.: уровневая дифференциация ОК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>
                <a:solidFill>
                  <a:prstClr val="white"/>
                </a:solidFill>
                <a:latin typeface="Arial Black" panose="020B0A04020102020204" pitchFamily="34" charset="0"/>
              </a:rPr>
              <a:t>6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350097"/>
              </p:ext>
            </p:extLst>
          </p:nvPr>
        </p:nvGraphicFramePr>
        <p:xfrm>
          <a:off x="115911" y="791717"/>
          <a:ext cx="12076088" cy="5568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37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38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40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ОК 5. Использовать информационно-коммуникационные технологии в профессиональной деятельности.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4" marR="63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ОК 5. Использовать информационно-коммуникационные технологии в профессиональной деятельности.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4" marR="6399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40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ОК 6. Работать в команде, эффективно общаться с коллегами, руководством, клиентами.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4" marR="63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ОК 6. Работать в коллективе и команде, эффективно общаться с коллегами, руководством, потребителями.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4" marR="6399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399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4" marR="63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ОК 7. Брать на себя ответственность за работу членов команды (подчиненных), результат выполнения заданий.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4" marR="6399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567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4" marR="63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ОК 8. Самостоятельно определять задачи профессионального и личностного развития, заниматься самообразованием, осознанно планировать повышение квалификации.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4" marR="6399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40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4" marR="63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ОК 9. Ориентироваться в условиях частой смены технологий в профессиональной деятельности.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4" marR="63994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853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</a:rPr>
                        <a:t>ОК 7. Исполнять воинскую обязанность, в том числе с применением полученных профессиональных знаний (для юношей).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4" marR="63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ОК 10. Исполнять воинскую обязанность, в том числе с применением полученных профессиональных знаний (для юношей).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94" marR="63994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60725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60725" y="1825625"/>
            <a:ext cx="402272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Запрос к общим компетенциям в СПО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>
                <a:solidFill>
                  <a:prstClr val="white"/>
                </a:solidFill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457" y="1339403"/>
            <a:ext cx="119215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Воспитание,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формирование нравственных и гражданских ценностей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Ключевой задачей является воспитание патриотично настроенной молодежи с независимым мышлением, обладающей созидательным мировоззрением, профессиональными знаниями, демонстрирующей высокую культуру, в том числе культуру межнационального общения, ответственность и способность принимать самостоятельные решения, нацеленные на повышение благосостояния страны, народа и своей семьи.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Эффективная реализация государственной молодежной политики должна обеспечивать устойчивый рост числа молодых людей, мотивированных на позитивные действия, разделяющих общечеловеческие и национальные духовные ценности, обладающих хорошим физическим здоровьем, занимающихся физической культурой и спортом, не имеющих вредных привычек, работающих над своим личностным и профессиональным развитием, любящих свое Отечество и готовых защищать его интересы, прилагающих усилия для динамичного развития сильной и независимой Российской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Федерации».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Основы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государственной молодежной политики Российской Федерации на период до 2025 год, утв. распоряжением Правительства Российской Федерации от 29 ноября 2014 г. №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2403-р)</a:t>
            </a: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01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ФЗ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«О внесении изменений в Федеральный закон «Об образовании в Российской Федерации» по вопросам воспитания обучающихся»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>
                <a:solidFill>
                  <a:prstClr val="white"/>
                </a:solidFill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457" y="1339403"/>
            <a:ext cx="1192154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Федеральный закон принят Государственной Думой 22 июля 2020 года и одобрен Советом Федерации 24 июля 2020 года.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Федеральный закон устанавливает систему организации воспитательной работы в сфере образования.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Воспитание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определяется как деятельность, направленная на развитие личности, создание условий для самоопределения и социализации обучающихся на основе социокультурных, духовно‑нравственных ценностей и принятых в российском обществе правил и норм поведения в интересах человека, семьи, общества и государства, формирование у обучающихся чувства патриотизма и гражданственности, уважения к памяти защитников Отечества и подвигам героев Отечества, к закону и правопорядку, человеку труда и старшему поколению, взаимного уважения, бережного отношения к культурному наследию и традициям многонационального народа Российской Федерации, к природе и окружающей среде.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78071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8234" y="217870"/>
            <a:ext cx="11533765" cy="565714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rial" pitchFamily="34" charset="0"/>
              </a:rPr>
              <a:t>ГОС СПО 2016 г.: унификация ОК для рабочих и специалистов среднего звена </a:t>
            </a:r>
            <a:endParaRPr lang="ru-RU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4" y="209736"/>
            <a:ext cx="697731" cy="581981"/>
          </a:xfrm>
          <a:prstGeom prst="rect">
            <a:avLst/>
          </a:prstGeom>
        </p:spPr>
      </p:pic>
      <p:sp>
        <p:nvSpPr>
          <p:cNvPr id="49" name="Параллелограмм 48"/>
          <p:cNvSpPr/>
          <p:nvPr/>
        </p:nvSpPr>
        <p:spPr>
          <a:xfrm>
            <a:off x="11150189" y="6398325"/>
            <a:ext cx="604989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3" name="Параллелограмм 52"/>
          <p:cNvSpPr/>
          <p:nvPr/>
        </p:nvSpPr>
        <p:spPr>
          <a:xfrm>
            <a:off x="10983129" y="6398617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4" name="Параллелограмм 53"/>
          <p:cNvSpPr/>
          <p:nvPr/>
        </p:nvSpPr>
        <p:spPr>
          <a:xfrm>
            <a:off x="10813346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5" name="Параллелограмм 54"/>
          <p:cNvSpPr/>
          <p:nvPr/>
        </p:nvSpPr>
        <p:spPr>
          <a:xfrm>
            <a:off x="10644365" y="6398325"/>
            <a:ext cx="193937" cy="204835"/>
          </a:xfrm>
          <a:prstGeom prst="parallelogram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8111"/>
            <a:endParaRPr lang="ru-RU" sz="1512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215502" y="6374573"/>
            <a:ext cx="463138" cy="2638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300" dirty="0">
                <a:solidFill>
                  <a:prstClr val="white"/>
                </a:solidFill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457" y="1339403"/>
            <a:ext cx="1192154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Выпускник, освоивший образовательную программу, должен обладать следующими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общими компетенциями (ОК):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ОК 01. Выбирать способы решения задач профессиональной деятельности, применительно к различным контекстам.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ОК 02. Осуществлять поиск, анализ и интерпретацию информации, необходимой для выполнения задач профессиональной деятельности.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ОК 03. Планировать и реализовывать собственное профессиональное и личностное развитие.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ОК 04. Работать в коллективе и команде, эффективно взаимодействовать с коллегами, руководством, клиентами.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ОК 05. Осуществлять устную и письменную коммуникацию на государственном языке с учетом особенностей социального и культурного контекста.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ОК 06. Проявлять гражданско-патриотическую позицию, демонстрировать осознанное поведение на основе общечеловеческих ценностей.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ОК 07. Содействовать сохранению окружающей среды, ресурсосбережению, эффективно действовать в чрезвычайных ситуациях.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ОК 08. Использовать средства физической культуры для сохранения и укрепления здоровья в процессе профессиональной деятельности и поддержание необходимого уровня физической подготовленности.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ОК 09. Использовать информационные технологии в профессиональной деятельности.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ОК 10. Пользоваться профессиональной документацией на государственном и иностранном языке.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ОК 11. Планировать предпринимательскую деятельность в профессиональной сфере.</a:t>
            </a:r>
          </a:p>
          <a:p>
            <a:pPr hangingPunct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825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1658</Words>
  <Application>Microsoft Office PowerPoint</Application>
  <PresentationFormat>Широкоэкранный</PresentationFormat>
  <Paragraphs>209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Lato</vt:lpstr>
      <vt:lpstr>Noto Sans Symbols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Шабалин Алексей Игоревич</dc:creator>
  <cp:lastModifiedBy>Кондратьева Ольга Геннадьевна</cp:lastModifiedBy>
  <cp:revision>63</cp:revision>
  <cp:lastPrinted>2019-06-25T05:12:30Z</cp:lastPrinted>
  <dcterms:created xsi:type="dcterms:W3CDTF">2019-06-17T09:24:23Z</dcterms:created>
  <dcterms:modified xsi:type="dcterms:W3CDTF">2020-10-20T02:56:47Z</dcterms:modified>
</cp:coreProperties>
</file>