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5" r:id="rId1"/>
  </p:sldMasterIdLst>
  <p:notesMasterIdLst>
    <p:notesMasterId r:id="rId11"/>
  </p:notesMasterIdLst>
  <p:sldIdLst>
    <p:sldId id="2215" r:id="rId2"/>
    <p:sldId id="3366" r:id="rId3"/>
    <p:sldId id="3368" r:id="rId4"/>
    <p:sldId id="3375" r:id="rId5"/>
    <p:sldId id="3376" r:id="rId6"/>
    <p:sldId id="3377" r:id="rId7"/>
    <p:sldId id="3378" r:id="rId8"/>
    <p:sldId id="3379" r:id="rId9"/>
    <p:sldId id="3383" r:id="rId10"/>
  </p:sldIdLst>
  <p:sldSz cx="24377650" cy="13716000"/>
  <p:notesSz cx="6858000" cy="9144000"/>
  <p:custDataLst>
    <p:tags r:id="rId12"/>
  </p:custDataLst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80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pos="9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334"/>
    <a:srgbClr val="5EC8F3"/>
    <a:srgbClr val="F7F7F7"/>
    <a:srgbClr val="174E68"/>
    <a:srgbClr val="F39744"/>
    <a:srgbClr val="F69945"/>
    <a:srgbClr val="199782"/>
    <a:srgbClr val="5EC9F4"/>
    <a:srgbClr val="F39642"/>
    <a:srgbClr val="F6C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1" autoAdjust="0"/>
    <p:restoredTop sz="96271" autoAdjust="0"/>
  </p:normalViewPr>
  <p:slideViewPr>
    <p:cSldViewPr snapToGrid="0" snapToObjects="1">
      <p:cViewPr>
        <p:scale>
          <a:sx n="33" d="100"/>
          <a:sy n="33" d="100"/>
        </p:scale>
        <p:origin x="2556" y="1086"/>
      </p:cViewPr>
      <p:guideLst>
        <p:guide orient="horz" pos="480"/>
        <p:guide pos="14398"/>
        <p:guide orient="horz" pos="8160"/>
        <p:guide pos="958"/>
      </p:guideLst>
    </p:cSldViewPr>
  </p:slideViewPr>
  <p:outlineViewPr>
    <p:cViewPr>
      <p:scale>
        <a:sx n="35" d="100"/>
        <a:sy n="35" d="100"/>
      </p:scale>
      <p:origin x="0" y="-24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PT Serif" panose="020A0603040505020204" pitchFamily="18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PT Serif" panose="020A0603040505020204" pitchFamily="18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PT Serif" panose="020A0603040505020204" pitchFamily="18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PT Serif" panose="020A0603040505020204" pitchFamily="18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1pPr>
    <a:lvl2pPr marL="914217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2pPr>
    <a:lvl3pPr marL="1828434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3pPr>
    <a:lvl4pPr marL="2742651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4pPr>
    <a:lvl5pPr marL="3656868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51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BD35B7-DAF1-5B4D-94FA-36B61FD74AC4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184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8975" y="1143000"/>
            <a:ext cx="5475288" cy="308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1638" cy="3595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889324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105250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441363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096457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25271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217107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46574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69004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211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E3DA6CA8-5423-E244-9B38-31A489CDCE6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0537372" y="0"/>
            <a:ext cx="13840279" cy="13716000"/>
          </a:xfrm>
          <a:custGeom>
            <a:avLst/>
            <a:gdLst>
              <a:gd name="connsiteX0" fmla="*/ 3429000 w 13840279"/>
              <a:gd name="connsiteY0" fmla="*/ 0 h 13716000"/>
              <a:gd name="connsiteX1" fmla="*/ 13840279 w 13840279"/>
              <a:gd name="connsiteY1" fmla="*/ 0 h 13716000"/>
              <a:gd name="connsiteX2" fmla="*/ 13840279 w 13840279"/>
              <a:gd name="connsiteY2" fmla="*/ 13716000 h 13716000"/>
              <a:gd name="connsiteX3" fmla="*/ 0 w 13840279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0279" h="13716000">
                <a:moveTo>
                  <a:pt x="3429000" y="0"/>
                </a:moveTo>
                <a:lnTo>
                  <a:pt x="13840279" y="0"/>
                </a:lnTo>
                <a:lnTo>
                  <a:pt x="13840279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5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ssage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95342670-1E6B-2243-BFE4-13CC9A340BF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672927" y="4985817"/>
            <a:ext cx="5826674" cy="5827166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178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Picture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A6295B25-9368-0043-B691-DE6DF16778C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24377646" cy="13716000"/>
          </a:xfrm>
          <a:prstGeom prst="rect">
            <a:avLst/>
          </a:prstGeom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07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A4DE59CD-F7EF-D045-9A01-8CB50D9E82C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188825" y="0"/>
            <a:ext cx="12188825" cy="13716000"/>
          </a:xfrm>
          <a:prstGeom prst="rect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8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xmlns="" id="{1CAB416D-699C-1441-B318-50BEE75FC0A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295890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xmlns="" id="{C88E4646-E9C8-2F43-96CD-BA808FE8376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9070955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520825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xmlns="" id="{3F187603-B288-424D-8566-7CB22ABB77C5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397624" y="6382108"/>
            <a:ext cx="2807336" cy="2807574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xmlns="" id="{C7F72402-C348-1242-B6F6-E7F77EDE684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5172689" y="6382108"/>
            <a:ext cx="2807336" cy="2807574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7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xmlns="" id="{1CAB416D-699C-1441-B318-50BEE75FC0A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295890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xmlns="" id="{C88E4646-E9C8-2F43-96CD-BA808FE8376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915923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675857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9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047797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7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xmlns="" id="{DD7B4DF9-F4CD-8348-96A3-DB7AEF40F57F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12188826" y="6858000"/>
            <a:ext cx="12188824" cy="6858000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xmlns="" id="{645B37BB-879B-C14B-BA08-07975762310C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12188825" y="0"/>
            <a:ext cx="12188824" cy="6858001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61E95702-1578-B744-9130-55B3B94F741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"/>
            <a:ext cx="10058400" cy="13715999"/>
          </a:xfrm>
          <a:custGeom>
            <a:avLst/>
            <a:gdLst>
              <a:gd name="connsiteX0" fmla="*/ 0 w 10058400"/>
              <a:gd name="connsiteY0" fmla="*/ 0 h 13715999"/>
              <a:gd name="connsiteX1" fmla="*/ 10058400 w 10058400"/>
              <a:gd name="connsiteY1" fmla="*/ 0 h 13715999"/>
              <a:gd name="connsiteX2" fmla="*/ 5666812 w 10058400"/>
              <a:gd name="connsiteY2" fmla="*/ 13715999 h 13715999"/>
              <a:gd name="connsiteX3" fmla="*/ 0 w 10058400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0" h="13715999">
                <a:moveTo>
                  <a:pt x="0" y="0"/>
                </a:moveTo>
                <a:lnTo>
                  <a:pt x="10058400" y="0"/>
                </a:lnTo>
                <a:lnTo>
                  <a:pt x="566681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32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xmlns="" id="{CE00782E-4C24-ED44-8642-3E6127757C63}"/>
              </a:ext>
            </a:extLst>
          </p:cNvPr>
          <p:cNvSpPr>
            <a:spLocks noGrp="1"/>
          </p:cNvSpPr>
          <p:nvPr userDrawn="1">
            <p:ph type="pic" sz="quarter" idx="17"/>
          </p:nvPr>
        </p:nvSpPr>
        <p:spPr>
          <a:xfrm>
            <a:off x="2755113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xmlns="" id="{7574E609-94B7-3248-B664-2520CD94AEE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1147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xmlns="" id="{28CAB6C0-80B5-0145-BB48-171DC389787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3487180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xmlns="" id="{13CDD826-7A09-0E46-924D-3E22C1ADC0D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8837846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4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8CBDB90-54CE-7244-803E-647CA61D2CD7}"/>
              </a:ext>
            </a:extLst>
          </p:cNvPr>
          <p:cNvSpPr txBox="1"/>
          <p:nvPr userDrawn="1"/>
        </p:nvSpPr>
        <p:spPr>
          <a:xfrm>
            <a:off x="22388473" y="12611172"/>
            <a:ext cx="575800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fld id="{D93340F3-85EA-5849-99E4-E0C4FF56AC6F}" type="slidenum">
              <a:rPr lang="en-US" sz="2400" b="0" i="0" smtClean="0">
                <a:solidFill>
                  <a:schemeClr val="bg1">
                    <a:lumMod val="6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pPr algn="r"/>
              <a:t>‹#›</a:t>
            </a:fld>
            <a:endParaRPr lang="en-US" sz="2400" b="0" i="0" dirty="0">
              <a:solidFill>
                <a:schemeClr val="bg1">
                  <a:lumMod val="6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7" r:id="rId2"/>
    <p:sldLayoutId id="2147484093" r:id="rId3"/>
    <p:sldLayoutId id="2147484096" r:id="rId4"/>
    <p:sldLayoutId id="2147484098" r:id="rId5"/>
    <p:sldLayoutId id="2147484097" r:id="rId6"/>
    <p:sldLayoutId id="2147484014" r:id="rId7"/>
    <p:sldLayoutId id="2147484094" r:id="rId8"/>
    <p:sldLayoutId id="2147484095" r:id="rId9"/>
    <p:sldLayoutId id="2147484103" r:id="rId10"/>
    <p:sldLayoutId id="214748410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828343" rtl="0" eaLnBrk="1" latinLnBrk="0" hangingPunct="1">
        <a:lnSpc>
          <a:spcPct val="100000"/>
        </a:lnSpc>
        <a:spcBef>
          <a:spcPct val="0"/>
        </a:spcBef>
        <a:buNone/>
        <a:defRPr sz="8000" b="1" i="0" kern="1200" spc="300">
          <a:solidFill>
            <a:schemeClr val="tx1"/>
          </a:solidFill>
          <a:latin typeface="PT Serif" panose="020A0603040505020204" pitchFamily="18" charset="77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4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36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Grp="1" noChangeAspect="1"/>
          </p:cNvPicPr>
          <p:nvPr>
            <p:ph type="pic" sz="quarter" idx="17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0" b="8490"/>
          <a:stretch>
            <a:fillRect/>
          </a:stretch>
        </p:blipFill>
        <p:spPr/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69A168C-9BAE-5F47-9CE2-5E4F2AD0EE39}"/>
              </a:ext>
            </a:extLst>
          </p:cNvPr>
          <p:cNvSpPr/>
          <p:nvPr/>
        </p:nvSpPr>
        <p:spPr>
          <a:xfrm>
            <a:off x="-109444" y="-1"/>
            <a:ext cx="24377646" cy="13716000"/>
          </a:xfrm>
          <a:prstGeom prst="rect">
            <a:avLst/>
          </a:prstGeom>
          <a:solidFill>
            <a:schemeClr val="tx1">
              <a:lumMod val="5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 ExtraLight" panose="020B0302040504020204" pitchFamily="34" charset="0"/>
            </a:endParaRPr>
          </a:p>
        </p:txBody>
      </p:sp>
      <p:sp>
        <p:nvSpPr>
          <p:cNvPr id="6" name="Half Frame 5">
            <a:extLst>
              <a:ext uri="{FF2B5EF4-FFF2-40B4-BE49-F238E27FC236}">
                <a16:creationId xmlns:a16="http://schemas.microsoft.com/office/drawing/2014/main" xmlns="" id="{FBE69680-E96C-EA4C-AB95-423018BE629B}"/>
              </a:ext>
            </a:extLst>
          </p:cNvPr>
          <p:cNvSpPr/>
          <p:nvPr/>
        </p:nvSpPr>
        <p:spPr>
          <a:xfrm>
            <a:off x="1373194" y="2363879"/>
            <a:ext cx="4833257" cy="4833257"/>
          </a:xfrm>
          <a:prstGeom prst="halfFrame">
            <a:avLst>
              <a:gd name="adj1" fmla="val 3484"/>
              <a:gd name="adj2" fmla="val 31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oto Sans ExtraLight" panose="020B0302040504020204" pitchFamily="34" charset="0"/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53A1B986-4B82-924B-9E4B-1ED0E389F8EC}"/>
              </a:ext>
            </a:extLst>
          </p:cNvPr>
          <p:cNvSpPr/>
          <p:nvPr/>
        </p:nvSpPr>
        <p:spPr>
          <a:xfrm rot="10800000">
            <a:off x="17721091" y="6492489"/>
            <a:ext cx="4833257" cy="4833257"/>
          </a:xfrm>
          <a:prstGeom prst="halfFrame">
            <a:avLst>
              <a:gd name="adj1" fmla="val 3484"/>
              <a:gd name="adj2" fmla="val 31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oto Sans ExtraLight" panose="020B030204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3608" y="3330372"/>
            <a:ext cx="20770430" cy="501675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ru-RU" sz="8000" b="1" dirty="0">
                <a:solidFill>
                  <a:schemeClr val="bg1"/>
                </a:solidFill>
                <a:ea typeface="Source Sans Pro" panose="020B0503030403020204" pitchFamily="34" charset="0"/>
                <a:cs typeface="Mukta" panose="020B0000000000000000" pitchFamily="34" charset="77"/>
              </a:rPr>
              <a:t>О ТЕМАТИКЕ КУРСОВ КАФЕДРЫ </a:t>
            </a:r>
            <a:endParaRPr lang="ru-RU" sz="8000" b="1" dirty="0" smtClean="0">
              <a:solidFill>
                <a:schemeClr val="bg1"/>
              </a:solidFill>
              <a:ea typeface="Source Sans Pro" panose="020B0503030403020204" pitchFamily="34" charset="0"/>
              <a:cs typeface="Mukta" panose="020B0000000000000000" pitchFamily="34" charset="77"/>
            </a:endParaRPr>
          </a:p>
          <a:p>
            <a:pPr algn="ctr"/>
            <a:r>
              <a:rPr lang="ru-RU" sz="8000" b="1" dirty="0" smtClean="0">
                <a:solidFill>
                  <a:schemeClr val="bg1"/>
                </a:solidFill>
                <a:ea typeface="Source Sans Pro" panose="020B0503030403020204" pitchFamily="34" charset="0"/>
                <a:cs typeface="Mukta" panose="020B0000000000000000" pitchFamily="34" charset="77"/>
              </a:rPr>
              <a:t>ОБЩЕОБРАЗОВАТЕЛЬНОЙ ПОДГОТОВКИ </a:t>
            </a:r>
          </a:p>
          <a:p>
            <a:pPr algn="ctr"/>
            <a:r>
              <a:rPr lang="ru-RU" sz="8000" b="1" dirty="0" smtClean="0">
                <a:solidFill>
                  <a:schemeClr val="bg1"/>
                </a:solidFill>
                <a:ea typeface="Source Sans Pro" panose="020B0503030403020204" pitchFamily="34" charset="0"/>
                <a:cs typeface="Mukta" panose="020B0000000000000000" pitchFamily="34" charset="77"/>
              </a:rPr>
              <a:t>В ПРЕДЕЛАХ ОСВОЕНИЯ ОП СПО</a:t>
            </a:r>
          </a:p>
          <a:p>
            <a:pPr algn="ctr"/>
            <a:r>
              <a:rPr lang="ru-RU" sz="8000" b="1" dirty="0" smtClean="0">
                <a:solidFill>
                  <a:schemeClr val="bg1"/>
                </a:solidFill>
                <a:ea typeface="Source Sans Pro" panose="020B0503030403020204" pitchFamily="34" charset="0"/>
                <a:cs typeface="Mukta" panose="020B0000000000000000" pitchFamily="34" charset="77"/>
              </a:rPr>
              <a:t> </a:t>
            </a:r>
            <a:endParaRPr lang="ru-RU" sz="8000" b="1" dirty="0">
              <a:solidFill>
                <a:schemeClr val="bg1"/>
              </a:solidFill>
              <a:ea typeface="Source Sans Pro" panose="020B0503030403020204" pitchFamily="34" charset="0"/>
              <a:cs typeface="Mukta" panose="020B0000000000000000" pitchFamily="34" charset="77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456" y="247164"/>
            <a:ext cx="4745746" cy="7193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141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rallelogram 13">
            <a:extLst>
              <a:ext uri="{FF2B5EF4-FFF2-40B4-BE49-F238E27FC236}">
                <a16:creationId xmlns:a16="http://schemas.microsoft.com/office/drawing/2014/main" xmlns="" id="{8C53FA39-F38B-DD44-82F0-CACC7CAA18AF}"/>
              </a:ext>
            </a:extLst>
          </p:cNvPr>
          <p:cNvSpPr/>
          <p:nvPr/>
        </p:nvSpPr>
        <p:spPr>
          <a:xfrm>
            <a:off x="10209157" y="0"/>
            <a:ext cx="5537678" cy="13716000"/>
          </a:xfrm>
          <a:prstGeom prst="parallelogram">
            <a:avLst>
              <a:gd name="adj" fmla="val 618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611948C-8F92-2447-9C47-E2B63D2EBED7}"/>
              </a:ext>
            </a:extLst>
          </p:cNvPr>
          <p:cNvSpPr txBox="1"/>
          <p:nvPr/>
        </p:nvSpPr>
        <p:spPr>
          <a:xfrm>
            <a:off x="1467381" y="4784537"/>
            <a:ext cx="65915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 smtClean="0">
                <a:latin typeface="+mj-lt"/>
              </a:rPr>
              <a:t>1</a:t>
            </a:r>
            <a:endParaRPr lang="en-US" sz="6600" b="1" dirty="0"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344FFC1C-D77F-024A-829A-285A4780165E}"/>
              </a:ext>
            </a:extLst>
          </p:cNvPr>
          <p:cNvSpPr txBox="1"/>
          <p:nvPr/>
        </p:nvSpPr>
        <p:spPr>
          <a:xfrm>
            <a:off x="1467381" y="7778705"/>
            <a:ext cx="113364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6600" b="1" dirty="0" smtClean="0">
                <a:latin typeface="+mj-lt"/>
              </a:rPr>
              <a:t>13</a:t>
            </a:r>
            <a:endParaRPr lang="en-US" sz="6600" b="1" dirty="0"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13179F08-43B9-6341-ADA2-BA03BDDA9BA7}"/>
              </a:ext>
            </a:extLst>
          </p:cNvPr>
          <p:cNvSpPr txBox="1"/>
          <p:nvPr/>
        </p:nvSpPr>
        <p:spPr>
          <a:xfrm>
            <a:off x="1430875" y="10509936"/>
            <a:ext cx="160813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6600" b="1" dirty="0" smtClean="0">
                <a:latin typeface="+mj-lt"/>
              </a:rPr>
              <a:t>575</a:t>
            </a:r>
            <a:endParaRPr lang="en-US" sz="6600" b="1" dirty="0"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35AFA79-FE80-5C49-BAC6-4760ECDCB4B3}"/>
              </a:ext>
            </a:extLst>
          </p:cNvPr>
          <p:cNvSpPr txBox="1"/>
          <p:nvPr/>
        </p:nvSpPr>
        <p:spPr>
          <a:xfrm>
            <a:off x="1328480" y="1551679"/>
            <a:ext cx="11840902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Кафедра общеобразовательной подготовки в пределах освоения ОП СПО</a:t>
            </a:r>
            <a:endParaRPr lang="en-US" sz="4400" b="1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Lato Heavy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6822137-C803-E941-9545-A4D9DE42ED6A}"/>
              </a:ext>
            </a:extLst>
          </p:cNvPr>
          <p:cNvSpPr txBox="1"/>
          <p:nvPr/>
        </p:nvSpPr>
        <p:spPr>
          <a:xfrm>
            <a:off x="1328480" y="641550"/>
            <a:ext cx="9648795" cy="76944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ru-RU" sz="4400" b="1" dirty="0" smtClean="0">
                <a:solidFill>
                  <a:schemeClr val="accent2"/>
                </a:solidFill>
                <a:latin typeface="+mj-lt"/>
                <a:ea typeface="Noto Sans Medium" panose="020B0502040504020204" pitchFamily="34" charset="0"/>
                <a:cs typeface="Noto Sans Medium" panose="020B0502040504020204" pitchFamily="34" charset="0"/>
              </a:rPr>
              <a:t>План-график ДПП ПК на 2021 </a:t>
            </a:r>
            <a:r>
              <a:rPr lang="ru-RU" sz="4400" b="1" dirty="0" smtClean="0">
                <a:solidFill>
                  <a:schemeClr val="accent2"/>
                </a:solidFill>
                <a:latin typeface="+mj-lt"/>
                <a:ea typeface="Noto Sans Medium" panose="020B0502040504020204" pitchFamily="34" charset="0"/>
                <a:cs typeface="Noto Sans Medium" panose="020B0502040504020204" pitchFamily="34" charset="0"/>
              </a:rPr>
              <a:t>год</a:t>
            </a:r>
            <a:endParaRPr lang="en-US" sz="4400" b="1" dirty="0">
              <a:solidFill>
                <a:schemeClr val="accent2"/>
              </a:solidFill>
              <a:latin typeface="+mj-lt"/>
              <a:ea typeface="Noto Sans Medium" panose="020B0502040504020204" pitchFamily="34" charset="0"/>
              <a:cs typeface="Noto Sans Medium" panose="020B0502040504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980094" y="10816788"/>
            <a:ext cx="4259499" cy="60529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1087636">
              <a:lnSpc>
                <a:spcPts val="4000"/>
              </a:lnSpc>
              <a:spcBef>
                <a:spcPts val="1200"/>
              </a:spcBef>
            </a:pPr>
            <a:r>
              <a:rPr lang="ru-RU" sz="4800" b="1" dirty="0">
                <a:solidFill>
                  <a:schemeClr val="tx2"/>
                </a:solidFill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слушателей</a:t>
            </a:r>
            <a:endParaRPr lang="en-US" dirty="0">
              <a:solidFill>
                <a:schemeClr val="tx2"/>
              </a:solidFill>
              <a:latin typeface="+mj-lt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456" y="247164"/>
            <a:ext cx="4745746" cy="71932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017643" y="7557208"/>
            <a:ext cx="7689926" cy="193899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1087636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tx2"/>
                </a:solidFill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дополнительных </a:t>
            </a:r>
          </a:p>
          <a:p>
            <a:pPr defTabSz="1087636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tx2"/>
                </a:solidFill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профессиональных программ </a:t>
            </a:r>
          </a:p>
          <a:p>
            <a:pPr defTabSz="1087636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tx2"/>
                </a:solidFill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повышения квалификации</a:t>
            </a:r>
            <a:endParaRPr lang="en-US" dirty="0">
              <a:solidFill>
                <a:schemeClr val="tx2"/>
              </a:solidFill>
              <a:latin typeface="+mj-lt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3801" y="4689073"/>
            <a:ext cx="8885766" cy="193899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1087636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tx2"/>
                </a:solidFill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дополнительная </a:t>
            </a:r>
          </a:p>
          <a:p>
            <a:pPr defTabSz="1087636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tx2"/>
                </a:solidFill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профессиональная программа </a:t>
            </a:r>
          </a:p>
          <a:p>
            <a:pPr defTabSz="1087636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tx2"/>
                </a:solidFill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профессиональной переподготовки</a:t>
            </a:r>
            <a:endParaRPr lang="en-US" dirty="0">
              <a:solidFill>
                <a:schemeClr val="tx2"/>
              </a:solidFill>
              <a:latin typeface="+mj-lt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sz="quarter" idx="30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1" r="121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76181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B4C2244-8C15-CC41-A750-1F606BAA391B}"/>
              </a:ext>
            </a:extLst>
          </p:cNvPr>
          <p:cNvSpPr/>
          <p:nvPr/>
        </p:nvSpPr>
        <p:spPr>
          <a:xfrm>
            <a:off x="1430875" y="2686050"/>
            <a:ext cx="21997776" cy="1082223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159821F-6D88-0D49-B048-717EDF97EA60}"/>
              </a:ext>
            </a:extLst>
          </p:cNvPr>
          <p:cNvSpPr txBox="1"/>
          <p:nvPr/>
        </p:nvSpPr>
        <p:spPr>
          <a:xfrm>
            <a:off x="1430875" y="1361587"/>
            <a:ext cx="13980109" cy="1107996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ru-RU" sz="6600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«Педагогическая деятельность»</a:t>
            </a:r>
            <a:endParaRPr lang="en-US" sz="6600" b="1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Lato Heavy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C8D64D7-6DA9-0E46-B3AB-C043E51C57B2}"/>
              </a:ext>
            </a:extLst>
          </p:cNvPr>
          <p:cNvSpPr txBox="1"/>
          <p:nvPr/>
        </p:nvSpPr>
        <p:spPr>
          <a:xfrm>
            <a:off x="1430875" y="612112"/>
            <a:ext cx="13372572" cy="9233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ru-RU" sz="5400" dirty="0">
                <a:solidFill>
                  <a:schemeClr val="accent2"/>
                </a:solidFill>
                <a:latin typeface="+mj-lt"/>
                <a:ea typeface="Source Sans Pro Light" panose="020B0403030403020204" pitchFamily="34" charset="0"/>
              </a:rPr>
              <a:t>Профессиональная переподготовка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1E5C58E-91D1-6D4B-A2A6-8F15E0A8FD90}"/>
              </a:ext>
            </a:extLst>
          </p:cNvPr>
          <p:cNvSpPr txBox="1"/>
          <p:nvPr/>
        </p:nvSpPr>
        <p:spPr>
          <a:xfrm>
            <a:off x="1743075" y="2925771"/>
            <a:ext cx="21685576" cy="1111073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Срок реализации: </a:t>
            </a:r>
            <a:r>
              <a:rPr lang="ru-RU" sz="4000" dirty="0" smtClean="0"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13.09-13.12.2021</a:t>
            </a:r>
            <a:endParaRPr lang="ru-RU" sz="4000" dirty="0" smtClean="0">
              <a:latin typeface="+mj-lt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  <a:p>
            <a:r>
              <a:rPr lang="ru-RU" sz="4000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Объем часов: </a:t>
            </a:r>
            <a:r>
              <a:rPr lang="ru-RU" sz="4000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318 </a:t>
            </a:r>
            <a:r>
              <a:rPr lang="ru-RU" sz="4000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ч.</a:t>
            </a:r>
            <a:endParaRPr lang="ru-RU" sz="4000" dirty="0" smtClean="0"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  <a:p>
            <a:r>
              <a:rPr lang="ru-RU" sz="4000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Категория слушателей: </a:t>
            </a:r>
            <a:r>
              <a:rPr lang="ru-RU" sz="4000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педагогические </a:t>
            </a:r>
            <a:r>
              <a:rPr lang="ru-RU" sz="4000" dirty="0">
                <a:ea typeface="Source Sans Pro Light" panose="020B0403030403020204" pitchFamily="34" charset="0"/>
                <a:cs typeface="Noto Sans ExtraLight" panose="020B0302040504020204" pitchFamily="34" charset="0"/>
              </a:rPr>
              <a:t>работники </a:t>
            </a:r>
            <a:endParaRPr lang="ru-RU" sz="4000" dirty="0" smtClean="0"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  <a:p>
            <a:r>
              <a:rPr lang="ru-RU" sz="4000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профессиональных </a:t>
            </a:r>
            <a:r>
              <a:rPr lang="ru-RU" sz="4000" dirty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образовательных </a:t>
            </a:r>
            <a:r>
              <a:rPr lang="ru-RU" sz="4000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организаций</a:t>
            </a:r>
          </a:p>
          <a:p>
            <a:r>
              <a:rPr lang="ru-RU" sz="4000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Кол-во </a:t>
            </a:r>
            <a:r>
              <a:rPr lang="ru-RU" sz="4000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слушателей: </a:t>
            </a:r>
            <a:r>
              <a:rPr lang="ru-RU" sz="4000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25 чел</a:t>
            </a:r>
          </a:p>
          <a:p>
            <a:r>
              <a:rPr lang="ru-RU" sz="4000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Форма обучения: </a:t>
            </a:r>
            <a:r>
              <a:rPr lang="ru-RU" sz="4000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очно-заочная (с ДОТ), </a:t>
            </a:r>
          </a:p>
          <a:p>
            <a:r>
              <a:rPr lang="ru-RU" sz="4000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по индивидуальному плану</a:t>
            </a:r>
          </a:p>
          <a:p>
            <a:r>
              <a:rPr lang="ru-RU" sz="4000" b="1" dirty="0" smtClean="0">
                <a:solidFill>
                  <a:schemeClr val="tx2"/>
                </a:solidFill>
                <a:ea typeface="Source Sans Pro Light" panose="020B0403030403020204" pitchFamily="34" charset="0"/>
                <a:cs typeface="Noto Sans ExtraLight" panose="020B0302040504020204" pitchFamily="34" charset="0"/>
              </a:rPr>
              <a:t>Содержание:</a:t>
            </a:r>
          </a:p>
          <a:p>
            <a:pPr fontAlgn="base"/>
            <a:r>
              <a:rPr lang="ru-RU" sz="2800" b="1" dirty="0"/>
              <a:t>1. Общепрофессиональные дисциплины</a:t>
            </a:r>
            <a:endParaRPr lang="ru-RU" sz="2800" dirty="0"/>
          </a:p>
          <a:p>
            <a:pPr fontAlgn="base"/>
            <a:r>
              <a:rPr lang="ru-RU" sz="2800" dirty="0"/>
              <a:t>1.1. Правовое обеспечение профессиональной деятельности</a:t>
            </a:r>
          </a:p>
          <a:p>
            <a:pPr fontAlgn="base"/>
            <a:r>
              <a:rPr lang="ru-RU" sz="2800" dirty="0"/>
              <a:t>1.2. Безопасность жизнедеятельности и охрана труда в образовательной организации</a:t>
            </a:r>
          </a:p>
          <a:p>
            <a:pPr fontAlgn="base"/>
            <a:r>
              <a:rPr lang="ru-RU" sz="2800" dirty="0"/>
              <a:t>1.3. Общие основы педагогики</a:t>
            </a:r>
          </a:p>
          <a:p>
            <a:pPr fontAlgn="base"/>
            <a:r>
              <a:rPr lang="ru-RU" sz="2800" dirty="0"/>
              <a:t>1.4. Общая и профессиональная психология</a:t>
            </a:r>
          </a:p>
          <a:p>
            <a:pPr fontAlgn="base"/>
            <a:r>
              <a:rPr lang="ru-RU" sz="2800" dirty="0"/>
              <a:t>1.5. Информационные технологии в профессиональной деятельности</a:t>
            </a:r>
          </a:p>
          <a:p>
            <a:pPr fontAlgn="base"/>
            <a:r>
              <a:rPr lang="ru-RU" sz="2800" b="1" dirty="0"/>
              <a:t>2. Профессиональные модули</a:t>
            </a:r>
            <a:endParaRPr lang="ru-RU" sz="2800" dirty="0"/>
          </a:p>
          <a:p>
            <a:pPr fontAlgn="base"/>
            <a:r>
              <a:rPr lang="ru-RU" sz="2800" dirty="0"/>
              <a:t>2.1. Педагогическое сопровождение группы обучающихся в урочной и внеурочной деятельности</a:t>
            </a:r>
          </a:p>
          <a:p>
            <a:pPr fontAlgn="base"/>
            <a:r>
              <a:rPr lang="ru-RU" sz="2800" dirty="0"/>
              <a:t>2.2. Методическое обеспечение учебного процесса и педагогического сопровождения группы обучающихся</a:t>
            </a:r>
          </a:p>
          <a:p>
            <a:pPr fontAlgn="base"/>
            <a:r>
              <a:rPr lang="ru-RU" sz="2800" dirty="0"/>
              <a:t>2.3. Организация учебного и учебно-производственного  процесса</a:t>
            </a:r>
          </a:p>
          <a:p>
            <a:pPr fontAlgn="base"/>
            <a:r>
              <a:rPr lang="ru-RU" sz="2800" dirty="0"/>
              <a:t>2.4. Организация профориентационных мероприятий с обучающимися и их родителями (законными представителями)</a:t>
            </a:r>
          </a:p>
          <a:p>
            <a:pPr fontAlgn="base"/>
            <a:r>
              <a:rPr lang="ru-RU" sz="2800" b="1" dirty="0"/>
              <a:t>3. Стажировка </a:t>
            </a:r>
            <a:r>
              <a:rPr lang="ru-RU" sz="2800" dirty="0"/>
              <a:t>в образовательной </a:t>
            </a:r>
            <a:r>
              <a:rPr lang="ru-RU" sz="2800" dirty="0" smtClean="0"/>
              <a:t>организации</a:t>
            </a:r>
            <a:endParaRPr lang="en-US" sz="2800" dirty="0"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  <a:p>
            <a:endParaRPr lang="en-US" sz="3200" dirty="0">
              <a:latin typeface="+mj-lt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456" y="247164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96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B4C2244-8C15-CC41-A750-1F606BAA391B}"/>
              </a:ext>
            </a:extLst>
          </p:cNvPr>
          <p:cNvSpPr/>
          <p:nvPr/>
        </p:nvSpPr>
        <p:spPr>
          <a:xfrm>
            <a:off x="1266092" y="3627710"/>
            <a:ext cx="21810867" cy="940249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159821F-6D88-0D49-B048-717EDF97EA60}"/>
              </a:ext>
            </a:extLst>
          </p:cNvPr>
          <p:cNvSpPr txBox="1"/>
          <p:nvPr/>
        </p:nvSpPr>
        <p:spPr>
          <a:xfrm>
            <a:off x="1430876" y="1630493"/>
            <a:ext cx="21481878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Обновление содержания и технологий оценки результатов освоения учебных дисциплин в соответствии с осваиваемой профессией/специальностью</a:t>
            </a:r>
            <a:endParaRPr lang="en-US" sz="4000" b="1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Lato Heavy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C8D64D7-6DA9-0E46-B3AB-C043E51C57B2}"/>
              </a:ext>
            </a:extLst>
          </p:cNvPr>
          <p:cNvSpPr txBox="1"/>
          <p:nvPr/>
        </p:nvSpPr>
        <p:spPr>
          <a:xfrm>
            <a:off x="1430875" y="337769"/>
            <a:ext cx="2722220" cy="9233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  <a:latin typeface="+mj-lt"/>
                <a:ea typeface="Source Sans Pro Light" panose="020B0403030403020204" pitchFamily="34" charset="0"/>
              </a:rPr>
              <a:t>ДПП ПК</a:t>
            </a:r>
            <a:endParaRPr lang="ru-RU" sz="5400" dirty="0">
              <a:solidFill>
                <a:schemeClr val="accent2"/>
              </a:solidFill>
              <a:latin typeface="+mj-lt"/>
              <a:ea typeface="Source Sans Pro Light" panose="020B0403030403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1E5C58E-91D1-6D4B-A2A6-8F15E0A8FD90}"/>
              </a:ext>
            </a:extLst>
          </p:cNvPr>
          <p:cNvSpPr txBox="1"/>
          <p:nvPr/>
        </p:nvSpPr>
        <p:spPr>
          <a:xfrm>
            <a:off x="1693165" y="3870253"/>
            <a:ext cx="20966810" cy="735586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Профиль и сроки </a:t>
            </a:r>
            <a:r>
              <a:rPr lang="ru-RU" sz="4400" b="1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реализации: </a:t>
            </a:r>
            <a:endParaRPr lang="ru-RU" sz="4400" b="1" dirty="0" smtClean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Lato" panose="020F0502020204030203" pitchFamily="34" charset="0"/>
            </a:endParaRPr>
          </a:p>
          <a:p>
            <a:r>
              <a:rPr lang="ru-RU" sz="4400" dirty="0" smtClean="0"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гуманитарный профиль (22.06-6.03.21, 13.09-20.09.21);</a:t>
            </a:r>
          </a:p>
          <a:p>
            <a:r>
              <a:rPr lang="ru-RU" sz="4400" dirty="0"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естественно-научный </a:t>
            </a:r>
            <a:r>
              <a:rPr lang="ru-RU" sz="4400" dirty="0" smtClean="0"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профиль (15.03-23.03.21, 4.10-16.10.21);</a:t>
            </a:r>
            <a:endParaRPr lang="ru-RU" sz="4400" dirty="0">
              <a:latin typeface="+mj-lt"/>
              <a:ea typeface="Source Sans Pro" panose="020B0503030403020204" pitchFamily="34" charset="0"/>
              <a:cs typeface="Lato" panose="020F0502020204030203" pitchFamily="34" charset="0"/>
            </a:endParaRPr>
          </a:p>
          <a:p>
            <a:r>
              <a:rPr lang="ru-RU" sz="4400" dirty="0" smtClean="0"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технологический профиль (5.04-17.04.21, 11.10-23.10.21);</a:t>
            </a:r>
          </a:p>
          <a:p>
            <a:r>
              <a:rPr lang="ru-RU" sz="4400" dirty="0" smtClean="0"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социально-экономический (19.04-30.04.21, 1.11-13.11.21);</a:t>
            </a:r>
            <a:r>
              <a:rPr lang="ru-RU" sz="4400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/>
            </a:r>
            <a:br>
              <a:rPr lang="ru-RU" sz="4400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</a:br>
            <a:r>
              <a:rPr lang="ru-RU" sz="4400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Объем </a:t>
            </a:r>
            <a:r>
              <a:rPr lang="ru-RU" sz="4400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часов: </a:t>
            </a:r>
            <a:r>
              <a:rPr lang="ru-RU" sz="4400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72 ч</a:t>
            </a:r>
          </a:p>
          <a:p>
            <a:r>
              <a:rPr lang="ru-RU" sz="4400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Категория слушателей: </a:t>
            </a:r>
            <a:r>
              <a:rPr lang="ru-RU" sz="4400" dirty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Преподаватели общеобразовательных дисциплин профессиональных образовательных </a:t>
            </a:r>
            <a:r>
              <a:rPr lang="ru-RU" sz="4400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организаций</a:t>
            </a:r>
          </a:p>
          <a:p>
            <a:r>
              <a:rPr lang="ru-RU" sz="4400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Кол-во </a:t>
            </a:r>
            <a:r>
              <a:rPr lang="ru-RU" sz="4400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слушателей: </a:t>
            </a:r>
            <a:r>
              <a:rPr lang="ru-RU" sz="4400" dirty="0">
                <a:ea typeface="Source Sans Pro Light" panose="020B0403030403020204" pitchFamily="34" charset="0"/>
                <a:cs typeface="Noto Sans ExtraLight" panose="020B0302040504020204" pitchFamily="34" charset="0"/>
              </a:rPr>
              <a:t>25 чел</a:t>
            </a:r>
          </a:p>
          <a:p>
            <a:r>
              <a:rPr lang="ru-RU" sz="4400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Форма обучения: </a:t>
            </a:r>
            <a:r>
              <a:rPr lang="ru-RU" sz="4400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очно-заочная (с ДОТ)</a:t>
            </a:r>
          </a:p>
          <a:p>
            <a:endParaRPr lang="en-US" sz="3200" dirty="0">
              <a:latin typeface="+mj-lt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456" y="247164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466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B4C2244-8C15-CC41-A750-1F606BAA391B}"/>
              </a:ext>
            </a:extLst>
          </p:cNvPr>
          <p:cNvSpPr/>
          <p:nvPr/>
        </p:nvSpPr>
        <p:spPr>
          <a:xfrm>
            <a:off x="1145124" y="3627710"/>
            <a:ext cx="22038725" cy="951679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159821F-6D88-0D49-B048-717EDF97EA60}"/>
              </a:ext>
            </a:extLst>
          </p:cNvPr>
          <p:cNvSpPr txBox="1"/>
          <p:nvPr/>
        </p:nvSpPr>
        <p:spPr>
          <a:xfrm>
            <a:off x="1430876" y="1588507"/>
            <a:ext cx="21393266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lvl="0">
              <a:lnSpc>
                <a:spcPts val="4000"/>
              </a:lnSpc>
              <a:spcBef>
                <a:spcPts val="1200"/>
              </a:spcBef>
            </a:pPr>
            <a:r>
              <a:rPr lang="ru-RU" sz="4000" b="1" dirty="0">
                <a:solidFill>
                  <a:schemeClr val="tx2"/>
                </a:solidFill>
                <a:ea typeface="Source Sans Pro Light" panose="020B0403030403020204" pitchFamily="34" charset="0"/>
                <a:cs typeface="Noto Sans ExtraLight" panose="020B0302040504020204" pitchFamily="34" charset="0"/>
              </a:rPr>
              <a:t>«Применение электронного обучения и дистанционных образовательных технологий при освоении программ учебных предметов </a:t>
            </a:r>
            <a:r>
              <a:rPr lang="ru-RU" sz="4000" b="1" dirty="0" smtClean="0">
                <a:solidFill>
                  <a:schemeClr val="tx2"/>
                </a:solidFill>
                <a:ea typeface="Source Sans Pro Light" panose="020B0403030403020204" pitchFamily="34" charset="0"/>
                <a:cs typeface="Noto Sans ExtraLight" panose="020B0302040504020204" pitchFamily="34" charset="0"/>
              </a:rPr>
              <a:t>общеобразовательного </a:t>
            </a:r>
            <a:r>
              <a:rPr lang="ru-RU" sz="4000" b="1" dirty="0">
                <a:solidFill>
                  <a:schemeClr val="tx2"/>
                </a:solidFill>
                <a:ea typeface="Source Sans Pro Light" panose="020B0403030403020204" pitchFamily="34" charset="0"/>
                <a:cs typeface="Noto Sans ExtraLight" panose="020B0302040504020204" pitchFamily="34" charset="0"/>
              </a:rPr>
              <a:t>цикла»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C8D64D7-6DA9-0E46-B3AB-C043E51C57B2}"/>
              </a:ext>
            </a:extLst>
          </p:cNvPr>
          <p:cNvSpPr txBox="1"/>
          <p:nvPr/>
        </p:nvSpPr>
        <p:spPr>
          <a:xfrm>
            <a:off x="1430875" y="665178"/>
            <a:ext cx="2722220" cy="9233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  <a:latin typeface="+mj-lt"/>
                <a:ea typeface="Source Sans Pro Light" panose="020B0403030403020204" pitchFamily="34" charset="0"/>
              </a:rPr>
              <a:t>ДПП ПК</a:t>
            </a:r>
            <a:endParaRPr lang="ru-RU" sz="5400" dirty="0">
              <a:solidFill>
                <a:schemeClr val="accent2"/>
              </a:solidFill>
              <a:latin typeface="+mj-lt"/>
              <a:ea typeface="Source Sans Pro Light" panose="020B0403030403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1E5C58E-91D1-6D4B-A2A6-8F15E0A8FD90}"/>
              </a:ext>
            </a:extLst>
          </p:cNvPr>
          <p:cNvSpPr txBox="1"/>
          <p:nvPr/>
        </p:nvSpPr>
        <p:spPr>
          <a:xfrm>
            <a:off x="1481677" y="3872074"/>
            <a:ext cx="21983699" cy="754052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Предметная область </a:t>
            </a:r>
            <a:r>
              <a:rPr lang="ru-RU" sz="4400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и </a:t>
            </a:r>
            <a:r>
              <a:rPr lang="ru-RU" sz="4400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сроки </a:t>
            </a:r>
            <a:r>
              <a:rPr lang="ru-RU" sz="4400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реализации: </a:t>
            </a:r>
          </a:p>
          <a:p>
            <a:r>
              <a:rPr lang="ru-RU" sz="4000" dirty="0" smtClean="0">
                <a:ea typeface="Source Sans Pro" panose="020B0503030403020204" pitchFamily="34" charset="0"/>
                <a:cs typeface="Lato" panose="020F0502020204030203" pitchFamily="34" charset="0"/>
              </a:rPr>
              <a:t>иностранные языки (22.03-3.04.21);</a:t>
            </a:r>
          </a:p>
          <a:p>
            <a:r>
              <a:rPr lang="ru-RU" sz="4000" dirty="0">
                <a:ea typeface="Source Sans Pro" panose="020B0503030403020204" pitchFamily="34" charset="0"/>
                <a:cs typeface="Lato" panose="020F0502020204030203" pitchFamily="34" charset="0"/>
              </a:rPr>
              <a:t>е</a:t>
            </a:r>
            <a:r>
              <a:rPr lang="ru-RU" sz="4000" dirty="0" smtClean="0">
                <a:ea typeface="Source Sans Pro" panose="020B0503030403020204" pitchFamily="34" charset="0"/>
                <a:cs typeface="Lato" panose="020F0502020204030203" pitchFamily="34" charset="0"/>
              </a:rPr>
              <a:t>стественные науки (7.06-19.06.21)</a:t>
            </a:r>
            <a:endParaRPr lang="ru-RU" sz="4000" dirty="0">
              <a:ea typeface="Source Sans Pro" panose="020B0503030403020204" pitchFamily="34" charset="0"/>
              <a:cs typeface="Lato" panose="020F0502020204030203" pitchFamily="34" charset="0"/>
            </a:endParaRPr>
          </a:p>
          <a:p>
            <a:r>
              <a:rPr lang="ru-RU" sz="4000" dirty="0" smtClean="0">
                <a:ea typeface="Source Sans Pro" panose="020B0503030403020204" pitchFamily="34" charset="0"/>
                <a:cs typeface="Lato" panose="020F0502020204030203" pitchFamily="34" charset="0"/>
              </a:rPr>
              <a:t>физическая </a:t>
            </a:r>
            <a:r>
              <a:rPr lang="ru-RU" sz="4000" dirty="0">
                <a:ea typeface="Source Sans Pro" panose="020B0503030403020204" pitchFamily="34" charset="0"/>
                <a:cs typeface="Lato" panose="020F0502020204030203" pitchFamily="34" charset="0"/>
              </a:rPr>
              <a:t>культура, экология и </a:t>
            </a:r>
            <a:r>
              <a:rPr lang="ru-RU" sz="4000" dirty="0" smtClean="0">
                <a:ea typeface="Source Sans Pro" panose="020B0503030403020204" pitchFamily="34" charset="0"/>
                <a:cs typeface="Lato" panose="020F0502020204030203" pitchFamily="34" charset="0"/>
              </a:rPr>
              <a:t>ОБЖ (12.06-24.06.21);</a:t>
            </a:r>
            <a:endParaRPr lang="ru-RU" sz="4000" dirty="0">
              <a:ea typeface="Source Sans Pro" panose="020B0503030403020204" pitchFamily="34" charset="0"/>
              <a:cs typeface="Lato" panose="020F0502020204030203" pitchFamily="34" charset="0"/>
            </a:endParaRPr>
          </a:p>
          <a:p>
            <a:r>
              <a:rPr lang="ru-RU" sz="4000" dirty="0" smtClean="0">
                <a:ea typeface="Source Sans Pro" panose="020B0503030403020204" pitchFamily="34" charset="0"/>
                <a:cs typeface="Lato" panose="020F0502020204030203" pitchFamily="34" charset="0"/>
              </a:rPr>
              <a:t>математика и информатика (12.05-25.05.21);</a:t>
            </a:r>
          </a:p>
          <a:p>
            <a:r>
              <a:rPr lang="ru-RU" sz="4000" dirty="0" smtClean="0">
                <a:ea typeface="Source Sans Pro" panose="020B0503030403020204" pitchFamily="34" charset="0"/>
                <a:cs typeface="Lato" panose="020F0502020204030203" pitchFamily="34" charset="0"/>
              </a:rPr>
              <a:t>общественные науки (6.12-18.12.21);</a:t>
            </a:r>
          </a:p>
          <a:p>
            <a:pPr lvl="0"/>
            <a:r>
              <a:rPr lang="ru-RU" sz="4000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русский </a:t>
            </a:r>
            <a:r>
              <a:rPr lang="ru-RU" sz="4000" dirty="0">
                <a:ea typeface="Source Sans Pro Light" panose="020B0403030403020204" pitchFamily="34" charset="0"/>
                <a:cs typeface="Noto Sans ExtraLight" panose="020B0302040504020204" pitchFamily="34" charset="0"/>
              </a:rPr>
              <a:t>язык и </a:t>
            </a:r>
            <a:r>
              <a:rPr lang="ru-RU" sz="4000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литература (13.12-25.12.21).</a:t>
            </a:r>
            <a:r>
              <a:rPr lang="ru-RU" sz="4000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/>
            </a:r>
            <a:br>
              <a:rPr lang="ru-RU" sz="4000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</a:br>
            <a:r>
              <a:rPr lang="ru-RU" sz="4000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Объем часов: </a:t>
            </a:r>
            <a:r>
              <a:rPr lang="ru-RU" sz="4000" dirty="0">
                <a:ea typeface="Source Sans Pro Light" panose="020B0403030403020204" pitchFamily="34" charset="0"/>
                <a:cs typeface="Noto Sans ExtraLight" panose="020B0302040504020204" pitchFamily="34" charset="0"/>
              </a:rPr>
              <a:t>72 ч</a:t>
            </a:r>
          </a:p>
          <a:p>
            <a:r>
              <a:rPr lang="ru-RU" sz="4000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Категория слушателей: </a:t>
            </a:r>
            <a:r>
              <a:rPr lang="ru-RU" sz="4000" dirty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Преподаватели общеобразовательных дисциплин профессиональных образовательных организаций</a:t>
            </a:r>
          </a:p>
          <a:p>
            <a:r>
              <a:rPr lang="ru-RU" sz="4000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Кол-во слушателей: </a:t>
            </a:r>
            <a:r>
              <a:rPr lang="ru-RU" sz="4000" dirty="0">
                <a:ea typeface="Source Sans Pro Light" panose="020B0403030403020204" pitchFamily="34" charset="0"/>
                <a:cs typeface="Noto Sans ExtraLight" panose="020B0302040504020204" pitchFamily="34" charset="0"/>
              </a:rPr>
              <a:t>25 чел</a:t>
            </a:r>
          </a:p>
          <a:p>
            <a:r>
              <a:rPr lang="ru-RU" sz="4000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Форма обучения: </a:t>
            </a:r>
            <a:r>
              <a:rPr lang="ru-RU" sz="4000" dirty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очно-заочная (с ДОТ</a:t>
            </a:r>
            <a:r>
              <a:rPr lang="ru-RU" sz="4000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)</a:t>
            </a:r>
            <a:endParaRPr lang="en-US" sz="4000" dirty="0">
              <a:latin typeface="+mj-lt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456" y="247164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00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B4C2244-8C15-CC41-A750-1F606BAA391B}"/>
              </a:ext>
            </a:extLst>
          </p:cNvPr>
          <p:cNvSpPr/>
          <p:nvPr/>
        </p:nvSpPr>
        <p:spPr>
          <a:xfrm>
            <a:off x="1430875" y="3627710"/>
            <a:ext cx="21646084" cy="8766499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159821F-6D88-0D49-B048-717EDF97EA60}"/>
              </a:ext>
            </a:extLst>
          </p:cNvPr>
          <p:cNvSpPr txBox="1"/>
          <p:nvPr/>
        </p:nvSpPr>
        <p:spPr>
          <a:xfrm>
            <a:off x="1430875" y="1704864"/>
            <a:ext cx="9310562" cy="707886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Проектирование учебного занятия</a:t>
            </a:r>
            <a:endParaRPr lang="en-US" sz="4000" b="1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Lato Heavy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C8D64D7-6DA9-0E46-B3AB-C043E51C57B2}"/>
              </a:ext>
            </a:extLst>
          </p:cNvPr>
          <p:cNvSpPr txBox="1"/>
          <p:nvPr/>
        </p:nvSpPr>
        <p:spPr>
          <a:xfrm>
            <a:off x="1430875" y="665178"/>
            <a:ext cx="2722220" cy="9233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  <a:latin typeface="+mj-lt"/>
                <a:ea typeface="Source Sans Pro Light" panose="020B0403030403020204" pitchFamily="34" charset="0"/>
              </a:rPr>
              <a:t>ДПП ПК</a:t>
            </a:r>
            <a:endParaRPr lang="ru-RU" sz="5400" dirty="0">
              <a:solidFill>
                <a:schemeClr val="accent2"/>
              </a:solidFill>
              <a:latin typeface="+mj-lt"/>
              <a:ea typeface="Source Sans Pro Light" panose="020B0403030403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1E5C58E-91D1-6D4B-A2A6-8F15E0A8FD90}"/>
              </a:ext>
            </a:extLst>
          </p:cNvPr>
          <p:cNvSpPr txBox="1"/>
          <p:nvPr/>
        </p:nvSpPr>
        <p:spPr>
          <a:xfrm>
            <a:off x="8845013" y="3975614"/>
            <a:ext cx="13824487" cy="692497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Срок реализации: </a:t>
            </a:r>
            <a:r>
              <a:rPr lang="ru-RU" dirty="0" smtClean="0"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1.02-13.02.21, 13.09-20.09.21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Объем </a:t>
            </a:r>
            <a:r>
              <a:rPr lang="ru-RU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часов: </a:t>
            </a:r>
            <a:r>
              <a:rPr lang="ru-RU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72 ч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Категория слушателей: </a:t>
            </a:r>
            <a:r>
              <a:rPr lang="ru-RU" dirty="0" smtClean="0">
                <a:ea typeface="Source Sans Pro" panose="020B0503030403020204" pitchFamily="34" charset="0"/>
                <a:cs typeface="Lato" panose="020F0502020204030203" pitchFamily="34" charset="0"/>
              </a:rPr>
              <a:t>п</a:t>
            </a:r>
            <a:r>
              <a:rPr lang="ru-RU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едагогические </a:t>
            </a:r>
            <a:r>
              <a:rPr lang="ru-RU" dirty="0">
                <a:ea typeface="Source Sans Pro Light" panose="020B0403030403020204" pitchFamily="34" charset="0"/>
                <a:cs typeface="Noto Sans ExtraLight" panose="020B0302040504020204" pitchFamily="34" charset="0"/>
              </a:rPr>
              <a:t>работники ПОО </a:t>
            </a:r>
            <a:r>
              <a:rPr lang="ru-RU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Кол-во </a:t>
            </a:r>
            <a:r>
              <a:rPr lang="ru-RU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слушателей: </a:t>
            </a:r>
            <a:r>
              <a:rPr lang="ru-RU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25 </a:t>
            </a:r>
            <a:r>
              <a:rPr lang="ru-RU" dirty="0">
                <a:ea typeface="Source Sans Pro Light" panose="020B0403030403020204" pitchFamily="34" charset="0"/>
                <a:cs typeface="Noto Sans ExtraLight" panose="020B0302040504020204" pitchFamily="34" charset="0"/>
              </a:rPr>
              <a:t>чел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Форма обучения: </a:t>
            </a:r>
            <a:r>
              <a:rPr lang="ru-RU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очно-заочная (с ДОТ)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Содержание: </a:t>
            </a:r>
          </a:p>
          <a:p>
            <a:pPr marL="742950" indent="-742950">
              <a:buAutoNum type="arabicPeriod"/>
            </a:pPr>
            <a:r>
              <a:rPr lang="ru-RU" dirty="0" smtClean="0"/>
              <a:t>Современный </a:t>
            </a:r>
            <a:r>
              <a:rPr lang="ru-RU" dirty="0"/>
              <a:t>урок с позиции </a:t>
            </a:r>
            <a:r>
              <a:rPr lang="ru-RU" dirty="0" smtClean="0"/>
              <a:t>модульно-</a:t>
            </a:r>
            <a:r>
              <a:rPr lang="ru-RU" dirty="0" err="1" smtClean="0"/>
              <a:t>компетентностного</a:t>
            </a:r>
            <a:r>
              <a:rPr lang="ru-RU" dirty="0" smtClean="0"/>
              <a:t> </a:t>
            </a:r>
            <a:r>
              <a:rPr lang="ru-RU" dirty="0"/>
              <a:t>подхода </a:t>
            </a:r>
            <a:endParaRPr lang="ru-RU" dirty="0" smtClean="0"/>
          </a:p>
          <a:p>
            <a:pPr marL="742950" indent="-742950">
              <a:buAutoNum type="arabicPeriod"/>
            </a:pPr>
            <a:r>
              <a:rPr lang="ru-RU" dirty="0"/>
              <a:t>Проектирование учебного занятия</a:t>
            </a:r>
            <a:endParaRPr lang="ru-RU" b="1" dirty="0" smtClean="0">
              <a:solidFill>
                <a:srgbClr val="FF0000"/>
              </a:solidFill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456" y="247164"/>
            <a:ext cx="4745746" cy="719329"/>
          </a:xfrm>
          <a:prstGeom prst="rect">
            <a:avLst/>
          </a:prstGeom>
        </p:spPr>
      </p:pic>
      <p:pic>
        <p:nvPicPr>
          <p:cNvPr id="4" name="Рисунок 3"/>
          <p:cNvPicPr>
            <a:picLocks noGrp="1" noChangeAspect="1"/>
          </p:cNvPicPr>
          <p:nvPr>
            <p:ph type="pic" sz="quarter" idx="26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 b="16667"/>
          <a:stretch>
            <a:fillRect/>
          </a:stretch>
        </p:blipFill>
        <p:spPr>
          <a:xfrm>
            <a:off x="2224607" y="4985817"/>
            <a:ext cx="5826674" cy="5827166"/>
          </a:xfrm>
        </p:spPr>
      </p:pic>
    </p:spTree>
    <p:extLst>
      <p:ext uri="{BB962C8B-B14F-4D97-AF65-F5344CB8AC3E}">
        <p14:creationId xmlns:p14="http://schemas.microsoft.com/office/powerpoint/2010/main" val="18902772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B4C2244-8C15-CC41-A750-1F606BAA391B}"/>
              </a:ext>
            </a:extLst>
          </p:cNvPr>
          <p:cNvSpPr/>
          <p:nvPr/>
        </p:nvSpPr>
        <p:spPr>
          <a:xfrm>
            <a:off x="1504504" y="4260107"/>
            <a:ext cx="21646084" cy="6426943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159821F-6D88-0D49-B048-717EDF97EA60}"/>
              </a:ext>
            </a:extLst>
          </p:cNvPr>
          <p:cNvSpPr txBox="1"/>
          <p:nvPr/>
        </p:nvSpPr>
        <p:spPr>
          <a:xfrm>
            <a:off x="1430875" y="1588508"/>
            <a:ext cx="21646084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Организационно-педагогическое сопровождение </a:t>
            </a:r>
            <a:endParaRPr lang="ru-RU" sz="4000" b="1" dirty="0" smtClean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Lato Heavy" panose="020F0502020204030203" pitchFamily="34" charset="0"/>
            </a:endParaRPr>
          </a:p>
          <a:p>
            <a:r>
              <a:rPr lang="ru-RU" sz="4000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индивидуальных </a:t>
            </a:r>
            <a:r>
              <a:rPr lang="ru-RU" sz="4000" b="1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проектов обучающихся </a:t>
            </a:r>
            <a:r>
              <a:rPr lang="ru-RU" sz="4000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СПО</a:t>
            </a:r>
            <a:endParaRPr lang="en-US" sz="4000" b="1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Lato Heavy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C8D64D7-6DA9-0E46-B3AB-C043E51C57B2}"/>
              </a:ext>
            </a:extLst>
          </p:cNvPr>
          <p:cNvSpPr txBox="1"/>
          <p:nvPr/>
        </p:nvSpPr>
        <p:spPr>
          <a:xfrm>
            <a:off x="1430875" y="665178"/>
            <a:ext cx="2722220" cy="9233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  <a:latin typeface="+mj-lt"/>
                <a:ea typeface="Source Sans Pro Light" panose="020B0403030403020204" pitchFamily="34" charset="0"/>
              </a:rPr>
              <a:t>ДПП ПК</a:t>
            </a:r>
            <a:endParaRPr lang="ru-RU" sz="5400" dirty="0">
              <a:solidFill>
                <a:schemeClr val="accent2"/>
              </a:solidFill>
              <a:latin typeface="+mj-lt"/>
              <a:ea typeface="Source Sans Pro Light" panose="020B0403030403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1E5C58E-91D1-6D4B-A2A6-8F15E0A8FD90}"/>
              </a:ext>
            </a:extLst>
          </p:cNvPr>
          <p:cNvSpPr txBox="1"/>
          <p:nvPr/>
        </p:nvSpPr>
        <p:spPr>
          <a:xfrm>
            <a:off x="1847851" y="4866969"/>
            <a:ext cx="19447118" cy="557075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Сроки </a:t>
            </a:r>
            <a:r>
              <a:rPr lang="ru-RU" b="1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реализации: </a:t>
            </a:r>
            <a:r>
              <a:rPr lang="ru-RU" dirty="0" smtClean="0"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1.03-19.03.21, 1.06-15.06.21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Объем </a:t>
            </a:r>
            <a:r>
              <a:rPr lang="ru-RU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часов: </a:t>
            </a:r>
            <a:r>
              <a:rPr lang="ru-RU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72 ч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Категория слушателей: </a:t>
            </a:r>
            <a:r>
              <a:rPr lang="ru-RU" dirty="0">
                <a:ea typeface="Source Sans Pro" panose="020B0503030403020204" pitchFamily="34" charset="0"/>
                <a:cs typeface="Lato" panose="020F0502020204030203" pitchFamily="34" charset="0"/>
              </a:rPr>
              <a:t>Преподаватели общеобразовательных дисциплин профессиональных образовательных организаций </a:t>
            </a:r>
            <a:endParaRPr lang="ru-RU" dirty="0" smtClean="0">
              <a:ea typeface="Source Sans Pro" panose="020B0503030403020204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Кол-во слушателей: </a:t>
            </a:r>
            <a:r>
              <a:rPr lang="ru-RU" dirty="0" smtClean="0">
                <a:ea typeface="Source Sans Pro" panose="020B0503030403020204" pitchFamily="34" charset="0"/>
                <a:cs typeface="Lato" panose="020F0502020204030203" pitchFamily="34" charset="0"/>
              </a:rPr>
              <a:t>25</a:t>
            </a:r>
            <a:r>
              <a:rPr lang="ru-RU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 чел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Форма обучения: </a:t>
            </a:r>
            <a:r>
              <a:rPr lang="ru-RU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очно-заочная (с ДОТ)</a:t>
            </a:r>
          </a:p>
          <a:p>
            <a:endParaRPr lang="en-US" sz="3200" dirty="0">
              <a:latin typeface="+mj-lt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456" y="247164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201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B4C2244-8C15-CC41-A750-1F606BAA391B}"/>
              </a:ext>
            </a:extLst>
          </p:cNvPr>
          <p:cNvSpPr/>
          <p:nvPr/>
        </p:nvSpPr>
        <p:spPr>
          <a:xfrm>
            <a:off x="1388810" y="4681904"/>
            <a:ext cx="21646084" cy="6148021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159821F-6D88-0D49-B048-717EDF97EA60}"/>
              </a:ext>
            </a:extLst>
          </p:cNvPr>
          <p:cNvSpPr txBox="1"/>
          <p:nvPr/>
        </p:nvSpPr>
        <p:spPr>
          <a:xfrm>
            <a:off x="1430875" y="1588507"/>
            <a:ext cx="21070537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Проектирование и реализация рабочей программы учебного предмета "Планирование предпринимательской деятельности </a:t>
            </a:r>
            <a:endParaRPr lang="ru-RU" sz="4000" b="1" dirty="0" smtClean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Lato Heavy" panose="020F0502020204030203" pitchFamily="34" charset="0"/>
            </a:endParaRPr>
          </a:p>
          <a:p>
            <a:r>
              <a:rPr lang="ru-RU" sz="4000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в </a:t>
            </a:r>
            <a:r>
              <a:rPr lang="ru-RU" sz="4000" b="1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профессиональной сфере"</a:t>
            </a:r>
            <a:endParaRPr lang="en-US" sz="4000" b="1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Lato Heavy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C8D64D7-6DA9-0E46-B3AB-C043E51C57B2}"/>
              </a:ext>
            </a:extLst>
          </p:cNvPr>
          <p:cNvSpPr txBox="1"/>
          <p:nvPr/>
        </p:nvSpPr>
        <p:spPr>
          <a:xfrm>
            <a:off x="1430875" y="665178"/>
            <a:ext cx="2722220" cy="9233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  <a:latin typeface="+mj-lt"/>
                <a:ea typeface="Source Sans Pro Light" panose="020B0403030403020204" pitchFamily="34" charset="0"/>
              </a:rPr>
              <a:t>ДПП ПК</a:t>
            </a:r>
            <a:endParaRPr lang="ru-RU" sz="5400" dirty="0">
              <a:solidFill>
                <a:schemeClr val="accent2"/>
              </a:solidFill>
              <a:latin typeface="+mj-lt"/>
              <a:ea typeface="Source Sans Pro Light" panose="020B0403030403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1E5C58E-91D1-6D4B-A2A6-8F15E0A8FD90}"/>
              </a:ext>
            </a:extLst>
          </p:cNvPr>
          <p:cNvSpPr txBox="1"/>
          <p:nvPr/>
        </p:nvSpPr>
        <p:spPr>
          <a:xfrm>
            <a:off x="1591005" y="5121063"/>
            <a:ext cx="20750276" cy="590931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Сроки </a:t>
            </a:r>
            <a:r>
              <a:rPr lang="ru-RU" b="1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реализации: </a:t>
            </a:r>
            <a:r>
              <a:rPr lang="ru-RU" dirty="0" smtClean="0"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17.05-31.05.21; 15.11-27.11.21</a:t>
            </a:r>
            <a:endParaRPr lang="ru-RU" dirty="0">
              <a:latin typeface="+mj-lt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Объем </a:t>
            </a:r>
            <a:r>
              <a:rPr lang="ru-RU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часов: </a:t>
            </a:r>
            <a:r>
              <a:rPr lang="ru-RU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72 ч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Категория слушателей: </a:t>
            </a:r>
            <a:r>
              <a:rPr lang="ru-RU" dirty="0" smtClean="0">
                <a:ea typeface="Source Sans Pro" panose="020B0503030403020204" pitchFamily="34" charset="0"/>
                <a:cs typeface="Lato" panose="020F0502020204030203" pitchFamily="34" charset="0"/>
              </a:rPr>
              <a:t>методисты</a:t>
            </a:r>
            <a:r>
              <a:rPr lang="ru-RU" dirty="0">
                <a:ea typeface="Source Sans Pro" panose="020B0503030403020204" pitchFamily="34" charset="0"/>
                <a:cs typeface="Lato" panose="020F0502020204030203" pitchFamily="34" charset="0"/>
              </a:rPr>
              <a:t>, педагогические работники профессиональных образовательных организаций </a:t>
            </a:r>
            <a:endParaRPr lang="ru-RU" dirty="0" smtClean="0">
              <a:ea typeface="Source Sans Pro" panose="020B0503030403020204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Кол-во </a:t>
            </a:r>
            <a:r>
              <a:rPr lang="ru-RU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слушателей: </a:t>
            </a:r>
            <a:r>
              <a:rPr lang="ru-RU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25 </a:t>
            </a:r>
            <a:r>
              <a:rPr lang="ru-RU" dirty="0">
                <a:ea typeface="Source Sans Pro Light" panose="020B0403030403020204" pitchFamily="34" charset="0"/>
                <a:cs typeface="Noto Sans ExtraLight" panose="020B0302040504020204" pitchFamily="34" charset="0"/>
              </a:rPr>
              <a:t>чел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Форма обучения: </a:t>
            </a:r>
            <a:r>
              <a:rPr lang="ru-RU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очно-заочная (с ДОТ)</a:t>
            </a:r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chemeClr val="tx2"/>
              </a:solidFill>
              <a:ea typeface="Source Sans Pro" panose="020B0503030403020204" pitchFamily="34" charset="0"/>
              <a:cs typeface="Lato" panose="020F05020202040302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456" y="247164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7354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B4C2244-8C15-CC41-A750-1F606BAA391B}"/>
              </a:ext>
            </a:extLst>
          </p:cNvPr>
          <p:cNvSpPr/>
          <p:nvPr/>
        </p:nvSpPr>
        <p:spPr>
          <a:xfrm>
            <a:off x="1430875" y="2403123"/>
            <a:ext cx="21646084" cy="107150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159821F-6D88-0D49-B048-717EDF97EA60}"/>
              </a:ext>
            </a:extLst>
          </p:cNvPr>
          <p:cNvSpPr txBox="1"/>
          <p:nvPr/>
        </p:nvSpPr>
        <p:spPr>
          <a:xfrm>
            <a:off x="1430875" y="1606703"/>
            <a:ext cx="2107053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Содержание и технологии агробизнес-образования </a:t>
            </a:r>
            <a:endParaRPr lang="en-US" sz="4000" b="1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Lato Heavy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C8D64D7-6DA9-0E46-B3AB-C043E51C57B2}"/>
              </a:ext>
            </a:extLst>
          </p:cNvPr>
          <p:cNvSpPr txBox="1"/>
          <p:nvPr/>
        </p:nvSpPr>
        <p:spPr>
          <a:xfrm>
            <a:off x="1430875" y="665178"/>
            <a:ext cx="2722220" cy="9233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  <a:latin typeface="+mj-lt"/>
                <a:ea typeface="Source Sans Pro Light" panose="020B0403030403020204" pitchFamily="34" charset="0"/>
              </a:rPr>
              <a:t>ДПП ПК</a:t>
            </a:r>
            <a:endParaRPr lang="ru-RU" sz="5400" dirty="0">
              <a:solidFill>
                <a:schemeClr val="accent2"/>
              </a:solidFill>
              <a:latin typeface="+mj-lt"/>
              <a:ea typeface="Source Sans Pro Light" panose="020B0403030403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1E5C58E-91D1-6D4B-A2A6-8F15E0A8FD90}"/>
              </a:ext>
            </a:extLst>
          </p:cNvPr>
          <p:cNvSpPr txBox="1"/>
          <p:nvPr/>
        </p:nvSpPr>
        <p:spPr>
          <a:xfrm>
            <a:off x="1591005" y="2954799"/>
            <a:ext cx="20750276" cy="951029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Сроки </a:t>
            </a:r>
            <a:r>
              <a:rPr lang="ru-RU" b="1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реализации: </a:t>
            </a:r>
            <a:r>
              <a:rPr lang="ru-RU" dirty="0" smtClean="0"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27.09-8.10.21</a:t>
            </a:r>
            <a:endParaRPr lang="ru-RU" dirty="0">
              <a:latin typeface="+mj-lt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Объем </a:t>
            </a:r>
            <a:r>
              <a:rPr lang="ru-RU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часов: </a:t>
            </a:r>
            <a:r>
              <a:rPr lang="ru-RU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72 ч</a:t>
            </a:r>
          </a:p>
          <a:p>
            <a:r>
              <a:rPr lang="ru-RU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Категория слушателей: </a:t>
            </a:r>
            <a:r>
              <a:rPr lang="ru-RU" dirty="0" smtClean="0">
                <a:ea typeface="Source Sans Pro" panose="020B0503030403020204" pitchFamily="34" charset="0"/>
                <a:cs typeface="Lato" panose="020F0502020204030203" pitchFamily="34" charset="0"/>
              </a:rPr>
              <a:t>руководящие </a:t>
            </a:r>
            <a:r>
              <a:rPr lang="ru-RU" dirty="0">
                <a:ea typeface="Source Sans Pro" panose="020B0503030403020204" pitchFamily="34" charset="0"/>
                <a:cs typeface="Lato" panose="020F0502020204030203" pitchFamily="34" charset="0"/>
              </a:rPr>
              <a:t>и педагогические работники </a:t>
            </a:r>
            <a:r>
              <a:rPr lang="ru-RU" dirty="0" smtClean="0">
                <a:ea typeface="Source Sans Pro" panose="020B0503030403020204" pitchFamily="34" charset="0"/>
                <a:cs typeface="Lato" panose="020F0502020204030203" pitchFamily="34" charset="0"/>
              </a:rPr>
              <a:t>организаций</a:t>
            </a:r>
          </a:p>
          <a:p>
            <a:r>
              <a:rPr lang="ru-RU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Кол-во </a:t>
            </a:r>
            <a:r>
              <a:rPr lang="ru-RU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слушателей: </a:t>
            </a:r>
            <a:r>
              <a:rPr lang="ru-RU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25 </a:t>
            </a:r>
            <a:r>
              <a:rPr lang="ru-RU" dirty="0">
                <a:ea typeface="Source Sans Pro Light" panose="020B0403030403020204" pitchFamily="34" charset="0"/>
                <a:cs typeface="Noto Sans ExtraLight" panose="020B0302040504020204" pitchFamily="34" charset="0"/>
              </a:rPr>
              <a:t>чел</a:t>
            </a:r>
          </a:p>
          <a:p>
            <a:r>
              <a:rPr lang="ru-RU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Форма обучения: </a:t>
            </a:r>
            <a:r>
              <a:rPr lang="ru-RU" dirty="0" smtClean="0">
                <a:ea typeface="Source Sans Pro Light" panose="020B0403030403020204" pitchFamily="34" charset="0"/>
                <a:cs typeface="Noto Sans ExtraLight" panose="020B0302040504020204" pitchFamily="34" charset="0"/>
              </a:rPr>
              <a:t>очно-заочная (с ДОТ)</a:t>
            </a:r>
          </a:p>
          <a:p>
            <a:r>
              <a:rPr lang="ru-RU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Содержание: </a:t>
            </a:r>
            <a:endParaRPr lang="en-US" b="1" dirty="0">
              <a:solidFill>
                <a:schemeClr val="tx2"/>
              </a:solidFill>
              <a:ea typeface="Source Sans Pro" panose="020B0503030403020204" pitchFamily="34" charset="0"/>
              <a:cs typeface="Lato" panose="020F0502020204030203" pitchFamily="34" charset="0"/>
            </a:endParaRPr>
          </a:p>
          <a:p>
            <a:pPr marL="514350" indent="-514350" fontAlgn="base">
              <a:buAutoNum type="arabicPeriod"/>
            </a:pPr>
            <a:r>
              <a:rPr lang="ru-RU" dirty="0" smtClean="0"/>
              <a:t>Разработка </a:t>
            </a:r>
            <a:r>
              <a:rPr lang="ru-RU" dirty="0"/>
              <a:t>программно-методического обеспечения учебных предметов агробизнес </a:t>
            </a:r>
            <a:r>
              <a:rPr lang="ru-RU" dirty="0" smtClean="0"/>
              <a:t>направленности;</a:t>
            </a:r>
          </a:p>
          <a:p>
            <a:pPr marL="514350" indent="-514350" fontAlgn="base">
              <a:buAutoNum type="arabicPeriod"/>
            </a:pPr>
            <a:r>
              <a:rPr lang="ru-RU" dirty="0" smtClean="0"/>
              <a:t>Организация </a:t>
            </a:r>
            <a:r>
              <a:rPr lang="ru-RU" dirty="0"/>
              <a:t>учебной деятельности обучающихся, педагогический контроль и оценка результатов </a:t>
            </a:r>
            <a:r>
              <a:rPr lang="ru-RU" dirty="0" smtClean="0"/>
              <a:t>обучающихся;</a:t>
            </a:r>
          </a:p>
          <a:p>
            <a:pPr marL="514350" indent="-514350" fontAlgn="base">
              <a:buAutoNum type="arabicPeriod"/>
            </a:pPr>
            <a:r>
              <a:rPr lang="ru-RU" dirty="0" smtClean="0"/>
              <a:t>Организация</a:t>
            </a:r>
            <a:r>
              <a:rPr lang="ru-RU" dirty="0"/>
              <a:t>  исследовательской, проектной, экспериментально-опытнической, воспитательной и иной деятельности обучающихся по программам агробизнес </a:t>
            </a:r>
            <a:r>
              <a:rPr lang="ru-RU" dirty="0" smtClean="0"/>
              <a:t>направленности;</a:t>
            </a:r>
          </a:p>
          <a:p>
            <a:pPr marL="514350" indent="-514350" fontAlgn="base">
              <a:buAutoNum type="arabicPeriod"/>
            </a:pPr>
            <a:r>
              <a:rPr lang="ru-RU" dirty="0" smtClean="0"/>
              <a:t>Проведение практико-ориентированных </a:t>
            </a:r>
            <a:r>
              <a:rPr lang="ru-RU" dirty="0"/>
              <a:t>профориентационных мероприятий со школьниками и их родителями (законными </a:t>
            </a:r>
            <a:r>
              <a:rPr lang="ru-RU" dirty="0" smtClean="0"/>
              <a:t>представителями);</a:t>
            </a:r>
          </a:p>
          <a:p>
            <a:pPr marL="514350" indent="-514350" fontAlgn="base">
              <a:buAutoNum type="arabicPeriod"/>
            </a:pPr>
            <a:r>
              <a:rPr lang="ru-RU" dirty="0" smtClean="0"/>
              <a:t>Моделирование </a:t>
            </a:r>
            <a:r>
              <a:rPr lang="ru-RU" dirty="0"/>
              <a:t>предпринимательской деятельности, разработка бизнес-плана будущего предприятия сельхоз </a:t>
            </a:r>
            <a:r>
              <a:rPr lang="ru-RU" dirty="0" smtClean="0"/>
              <a:t>направленности</a:t>
            </a:r>
            <a:endParaRPr lang="en-US" b="1" dirty="0" smtClean="0">
              <a:solidFill>
                <a:schemeClr val="tx2"/>
              </a:solidFill>
              <a:ea typeface="Source Sans Pro" panose="020B0503030403020204" pitchFamily="34" charset="0"/>
              <a:cs typeface="Lato" panose="020F05020202040302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456" y="247164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469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АСИ (02.12.20)"/>
  <p:tag name="ISPRING_RESOURCE_FOLDER" val="X:\6.Электронная база данных (ЭБД)\Презентации (не удалять, не перемещать)\АСИ (02.12.20)\"/>
  <p:tag name="ISPRING_PRESENTATION_PATH" val="X:\6.Электронная база данных (ЭБД)\Презентации (не удалять, не перемещать)\АСИ (02.12.20).pptx"/>
  <p:tag name="ISPRING_PROJECT_VERSION" val="9.3"/>
  <p:tag name="ISPRING_PROJECT_FOLDER_UPDATED" val="1"/>
  <p:tag name="ISPRING_SCREEN_RECS_UPDATED" val="X:\6.Электронная база данных (ЭБД)\Презентации (не удалять, не перемещать)\АСИ (02.12.20)\"/>
  <p:tag name="ISPRING_UUID" val="{5482A43D-98CF-4DB0-AA71-24BFE74022B7}"/>
  <p:tag name="FLASHSPRING_ZOOM_TAG" val="98"/>
  <p:tag name="ISPRING_PRESENTATION_INFO_2" val="&lt;?xml version=&quot;1.0&quot; encoding=&quot;UTF-8&quot; standalone=&quot;no&quot; ?&gt;&#10;&lt;presentation2&gt;&#10;&#10;  &lt;slides&gt;&#10;    &lt;slide id=&quot;{5A5E93E0-6006-4D11-B535-A73FFF78E7F2}&quot; pptId=&quot;2215&quot;/&gt;&#10;    &lt;slide id=&quot;{E3D66D87-0103-442A-8837-8DE0BAAA602F}&quot; pptId=&quot;2261&quot;/&gt;&#10;    &lt;slide id=&quot;{DD54DC62-21ED-4CD4-BF2A-7FD12EA3B71B}&quot; pptId=&quot;3360&quot;/&gt;&#10;    &lt;slide id=&quot;{1AE5B231-8610-40FF-B60E-DA2E3E9B6135}&quot; pptId=&quot;3362&quot;/&gt;&#10;    &lt;slide id=&quot;{10FE879C-67B1-43ED-A66A-A7F84FEA8F4A}&quot; pptId=&quot;3364&quot;/&gt;&#10;  &lt;/slides&gt;&#10;&#10;  &lt;narration&gt;&#10;    &lt;audioTracks/&gt;&#10;    &lt;videoTracks&gt;&#10;      &lt;videoTrack muted=&quot;false&quot; name=&quot;!Видеофильм НАРК_Цифровой куратор&quot; resource=&quot;ab350ced&quot; slideId=&quot;{5A5E93E0-6006-4D11-B535-A73FFF78E7F2}&quot; startTime=&quot;0&quot; stepIndex=&quot;0&quot; volume=&quot;1&quot;&gt;&#10;        &lt;video format=&quot;yuv420p&quot; frameRate=&quot;25&quot; height=&quot;1080&quot; pixelAspectRatio=&quot;1&quot; width=&quot;1920&quot;/&gt;&#10;        &lt;audio channels=&quot;2&quot; format=&quot;fltp&quot; sampleRate=&quot;48000&quot;/&gt;&#10;      &lt;/videoTrack&gt;&#10;    &lt;/videoTracks&gt;&#10;  &lt;/narration&gt;&#10;&#10;&lt;/presentation2&gt;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.000"/>
  <p:tag name="ISPRING_CUSTOM_TIMING_USED" val="1"/>
  <p:tag name="ISPRING_SLIDE_ID_2" val="{5A5E93E0-6006-4D11-B535-A73FFF78E7F2}"/>
</p:tagLst>
</file>

<file path=ppt/theme/theme1.xml><?xml version="1.0" encoding="utf-8"?>
<a:theme xmlns:a="http://schemas.openxmlformats.org/drawingml/2006/main" name="Office Theme">
  <a:themeElements>
    <a:clrScheme name="IGPIA - Theme 13 - Light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313033"/>
      </a:accent1>
      <a:accent2>
        <a:srgbClr val="F5B43F"/>
      </a:accent2>
      <a:accent3>
        <a:srgbClr val="56BDB2"/>
      </a:accent3>
      <a:accent4>
        <a:srgbClr val="739AA7"/>
      </a:accent4>
      <a:accent5>
        <a:srgbClr val="B1C3CA"/>
      </a:accent5>
      <a:accent6>
        <a:srgbClr val="DFDFDF"/>
      </a:accent6>
      <a:hlink>
        <a:srgbClr val="F33B48"/>
      </a:hlink>
      <a:folHlink>
        <a:srgbClr val="FFC000"/>
      </a:folHlink>
    </a:clrScheme>
    <a:fontScheme name="Другая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47900</TotalTime>
  <Words>438</Words>
  <Application>Microsoft Office PowerPoint</Application>
  <PresentationFormat>Произвольный</PresentationFormat>
  <Paragraphs>107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Century Gothic</vt:lpstr>
      <vt:lpstr>Lato</vt:lpstr>
      <vt:lpstr>Lato Heavy</vt:lpstr>
      <vt:lpstr>Mukta</vt:lpstr>
      <vt:lpstr>Noto Sans</vt:lpstr>
      <vt:lpstr>Noto Sans ExtraLight</vt:lpstr>
      <vt:lpstr>Noto Sans Medium</vt:lpstr>
      <vt:lpstr>PT Serif</vt:lpstr>
      <vt:lpstr>Source Sans Pro</vt:lpstr>
      <vt:lpstr>Source Sans Pro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http://graphicriver.net/user/jetfabrik</Manager>
  <Company>http://graphicriver.net/user/jetfabrik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Premium Presentations</dc:title>
  <dc:subject>http://graphicriver.net/user/jetfabrik</dc:subject>
  <dc:creator>Jetfabrik</dc:creator>
  <cp:keywords>http:/graphicriver.net/user/jetfabrik</cp:keywords>
  <dc:description>http://graphicriver.net/user/jetfabrik</dc:description>
  <cp:lastModifiedBy>Васильев Роман Витальевич</cp:lastModifiedBy>
  <cp:revision>7081</cp:revision>
  <cp:lastPrinted>2019-06-14T20:25:55Z</cp:lastPrinted>
  <dcterms:created xsi:type="dcterms:W3CDTF">2014-11-12T21:47:38Z</dcterms:created>
  <dcterms:modified xsi:type="dcterms:W3CDTF">2021-01-29T02:56:41Z</dcterms:modified>
  <cp:category>http://graphicriver.net/user/jetfabrik</cp:category>
</cp:coreProperties>
</file>