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59" r:id="rId3"/>
    <p:sldId id="360" r:id="rId4"/>
    <p:sldId id="361" r:id="rId5"/>
    <p:sldId id="362" r:id="rId6"/>
    <p:sldId id="363" r:id="rId7"/>
    <p:sldId id="364" r:id="rId8"/>
    <p:sldId id="358" r:id="rId9"/>
    <p:sldId id="337" r:id="rId10"/>
    <p:sldId id="317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249"/>
    <a:srgbClr val="213E5A"/>
    <a:srgbClr val="E9E8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3" d="100"/>
          <a:sy n="33" d="100"/>
        </p:scale>
        <p:origin x="51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5;&#1086;&#1088;&#1091;&#1095;&#1077;&#1085;&#1080;&#1103;\2021.04.06%20&#1086;&#1090;%20&#1055;&#1072;&#1088;&#1092;&#1077;&#1085;&#1086;&#1074;&#1072;,%20&#1043;&#1077;&#1090;&#1084;&#1072;&#1085;&#1089;&#1082;&#1086;&#1081;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Лист1!$E$6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B2250A7-FF94-498D-A819-FBF546CDDF9C}" type="VALUE">
                      <a:rPr lang="en-US" sz="240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C0F-4F96-9FD7-7D31257AC77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dirty="0" smtClean="0"/>
                      <a:t>25</a:t>
                    </a:r>
                    <a:endParaRPr lang="en-US" sz="24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0F-4F96-9FD7-7D31257AC7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Лист1!$D$7:$D$8</c:f>
              <c:strCache>
                <c:ptCount val="2"/>
                <c:pt idx="0">
                  <c:v>ПОО, подведомственные МО ИО</c:v>
                </c:pt>
                <c:pt idx="1">
                  <c:v>ПОО, не подведомственные МО ИО</c:v>
                </c:pt>
              </c:strCache>
            </c:strRef>
          </c:cat>
          <c:val>
            <c:numRef>
              <c:f>Лист1!$E$7:$E$8</c:f>
              <c:numCache>
                <c:formatCode>General</c:formatCode>
                <c:ptCount val="2"/>
                <c:pt idx="0">
                  <c:v>56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0F-4F96-9FD7-7D31257AC777}"/>
            </c:ext>
          </c:extLst>
        </c:ser>
        <c:ser>
          <c:idx val="1"/>
          <c:order val="1"/>
          <c:tx>
            <c:strRef>
              <c:f>Лист1!$F$6</c:f>
              <c:strCache>
                <c:ptCount val="1"/>
                <c:pt idx="0">
                  <c:v>приняли участие в отборочном этапе Всероссийского конкурса "Мастер года"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641475200800733E-2"/>
                  <c:y val="0"/>
                </c:manualLayout>
              </c:layout>
              <c:tx>
                <c:rich>
                  <a:bodyPr/>
                  <a:lstStyle/>
                  <a:p>
                    <a:fld id="{02745BEA-A1C1-4F70-8398-6C95EA338224}" type="VALUE">
                      <a:rPr lang="en-US" sz="240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C0F-4F96-9FD7-7D31257AC77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smtClean="0"/>
                      <a:t>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842862931096116E-2"/>
                      <c:h val="8.12835889148349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C0F-4F96-9FD7-7D31257AC7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Лист1!$D$7:$D$8</c:f>
              <c:strCache>
                <c:ptCount val="2"/>
                <c:pt idx="0">
                  <c:v>ПОО, подведомственные МО ИО</c:v>
                </c:pt>
                <c:pt idx="1">
                  <c:v>ПОО, не подведомственные МО ИО</c:v>
                </c:pt>
              </c:strCache>
            </c:strRef>
          </c:cat>
          <c:val>
            <c:numRef>
              <c:f>Лист1!$F$7:$F$8</c:f>
              <c:numCache>
                <c:formatCode>General</c:formatCode>
                <c:ptCount val="2"/>
                <c:pt idx="0">
                  <c:v>25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0F-4F96-9FD7-7D31257AC7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87391744"/>
        <c:axId val="287393280"/>
      </c:barChart>
      <c:catAx>
        <c:axId val="28739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393280"/>
        <c:crosses val="autoZero"/>
        <c:auto val="1"/>
        <c:lblAlgn val="ctr"/>
        <c:lblOffset val="100"/>
        <c:noMultiLvlLbl val="0"/>
      </c:catAx>
      <c:valAx>
        <c:axId val="287393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39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6EE872-1060-4F82-AA55-3672540D8CDD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BBAB282-5BC4-45D8-A345-937598DDCC25}">
      <dgm:prSet phldrT="[Текст]" custT="1"/>
      <dgm:spPr>
        <a:solidFill>
          <a:srgbClr val="213E5A"/>
        </a:solidFill>
      </dgm:spPr>
      <dgm:t>
        <a:bodyPr/>
        <a:lstStyle/>
        <a:p>
          <a:r>
            <a: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A99E53-786B-487D-A86B-C7344C78BA30}" type="parTrans" cxnId="{E0C0A396-9757-48EA-8173-5347B8F97A9B}">
      <dgm:prSet/>
      <dgm:spPr/>
      <dgm:t>
        <a:bodyPr/>
        <a:lstStyle/>
        <a:p>
          <a:endParaRPr lang="ru-RU"/>
        </a:p>
      </dgm:t>
    </dgm:pt>
    <dgm:pt modelId="{2C4E8458-57BF-4EE3-A17B-B9F69078C981}" type="sibTrans" cxnId="{E0C0A396-9757-48EA-8173-5347B8F97A9B}">
      <dgm:prSet/>
      <dgm:spPr/>
      <dgm:t>
        <a:bodyPr/>
        <a:lstStyle/>
        <a:p>
          <a:endParaRPr lang="ru-RU"/>
        </a:p>
      </dgm:t>
    </dgm:pt>
    <dgm:pt modelId="{08E6AF5C-189D-45C0-A6B6-C2373FC034D8}">
      <dgm:prSet phldrT="[Текст]"/>
      <dgm:spPr>
        <a:solidFill>
          <a:srgbClr val="E9E8E8"/>
        </a:solidFill>
      </dgm:spPr>
      <dgm:t>
        <a:bodyPr/>
        <a:lstStyle/>
        <a:p>
          <a:pPr>
            <a:buNone/>
          </a:pPr>
          <a:r>
            <a:rPr lang="ru-RU" dirty="0"/>
            <a:t>Отборочный этап – </a:t>
          </a:r>
          <a:r>
            <a:rPr lang="ru-RU" dirty="0" smtClean="0"/>
            <a:t>до 31 марта </a:t>
          </a:r>
          <a:r>
            <a:rPr lang="ru-RU" dirty="0"/>
            <a:t>2021 г.</a:t>
          </a:r>
        </a:p>
      </dgm:t>
    </dgm:pt>
    <dgm:pt modelId="{EFAD5D65-3211-4E1A-9877-953A0DE55729}" type="parTrans" cxnId="{1687658B-A5A4-4AC9-A754-F5E65C0C3394}">
      <dgm:prSet/>
      <dgm:spPr/>
      <dgm:t>
        <a:bodyPr/>
        <a:lstStyle/>
        <a:p>
          <a:endParaRPr lang="ru-RU"/>
        </a:p>
      </dgm:t>
    </dgm:pt>
    <dgm:pt modelId="{AFC4E3E3-F33B-4597-96F3-DE4DE9526653}" type="sibTrans" cxnId="{1687658B-A5A4-4AC9-A754-F5E65C0C3394}">
      <dgm:prSet/>
      <dgm:spPr/>
      <dgm:t>
        <a:bodyPr/>
        <a:lstStyle/>
        <a:p>
          <a:endParaRPr lang="ru-RU"/>
        </a:p>
      </dgm:t>
    </dgm:pt>
    <dgm:pt modelId="{60739D6C-27BA-4078-82B1-93BF645E69A3}">
      <dgm:prSet phldrT="[Текст]" custT="1"/>
      <dgm:spPr>
        <a:solidFill>
          <a:srgbClr val="213E5A"/>
        </a:solidFill>
      </dgm:spPr>
      <dgm:t>
        <a:bodyPr/>
        <a:lstStyle/>
        <a:p>
          <a:r>
            <a: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464DC-2C96-4577-BAF3-5D65A534BB96}" type="parTrans" cxnId="{9858EFA7-6B31-48FA-9504-4366FD641D44}">
      <dgm:prSet/>
      <dgm:spPr/>
      <dgm:t>
        <a:bodyPr/>
        <a:lstStyle/>
        <a:p>
          <a:endParaRPr lang="ru-RU"/>
        </a:p>
      </dgm:t>
    </dgm:pt>
    <dgm:pt modelId="{6E14F2AF-36CC-49C9-9283-4230EC283296}" type="sibTrans" cxnId="{9858EFA7-6B31-48FA-9504-4366FD641D44}">
      <dgm:prSet/>
      <dgm:spPr/>
      <dgm:t>
        <a:bodyPr/>
        <a:lstStyle/>
        <a:p>
          <a:endParaRPr lang="ru-RU"/>
        </a:p>
      </dgm:t>
    </dgm:pt>
    <dgm:pt modelId="{0EFE6399-824D-42AD-B3FA-7E699A4A3CB0}">
      <dgm:prSet phldrT="[Текст]"/>
      <dgm:spPr/>
      <dgm:t>
        <a:bodyPr/>
        <a:lstStyle/>
        <a:p>
          <a:pPr>
            <a:buNone/>
          </a:pPr>
          <a:r>
            <a:rPr lang="ru-RU" dirty="0"/>
            <a:t>Региональный этап – </a:t>
          </a:r>
          <a:r>
            <a:rPr lang="ru-RU" dirty="0" smtClean="0"/>
            <a:t>до 31 </a:t>
          </a:r>
          <a:r>
            <a:rPr lang="ru-RU" dirty="0"/>
            <a:t>мая 2021 г.</a:t>
          </a:r>
        </a:p>
      </dgm:t>
    </dgm:pt>
    <dgm:pt modelId="{33CAE8C4-5C71-4C2C-A90B-A227DC08C966}" type="parTrans" cxnId="{50A78A3F-91C1-4A55-8F98-523FFEE3FBEA}">
      <dgm:prSet/>
      <dgm:spPr/>
      <dgm:t>
        <a:bodyPr/>
        <a:lstStyle/>
        <a:p>
          <a:endParaRPr lang="ru-RU"/>
        </a:p>
      </dgm:t>
    </dgm:pt>
    <dgm:pt modelId="{E915EA87-B7A5-4DDC-9116-4A314A38C7DD}" type="sibTrans" cxnId="{50A78A3F-91C1-4A55-8F98-523FFEE3FBEA}">
      <dgm:prSet/>
      <dgm:spPr/>
      <dgm:t>
        <a:bodyPr/>
        <a:lstStyle/>
        <a:p>
          <a:endParaRPr lang="ru-RU"/>
        </a:p>
      </dgm:t>
    </dgm:pt>
    <dgm:pt modelId="{CEF221FB-9059-484A-B78D-E58880F5A66B}">
      <dgm:prSet phldrT="[Текст]" custT="1"/>
      <dgm:spPr>
        <a:solidFill>
          <a:srgbClr val="213E5A"/>
        </a:solidFill>
      </dgm:spPr>
      <dgm:t>
        <a:bodyPr/>
        <a:lstStyle/>
        <a:p>
          <a:r>
            <a: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III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678367-1F68-4255-B75A-2C4BB1457B5C}" type="parTrans" cxnId="{06AE3AFD-4A47-4BF6-91F7-43FC224A46AD}">
      <dgm:prSet/>
      <dgm:spPr/>
      <dgm:t>
        <a:bodyPr/>
        <a:lstStyle/>
        <a:p>
          <a:endParaRPr lang="ru-RU"/>
        </a:p>
      </dgm:t>
    </dgm:pt>
    <dgm:pt modelId="{3A64F0B6-42C6-4FE1-ACBF-D4A6BFA28AB8}" type="sibTrans" cxnId="{06AE3AFD-4A47-4BF6-91F7-43FC224A46AD}">
      <dgm:prSet/>
      <dgm:spPr/>
      <dgm:t>
        <a:bodyPr/>
        <a:lstStyle/>
        <a:p>
          <a:endParaRPr lang="ru-RU"/>
        </a:p>
      </dgm:t>
    </dgm:pt>
    <dgm:pt modelId="{4EC65553-4C3C-4F74-856C-35408CDF42CC}">
      <dgm:prSet phldrT="[Текст]"/>
      <dgm:spPr/>
      <dgm:t>
        <a:bodyPr/>
        <a:lstStyle/>
        <a:p>
          <a:pPr>
            <a:buNone/>
          </a:pPr>
          <a:r>
            <a:rPr lang="ru-RU" dirty="0"/>
            <a:t>Финальный этап – октябрь 2021 г.</a:t>
          </a:r>
        </a:p>
      </dgm:t>
    </dgm:pt>
    <dgm:pt modelId="{B0E8A940-5540-4538-B81D-DF79C4D2F67B}" type="parTrans" cxnId="{E79ABA72-284D-4360-A89E-795330FABC18}">
      <dgm:prSet/>
      <dgm:spPr/>
      <dgm:t>
        <a:bodyPr/>
        <a:lstStyle/>
        <a:p>
          <a:endParaRPr lang="ru-RU"/>
        </a:p>
      </dgm:t>
    </dgm:pt>
    <dgm:pt modelId="{4A2CD985-16C3-4F92-9B3A-8581490DFA89}" type="sibTrans" cxnId="{E79ABA72-284D-4360-A89E-795330FABC18}">
      <dgm:prSet/>
      <dgm:spPr/>
      <dgm:t>
        <a:bodyPr/>
        <a:lstStyle/>
        <a:p>
          <a:endParaRPr lang="ru-RU"/>
        </a:p>
      </dgm:t>
    </dgm:pt>
    <dgm:pt modelId="{CFE218A1-C538-44CD-BA9C-A99295D577CD}" type="pres">
      <dgm:prSet presAssocID="{9F6EE872-1060-4F82-AA55-3672540D8C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D57BE5-E22E-449C-BE81-D8986530FEB9}" type="pres">
      <dgm:prSet presAssocID="{FBBAB282-5BC4-45D8-A345-937598DDCC25}" presName="composite" presStyleCnt="0"/>
      <dgm:spPr/>
    </dgm:pt>
    <dgm:pt modelId="{5D7B8207-94E7-4908-A12C-5D6A322D2E69}" type="pres">
      <dgm:prSet presAssocID="{FBBAB282-5BC4-45D8-A345-937598DDCC2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30FCC-B3B7-4305-A4AC-452586EE9B52}" type="pres">
      <dgm:prSet presAssocID="{FBBAB282-5BC4-45D8-A345-937598DDCC2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CBCA8-08E4-40B0-8DD6-104E260ACB5D}" type="pres">
      <dgm:prSet presAssocID="{2C4E8458-57BF-4EE3-A17B-B9F69078C981}" presName="sp" presStyleCnt="0"/>
      <dgm:spPr/>
    </dgm:pt>
    <dgm:pt modelId="{F7547172-BD76-43BB-8359-B22D8DF5338A}" type="pres">
      <dgm:prSet presAssocID="{60739D6C-27BA-4078-82B1-93BF645E69A3}" presName="composite" presStyleCnt="0"/>
      <dgm:spPr/>
    </dgm:pt>
    <dgm:pt modelId="{55E00B04-39B7-4933-A07E-A87420FD1952}" type="pres">
      <dgm:prSet presAssocID="{60739D6C-27BA-4078-82B1-93BF645E69A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7FAD3-6704-4AC8-8B27-C953CD3AB2FD}" type="pres">
      <dgm:prSet presAssocID="{60739D6C-27BA-4078-82B1-93BF645E69A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867D2-E019-4B3C-8C23-EB58A5679E60}" type="pres">
      <dgm:prSet presAssocID="{6E14F2AF-36CC-49C9-9283-4230EC283296}" presName="sp" presStyleCnt="0"/>
      <dgm:spPr/>
    </dgm:pt>
    <dgm:pt modelId="{B6B14F9B-F038-47BC-936A-81128756F588}" type="pres">
      <dgm:prSet presAssocID="{CEF221FB-9059-484A-B78D-E58880F5A66B}" presName="composite" presStyleCnt="0"/>
      <dgm:spPr/>
    </dgm:pt>
    <dgm:pt modelId="{8E8034C9-C344-4EE8-883D-D8BAA897A446}" type="pres">
      <dgm:prSet presAssocID="{CEF221FB-9059-484A-B78D-E58880F5A66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5A0CD-989E-4E6F-A4C8-620EF739A689}" type="pres">
      <dgm:prSet presAssocID="{CEF221FB-9059-484A-B78D-E58880F5A66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87658B-A5A4-4AC9-A754-F5E65C0C3394}" srcId="{FBBAB282-5BC4-45D8-A345-937598DDCC25}" destId="{08E6AF5C-189D-45C0-A6B6-C2373FC034D8}" srcOrd="0" destOrd="0" parTransId="{EFAD5D65-3211-4E1A-9877-953A0DE55729}" sibTransId="{AFC4E3E3-F33B-4597-96F3-DE4DE9526653}"/>
    <dgm:cxn modelId="{21DAB63A-F159-45E5-B6AA-5CD66C68A409}" type="presOf" srcId="{0EFE6399-824D-42AD-B3FA-7E699A4A3CB0}" destId="{F0C7FAD3-6704-4AC8-8B27-C953CD3AB2FD}" srcOrd="0" destOrd="0" presId="urn:microsoft.com/office/officeart/2005/8/layout/chevron2"/>
    <dgm:cxn modelId="{E0C0A396-9757-48EA-8173-5347B8F97A9B}" srcId="{9F6EE872-1060-4F82-AA55-3672540D8CDD}" destId="{FBBAB282-5BC4-45D8-A345-937598DDCC25}" srcOrd="0" destOrd="0" parTransId="{E9A99E53-786B-487D-A86B-C7344C78BA30}" sibTransId="{2C4E8458-57BF-4EE3-A17B-B9F69078C981}"/>
    <dgm:cxn modelId="{84481BE6-B9F9-4177-98D7-7E6D5B47EF49}" type="presOf" srcId="{08E6AF5C-189D-45C0-A6B6-C2373FC034D8}" destId="{9E730FCC-B3B7-4305-A4AC-452586EE9B52}" srcOrd="0" destOrd="0" presId="urn:microsoft.com/office/officeart/2005/8/layout/chevron2"/>
    <dgm:cxn modelId="{06AE3AFD-4A47-4BF6-91F7-43FC224A46AD}" srcId="{9F6EE872-1060-4F82-AA55-3672540D8CDD}" destId="{CEF221FB-9059-484A-B78D-E58880F5A66B}" srcOrd="2" destOrd="0" parTransId="{17678367-1F68-4255-B75A-2C4BB1457B5C}" sibTransId="{3A64F0B6-42C6-4FE1-ACBF-D4A6BFA28AB8}"/>
    <dgm:cxn modelId="{A036025D-F8B9-46B8-A0DE-23E679BC08C6}" type="presOf" srcId="{4EC65553-4C3C-4F74-856C-35408CDF42CC}" destId="{14F5A0CD-989E-4E6F-A4C8-620EF739A689}" srcOrd="0" destOrd="0" presId="urn:microsoft.com/office/officeart/2005/8/layout/chevron2"/>
    <dgm:cxn modelId="{E79ABA72-284D-4360-A89E-795330FABC18}" srcId="{CEF221FB-9059-484A-B78D-E58880F5A66B}" destId="{4EC65553-4C3C-4F74-856C-35408CDF42CC}" srcOrd="0" destOrd="0" parTransId="{B0E8A940-5540-4538-B81D-DF79C4D2F67B}" sibTransId="{4A2CD985-16C3-4F92-9B3A-8581490DFA89}"/>
    <dgm:cxn modelId="{0344378E-A6E0-46CF-B8EF-07198D0678AE}" type="presOf" srcId="{CEF221FB-9059-484A-B78D-E58880F5A66B}" destId="{8E8034C9-C344-4EE8-883D-D8BAA897A446}" srcOrd="0" destOrd="0" presId="urn:microsoft.com/office/officeart/2005/8/layout/chevron2"/>
    <dgm:cxn modelId="{B90CADD3-BF0E-4F29-A3B5-C4C68661B292}" type="presOf" srcId="{9F6EE872-1060-4F82-AA55-3672540D8CDD}" destId="{CFE218A1-C538-44CD-BA9C-A99295D577CD}" srcOrd="0" destOrd="0" presId="urn:microsoft.com/office/officeart/2005/8/layout/chevron2"/>
    <dgm:cxn modelId="{9858EFA7-6B31-48FA-9504-4366FD641D44}" srcId="{9F6EE872-1060-4F82-AA55-3672540D8CDD}" destId="{60739D6C-27BA-4078-82B1-93BF645E69A3}" srcOrd="1" destOrd="0" parTransId="{67F464DC-2C96-4577-BAF3-5D65A534BB96}" sibTransId="{6E14F2AF-36CC-49C9-9283-4230EC283296}"/>
    <dgm:cxn modelId="{50A78A3F-91C1-4A55-8F98-523FFEE3FBEA}" srcId="{60739D6C-27BA-4078-82B1-93BF645E69A3}" destId="{0EFE6399-824D-42AD-B3FA-7E699A4A3CB0}" srcOrd="0" destOrd="0" parTransId="{33CAE8C4-5C71-4C2C-A90B-A227DC08C966}" sibTransId="{E915EA87-B7A5-4DDC-9116-4A314A38C7DD}"/>
    <dgm:cxn modelId="{3F33EAF0-E222-4B67-8537-7B4422D254B1}" type="presOf" srcId="{60739D6C-27BA-4078-82B1-93BF645E69A3}" destId="{55E00B04-39B7-4933-A07E-A87420FD1952}" srcOrd="0" destOrd="0" presId="urn:microsoft.com/office/officeart/2005/8/layout/chevron2"/>
    <dgm:cxn modelId="{DF32E53F-FC6B-493C-A6A6-AC39922C3520}" type="presOf" srcId="{FBBAB282-5BC4-45D8-A345-937598DDCC25}" destId="{5D7B8207-94E7-4908-A12C-5D6A322D2E69}" srcOrd="0" destOrd="0" presId="urn:microsoft.com/office/officeart/2005/8/layout/chevron2"/>
    <dgm:cxn modelId="{6471DE12-6A86-4DE5-935A-9572B8ECB853}" type="presParOf" srcId="{CFE218A1-C538-44CD-BA9C-A99295D577CD}" destId="{3CD57BE5-E22E-449C-BE81-D8986530FEB9}" srcOrd="0" destOrd="0" presId="urn:microsoft.com/office/officeart/2005/8/layout/chevron2"/>
    <dgm:cxn modelId="{26F4E7F8-D8E4-44B3-82C9-A3EC8EA9A279}" type="presParOf" srcId="{3CD57BE5-E22E-449C-BE81-D8986530FEB9}" destId="{5D7B8207-94E7-4908-A12C-5D6A322D2E69}" srcOrd="0" destOrd="0" presId="urn:microsoft.com/office/officeart/2005/8/layout/chevron2"/>
    <dgm:cxn modelId="{39EC275B-0583-4A87-BE64-3F085646A7CB}" type="presParOf" srcId="{3CD57BE5-E22E-449C-BE81-D8986530FEB9}" destId="{9E730FCC-B3B7-4305-A4AC-452586EE9B52}" srcOrd="1" destOrd="0" presId="urn:microsoft.com/office/officeart/2005/8/layout/chevron2"/>
    <dgm:cxn modelId="{048C2636-CF01-4271-8B1C-625AF1FAC884}" type="presParOf" srcId="{CFE218A1-C538-44CD-BA9C-A99295D577CD}" destId="{86CCBCA8-08E4-40B0-8DD6-104E260ACB5D}" srcOrd="1" destOrd="0" presId="urn:microsoft.com/office/officeart/2005/8/layout/chevron2"/>
    <dgm:cxn modelId="{1A2ABDB7-B79C-4E4D-984B-A82AC53F2AB6}" type="presParOf" srcId="{CFE218A1-C538-44CD-BA9C-A99295D577CD}" destId="{F7547172-BD76-43BB-8359-B22D8DF5338A}" srcOrd="2" destOrd="0" presId="urn:microsoft.com/office/officeart/2005/8/layout/chevron2"/>
    <dgm:cxn modelId="{110E007B-BDAA-429D-8A93-3CB9923B9286}" type="presParOf" srcId="{F7547172-BD76-43BB-8359-B22D8DF5338A}" destId="{55E00B04-39B7-4933-A07E-A87420FD1952}" srcOrd="0" destOrd="0" presId="urn:microsoft.com/office/officeart/2005/8/layout/chevron2"/>
    <dgm:cxn modelId="{7AD3292E-D939-4C3E-98E6-818296BA6F4B}" type="presParOf" srcId="{F7547172-BD76-43BB-8359-B22D8DF5338A}" destId="{F0C7FAD3-6704-4AC8-8B27-C953CD3AB2FD}" srcOrd="1" destOrd="0" presId="urn:microsoft.com/office/officeart/2005/8/layout/chevron2"/>
    <dgm:cxn modelId="{A0BF5FD1-E273-4ED6-B8A0-095AAF28DD13}" type="presParOf" srcId="{CFE218A1-C538-44CD-BA9C-A99295D577CD}" destId="{596867D2-E019-4B3C-8C23-EB58A5679E60}" srcOrd="3" destOrd="0" presId="urn:microsoft.com/office/officeart/2005/8/layout/chevron2"/>
    <dgm:cxn modelId="{A33933F0-5F7E-4334-87A6-59AA3DA6B03C}" type="presParOf" srcId="{CFE218A1-C538-44CD-BA9C-A99295D577CD}" destId="{B6B14F9B-F038-47BC-936A-81128756F588}" srcOrd="4" destOrd="0" presId="urn:microsoft.com/office/officeart/2005/8/layout/chevron2"/>
    <dgm:cxn modelId="{882E7955-E5A7-41F8-9AC0-6EBE7894A04C}" type="presParOf" srcId="{B6B14F9B-F038-47BC-936A-81128756F588}" destId="{8E8034C9-C344-4EE8-883D-D8BAA897A446}" srcOrd="0" destOrd="0" presId="urn:microsoft.com/office/officeart/2005/8/layout/chevron2"/>
    <dgm:cxn modelId="{C0CE31E3-6FAA-4903-B3CD-284E19DAEBA7}" type="presParOf" srcId="{B6B14F9B-F038-47BC-936A-81128756F588}" destId="{14F5A0CD-989E-4E6F-A4C8-620EF739A689}" srcOrd="1" destOrd="0" presId="urn:microsoft.com/office/officeart/2005/8/layout/chevron2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B8207-94E7-4908-A12C-5D6A322D2E69}">
      <dsp:nvSpPr>
        <dsp:cNvPr id="0" name=""/>
        <dsp:cNvSpPr/>
      </dsp:nvSpPr>
      <dsp:spPr>
        <a:xfrm rot="5400000">
          <a:off x="-213314" y="217357"/>
          <a:ext cx="1422094" cy="995466"/>
        </a:xfrm>
        <a:prstGeom prst="chevron">
          <a:avLst/>
        </a:prstGeom>
        <a:solidFill>
          <a:srgbClr val="213E5A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0" y="501776"/>
        <a:ext cx="995466" cy="426628"/>
      </dsp:txXfrm>
    </dsp:sp>
    <dsp:sp modelId="{9E730FCC-B3B7-4305-A4AC-452586EE9B52}">
      <dsp:nvSpPr>
        <dsp:cNvPr id="0" name=""/>
        <dsp:cNvSpPr/>
      </dsp:nvSpPr>
      <dsp:spPr>
        <a:xfrm rot="5400000">
          <a:off x="4755874" y="-3756365"/>
          <a:ext cx="924847" cy="8445664"/>
        </a:xfrm>
        <a:prstGeom prst="round2SameRect">
          <a:avLst/>
        </a:prstGeom>
        <a:solidFill>
          <a:srgbClr val="E9E8E8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/>
            <a:t>Отборочный этап – </a:t>
          </a:r>
          <a:r>
            <a:rPr lang="ru-RU" sz="3700" kern="1200" dirty="0" smtClean="0"/>
            <a:t>до 31 марта </a:t>
          </a:r>
          <a:r>
            <a:rPr lang="ru-RU" sz="3700" kern="1200" dirty="0"/>
            <a:t>2021 г.</a:t>
          </a:r>
        </a:p>
      </dsp:txBody>
      <dsp:txXfrm rot="-5400000">
        <a:off x="995466" y="49190"/>
        <a:ext cx="8400517" cy="834553"/>
      </dsp:txXfrm>
    </dsp:sp>
    <dsp:sp modelId="{55E00B04-39B7-4933-A07E-A87420FD1952}">
      <dsp:nvSpPr>
        <dsp:cNvPr id="0" name=""/>
        <dsp:cNvSpPr/>
      </dsp:nvSpPr>
      <dsp:spPr>
        <a:xfrm rot="5400000">
          <a:off x="-213314" y="1443209"/>
          <a:ext cx="1422094" cy="995466"/>
        </a:xfrm>
        <a:prstGeom prst="chevron">
          <a:avLst/>
        </a:prstGeom>
        <a:solidFill>
          <a:srgbClr val="213E5A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0" y="1727628"/>
        <a:ext cx="995466" cy="426628"/>
      </dsp:txXfrm>
    </dsp:sp>
    <dsp:sp modelId="{F0C7FAD3-6704-4AC8-8B27-C953CD3AB2FD}">
      <dsp:nvSpPr>
        <dsp:cNvPr id="0" name=""/>
        <dsp:cNvSpPr/>
      </dsp:nvSpPr>
      <dsp:spPr>
        <a:xfrm rot="5400000">
          <a:off x="4756117" y="-2530755"/>
          <a:ext cx="924361" cy="844566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/>
            <a:t>Региональный этап – </a:t>
          </a:r>
          <a:r>
            <a:rPr lang="ru-RU" sz="3700" kern="1200" dirty="0" smtClean="0"/>
            <a:t>до 31 </a:t>
          </a:r>
          <a:r>
            <a:rPr lang="ru-RU" sz="3700" kern="1200" dirty="0"/>
            <a:t>мая 2021 г.</a:t>
          </a:r>
        </a:p>
      </dsp:txBody>
      <dsp:txXfrm rot="-5400000">
        <a:off x="995466" y="1275020"/>
        <a:ext cx="8400540" cy="834113"/>
      </dsp:txXfrm>
    </dsp:sp>
    <dsp:sp modelId="{8E8034C9-C344-4EE8-883D-D8BAA897A446}">
      <dsp:nvSpPr>
        <dsp:cNvPr id="0" name=""/>
        <dsp:cNvSpPr/>
      </dsp:nvSpPr>
      <dsp:spPr>
        <a:xfrm rot="5400000">
          <a:off x="-213314" y="2669062"/>
          <a:ext cx="1422094" cy="995466"/>
        </a:xfrm>
        <a:prstGeom prst="chevron">
          <a:avLst/>
        </a:prstGeom>
        <a:solidFill>
          <a:srgbClr val="213E5A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III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0" y="2953481"/>
        <a:ext cx="995466" cy="426628"/>
      </dsp:txXfrm>
    </dsp:sp>
    <dsp:sp modelId="{14F5A0CD-989E-4E6F-A4C8-620EF739A689}">
      <dsp:nvSpPr>
        <dsp:cNvPr id="0" name=""/>
        <dsp:cNvSpPr/>
      </dsp:nvSpPr>
      <dsp:spPr>
        <a:xfrm rot="5400000">
          <a:off x="4756117" y="-1304903"/>
          <a:ext cx="924361" cy="844566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700" kern="1200" dirty="0"/>
            <a:t>Финальный этап – октябрь 2021 г.</a:t>
          </a:r>
        </a:p>
      </dsp:txBody>
      <dsp:txXfrm rot="-5400000">
        <a:off x="995466" y="2500872"/>
        <a:ext cx="8400540" cy="834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6EAA-86C1-41BC-A59D-A1A7A45880C2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D87B-AF62-44F5-AC15-E3B9EB1D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2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6EAA-86C1-41BC-A59D-A1A7A45880C2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D87B-AF62-44F5-AC15-E3B9EB1D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51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6EAA-86C1-41BC-A59D-A1A7A45880C2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D87B-AF62-44F5-AC15-E3B9EB1D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59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9"/>
            <a:ext cx="12192000" cy="6857999"/>
          </a:xfrm>
          <a:custGeom>
            <a:avLst/>
            <a:gdLst>
              <a:gd name="connsiteX0" fmla="*/ 267462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4183383 h 6857999"/>
              <a:gd name="connsiteX3" fmla="*/ 9517384 w 12192000"/>
              <a:gd name="connsiteY3" fmla="*/ 6857999 h 6857999"/>
              <a:gd name="connsiteX4" fmla="*/ 0 w 12192000"/>
              <a:gd name="connsiteY4" fmla="*/ 6857999 h 6857999"/>
              <a:gd name="connsiteX5" fmla="*/ 0 w 12192000"/>
              <a:gd name="connsiteY5" fmla="*/ 26746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2674620" y="0"/>
                </a:moveTo>
                <a:lnTo>
                  <a:pt x="12192000" y="0"/>
                </a:lnTo>
                <a:lnTo>
                  <a:pt x="12192000" y="4183383"/>
                </a:lnTo>
                <a:lnTo>
                  <a:pt x="9517384" y="6857999"/>
                </a:lnTo>
                <a:lnTo>
                  <a:pt x="0" y="6857999"/>
                </a:lnTo>
                <a:lnTo>
                  <a:pt x="0" y="2674620"/>
                </a:ln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</p:spPr>
        <p:txBody>
          <a:bodyPr vert="horz" lIns="121302" tIns="60651" rIns="121302" bIns="60651" rtlCol="0" anchor="b">
            <a:normAutofit/>
          </a:bodyPr>
          <a:lstStyle>
            <a:lvl1pPr marL="454881" indent="-454881" algn="ctr">
              <a:buNone/>
              <a:defRPr lang="en-US" sz="1900"/>
            </a:lvl1pPr>
          </a:lstStyle>
          <a:p>
            <a:pPr marL="0" lvl="0" inden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4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385959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121899" rIns="0" bIns="731392" anchor="b"/>
          <a:lstStyle>
            <a:lvl1pPr algn="ctr" rtl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016001" y="1957010"/>
            <a:ext cx="3386666" cy="385959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121899" rIns="0" bIns="731392" anchor="b"/>
          <a:lstStyle>
            <a:lvl1pPr algn="ctr" rtl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9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92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6EAA-86C1-41BC-A59D-A1A7A45880C2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D87B-AF62-44F5-AC15-E3B9EB1D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13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6EAA-86C1-41BC-A59D-A1A7A45880C2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D87B-AF62-44F5-AC15-E3B9EB1D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85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6EAA-86C1-41BC-A59D-A1A7A45880C2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D87B-AF62-44F5-AC15-E3B9EB1D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2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6EAA-86C1-41BC-A59D-A1A7A45880C2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D87B-AF62-44F5-AC15-E3B9EB1D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37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6EAA-86C1-41BC-A59D-A1A7A45880C2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D87B-AF62-44F5-AC15-E3B9EB1D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91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6EAA-86C1-41BC-A59D-A1A7A45880C2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D87B-AF62-44F5-AC15-E3B9EB1D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01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6EAA-86C1-41BC-A59D-A1A7A45880C2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D87B-AF62-44F5-AC15-E3B9EB1D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1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6EAA-86C1-41BC-A59D-A1A7A45880C2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D87B-AF62-44F5-AC15-E3B9EB1D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27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6EAA-86C1-41BC-A59D-A1A7A45880C2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8D87B-AF62-44F5-AC15-E3B9EB1DE5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51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68" y="0"/>
            <a:ext cx="122561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6675" y="779443"/>
            <a:ext cx="96309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  <a:p>
            <a:pPr algn="ctr"/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О </a:t>
            </a:r>
            <a:r>
              <a:rPr lang="ru-RU" sz="2800" b="1" dirty="0" smtClean="0">
                <a:solidFill>
                  <a:schemeClr val="bg1"/>
                </a:solidFill>
              </a:rPr>
              <a:t>проведении регионального этапа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Всероссийского конкурса «Мастер года»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 Иркутской области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ru-RU" sz="2000" b="1" i="1" dirty="0">
              <a:solidFill>
                <a:prstClr val="white"/>
              </a:solidFill>
            </a:endParaRPr>
          </a:p>
          <a:p>
            <a:pPr algn="ctr" defTabSz="457200">
              <a:defRPr/>
            </a:pPr>
            <a:endParaRPr lang="ru-RU" sz="2000" b="1" i="1" dirty="0">
              <a:solidFill>
                <a:prstClr val="white"/>
              </a:solidFill>
            </a:endParaRPr>
          </a:p>
          <a:p>
            <a:pPr algn="ctr" defTabSz="457200">
              <a:defRPr/>
            </a:pPr>
            <a:endParaRPr lang="ru-RU" sz="2000" b="1" i="1" dirty="0">
              <a:solidFill>
                <a:prstClr val="white"/>
              </a:solidFill>
            </a:endParaRPr>
          </a:p>
          <a:p>
            <a:pPr algn="ctr" defTabSz="457200">
              <a:defRPr/>
            </a:pPr>
            <a:endParaRPr lang="ru-RU" sz="2000" b="1" i="1" dirty="0">
              <a:solidFill>
                <a:prstClr val="white"/>
              </a:solidFill>
            </a:endParaRPr>
          </a:p>
          <a:p>
            <a:pPr algn="ctr" defTabSz="457200">
              <a:defRPr/>
            </a:pPr>
            <a:r>
              <a:rPr lang="ru-RU" sz="2000" b="1" i="1" dirty="0" smtClean="0">
                <a:solidFill>
                  <a:prstClr val="white"/>
                </a:solidFill>
              </a:rPr>
              <a:t>Афанасьева Анастасия Анатольевна, заместитель директора </a:t>
            </a:r>
          </a:p>
          <a:p>
            <a:pPr algn="ctr" defTabSz="457200">
              <a:defRPr/>
            </a:pPr>
            <a:r>
              <a:rPr lang="ru-RU" sz="2000" b="1" i="1" dirty="0" smtClean="0">
                <a:solidFill>
                  <a:prstClr val="white"/>
                </a:solidFill>
              </a:rPr>
              <a:t>ГАУ ДПО ИО «Региональный институт кадровой политики и непрерывного профессионального образования»</a:t>
            </a:r>
            <a:endParaRPr lang="ru-RU" sz="2000" b="1" i="1" dirty="0">
              <a:solidFill>
                <a:prstClr val="white"/>
              </a:solidFill>
            </a:endParaRPr>
          </a:p>
          <a:p>
            <a:pPr algn="ctr" defTabSz="457200">
              <a:defRPr/>
            </a:pPr>
            <a:endParaRPr lang="ru-RU" sz="2000" b="1" i="1" dirty="0">
              <a:solidFill>
                <a:prstClr val="white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890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elegra.ph/file/12554a189dea2b2a06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977" y="2065867"/>
            <a:ext cx="3131024" cy="277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868736"/>
              </p:ext>
            </p:extLst>
          </p:nvPr>
        </p:nvGraphicFramePr>
        <p:xfrm>
          <a:off x="0" y="-950"/>
          <a:ext cx="12192000" cy="121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06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Программа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II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 регионального этапа Всероссийского конкурса «Мастер года»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в Иркутской области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7C68CFF-61D1-4B64-85BA-133545057A8B}"/>
              </a:ext>
            </a:extLst>
          </p:cNvPr>
          <p:cNvSpPr txBox="1"/>
          <p:nvPr/>
        </p:nvSpPr>
        <p:spPr>
          <a:xfrm>
            <a:off x="363698" y="1963710"/>
            <a:ext cx="8938346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tabLst>
                <a:tab pos="885825" algn="l"/>
              </a:tabLst>
            </a:pPr>
            <a:r>
              <a:rPr lang="ru-RU" sz="2400" b="1" dirty="0">
                <a:solidFill>
                  <a:srgbClr val="2232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Конкурсное задание № 1 «Я – мастер» </a:t>
            </a:r>
            <a:r>
              <a:rPr lang="ru-RU" sz="2400" dirty="0">
                <a:solidFill>
                  <a:srgbClr val="22324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(в разрезе педагогической концепции) – публичное </a:t>
            </a:r>
            <a:r>
              <a:rPr lang="ru-RU" sz="2400" dirty="0" smtClean="0">
                <a:solidFill>
                  <a:srgbClr val="22324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выступление</a:t>
            </a:r>
            <a:r>
              <a:rPr lang="ru-RU" sz="2400" dirty="0">
                <a:solidFill>
                  <a:srgbClr val="22324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600"/>
              </a:spcAft>
              <a:tabLst>
                <a:tab pos="885825" algn="l"/>
              </a:tabLst>
            </a:pPr>
            <a:endParaRPr lang="ru-RU" sz="2400" dirty="0">
              <a:solidFill>
                <a:srgbClr val="223249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885825" algn="l"/>
              </a:tabLst>
            </a:pPr>
            <a:endParaRPr lang="ru-RU" dirty="0">
              <a:solidFill>
                <a:srgbClr val="22324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885825" algn="l"/>
              </a:tabLst>
            </a:pPr>
            <a:r>
              <a:rPr lang="ru-RU" sz="2400" b="1" dirty="0">
                <a:solidFill>
                  <a:srgbClr val="2232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Конкурсное задание № 2 «Открытый мастер-класс»</a:t>
            </a:r>
            <a:r>
              <a:rPr lang="ru-RU" sz="2400" dirty="0">
                <a:solidFill>
                  <a:srgbClr val="2232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2324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учебное занятие с группой обучающихся, подобранной Региональной комиссией.</a:t>
            </a:r>
            <a:endParaRPr lang="ru-RU" dirty="0">
              <a:solidFill>
                <a:srgbClr val="22324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66A88-0292-43BC-91EF-4A41E690EB56}"/>
              </a:ext>
            </a:extLst>
          </p:cNvPr>
          <p:cNvSpPr txBox="1"/>
          <p:nvPr/>
        </p:nvSpPr>
        <p:spPr>
          <a:xfrm>
            <a:off x="11839754" y="6519446"/>
            <a:ext cx="2803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13E5A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4763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827585"/>
              </p:ext>
            </p:extLst>
          </p:nvPr>
        </p:nvGraphicFramePr>
        <p:xfrm>
          <a:off x="0" y="-950"/>
          <a:ext cx="12192000" cy="121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06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Областной конкурс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«Лучший директор профессиональной образовательной организации»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57259" y="4189109"/>
            <a:ext cx="361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ПОВЫШЕНИЕ ПРОФЕССИОНАЛЬНОГО МАСТЕРСТВА</a:t>
            </a: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1282462" y="1591443"/>
            <a:ext cx="63480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Конкурс направлен на выявление, изучение и поддержку новых управленческих практик, совершенствование деятельности директоров ПОО по обновлению содержания профессионального образования в соответствии с задачами кадрового обеспечения промышленного роста, совершенствование профессионального мастерства руководителя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66A88-0292-43BC-91EF-4A41E690EB56}"/>
              </a:ext>
            </a:extLst>
          </p:cNvPr>
          <p:cNvSpPr txBox="1"/>
          <p:nvPr/>
        </p:nvSpPr>
        <p:spPr>
          <a:xfrm>
            <a:off x="11839754" y="6519446"/>
            <a:ext cx="2803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13E5A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220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349" y="332656"/>
            <a:ext cx="1056117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Областной смотр-конкурс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«Лучший кабинет ОБЖ» среди профессиональных образовательных организаций Иркутской области»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</a:p>
          <a:p>
            <a:pPr algn="ctr"/>
            <a:endParaRPr lang="ru-RU" dirty="0"/>
          </a:p>
          <a:p>
            <a:pPr algn="just"/>
            <a:r>
              <a:rPr lang="ru-RU" sz="1400" dirty="0" smtClean="0"/>
              <a:t>       Смотр-конкурс </a:t>
            </a:r>
            <a:r>
              <a:rPr lang="ru-RU" sz="1400" dirty="0"/>
              <a:t>направлен на выявление состояния учебно-материальной базы ОБЖ </a:t>
            </a:r>
            <a:r>
              <a:rPr lang="ru-RU" sz="1400" dirty="0" smtClean="0"/>
              <a:t>(БЖ), её </a:t>
            </a:r>
            <a:r>
              <a:rPr lang="ru-RU" sz="1400" dirty="0"/>
              <a:t>использования в создании эффективной образовательной среды для обучения граждан безопасности </a:t>
            </a:r>
            <a:r>
              <a:rPr lang="ru-RU" sz="1400" dirty="0" smtClean="0"/>
              <a:t>жизнедеятельности и </a:t>
            </a:r>
            <a:r>
              <a:rPr lang="ru-RU" sz="1400" dirty="0"/>
              <a:t>основам военной службы в профессиональных образовательных организациях Иркутской </a:t>
            </a:r>
            <a:r>
              <a:rPr lang="ru-RU" sz="1400" dirty="0" smtClean="0"/>
              <a:t>области</a:t>
            </a:r>
          </a:p>
          <a:p>
            <a:endParaRPr lang="ru-RU" sz="1400" dirty="0" smtClean="0"/>
          </a:p>
          <a:p>
            <a:pPr algn="ctr"/>
            <a:r>
              <a:rPr lang="ru-RU" sz="1400" b="1" dirty="0" smtClean="0"/>
              <a:t>Критерии, применяемые </a:t>
            </a:r>
            <a:r>
              <a:rPr lang="ru-RU" sz="1400" b="1" dirty="0"/>
              <a:t>при проведении </a:t>
            </a:r>
            <a:r>
              <a:rPr lang="ru-RU" sz="1400" b="1" dirty="0" smtClean="0"/>
              <a:t>Смотра-конкурса: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Наличие и актуальность нормативно-правовых документов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Наличие учебной литературы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Состояние учебно-наглядных пособий кабинета</a:t>
            </a:r>
          </a:p>
          <a:p>
            <a:pPr marL="342900" indent="-342900">
              <a:buAutoNum type="arabicPeriod"/>
            </a:pPr>
            <a:r>
              <a:rPr lang="ru-RU" sz="1400" dirty="0"/>
              <a:t>Медицинское </a:t>
            </a:r>
            <a:r>
              <a:rPr lang="ru-RU" sz="1400" dirty="0" smtClean="0"/>
              <a:t>имущество</a:t>
            </a:r>
          </a:p>
          <a:p>
            <a:pPr marL="342900" indent="-342900">
              <a:buAutoNum type="arabicPeriod"/>
            </a:pPr>
            <a:r>
              <a:rPr lang="ru-RU" sz="1400" dirty="0"/>
              <a:t>Другие элементы учебно-материальной </a:t>
            </a:r>
            <a:r>
              <a:rPr lang="ru-RU" sz="1400" dirty="0" smtClean="0"/>
              <a:t>базы по ОБЖ (БЖ)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Наличие и соответствие программ </a:t>
            </a:r>
            <a:r>
              <a:rPr lang="ru-RU" sz="1400" dirty="0"/>
              <a:t>по дисциплинам </a:t>
            </a:r>
            <a:r>
              <a:rPr lang="ru-RU" sz="1400" dirty="0" smtClean="0"/>
              <a:t>«Основы безопасности жизнедеятельности» </a:t>
            </a:r>
            <a:r>
              <a:rPr lang="ru-RU" sz="1400" dirty="0"/>
              <a:t>и </a:t>
            </a:r>
            <a:r>
              <a:rPr lang="ru-RU" sz="1400" dirty="0" smtClean="0"/>
              <a:t>«Безопасность жизнедеятельности» </a:t>
            </a:r>
            <a:r>
              <a:rPr lang="ru-RU" sz="1400" dirty="0"/>
              <a:t>действующим ФГОС; </a:t>
            </a:r>
            <a:r>
              <a:rPr lang="ru-RU" sz="1400" dirty="0" smtClean="0"/>
              <a:t>программ </a:t>
            </a:r>
            <a:r>
              <a:rPr lang="ru-RU" sz="1400" dirty="0"/>
              <a:t>курса </a:t>
            </a:r>
            <a:r>
              <a:rPr lang="ru-RU" sz="1400" dirty="0" err="1" smtClean="0"/>
              <a:t>внеучебной</a:t>
            </a:r>
            <a:r>
              <a:rPr lang="ru-RU" sz="1400" dirty="0" smtClean="0"/>
              <a:t> </a:t>
            </a:r>
            <a:r>
              <a:rPr lang="ru-RU" sz="1400" dirty="0"/>
              <a:t>деятельности по вопросам безопасности жизнедеятельности и основам военной службы </a:t>
            </a:r>
          </a:p>
          <a:p>
            <a:endParaRPr lang="ru-RU" sz="1400" dirty="0" smtClean="0"/>
          </a:p>
          <a:p>
            <a:r>
              <a:rPr lang="ru-RU" sz="1400" dirty="0" smtClean="0"/>
              <a:t>     Смотр-конкурс проводился </a:t>
            </a:r>
            <a:r>
              <a:rPr lang="ru-RU" sz="1400" dirty="0"/>
              <a:t>в период с 1 апреля 2021 года по 26 апреля 2021 года. </a:t>
            </a:r>
            <a:endParaRPr lang="ru-RU" sz="1400" dirty="0" smtClean="0"/>
          </a:p>
          <a:p>
            <a:r>
              <a:rPr lang="ru-RU" sz="1400" dirty="0"/>
              <a:t> </a:t>
            </a:r>
            <a:r>
              <a:rPr lang="ru-RU" sz="1400" dirty="0" smtClean="0"/>
              <a:t>    В мероприятии приняли участие 25 учреждений СПО и 2 филиала, из них 26 – подведомственны министерству образования и 1 – министерству здравоохранения Иркутской области.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0364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38" y="404664"/>
            <a:ext cx="107531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Итоги </a:t>
            </a:r>
            <a:endParaRPr lang="ru-RU" b="1" dirty="0" smtClean="0"/>
          </a:p>
          <a:p>
            <a:pPr algn="ctr"/>
            <a:r>
              <a:rPr lang="ru-RU" b="1" dirty="0" smtClean="0"/>
              <a:t>областного смотра-конкурса </a:t>
            </a:r>
            <a:r>
              <a:rPr lang="ru-RU" b="1" dirty="0"/>
              <a:t>«Лучший кабинет ОБЖ» среди профессиональных образовательных организаций </a:t>
            </a:r>
            <a:r>
              <a:rPr lang="ru-RU" b="1" dirty="0" smtClean="0"/>
              <a:t>Иркутской области</a:t>
            </a:r>
          </a:p>
          <a:p>
            <a:pPr algn="ctr"/>
            <a:r>
              <a:rPr lang="ru-RU" b="1" dirty="0" smtClean="0"/>
              <a:t> в </a:t>
            </a:r>
            <a:r>
              <a:rPr lang="ru-RU" b="1" dirty="0"/>
              <a:t>2021 году</a:t>
            </a:r>
          </a:p>
          <a:p>
            <a:endParaRPr lang="ru-RU" dirty="0" smtClean="0"/>
          </a:p>
          <a:p>
            <a:r>
              <a:rPr lang="ru-RU" dirty="0" smtClean="0"/>
              <a:t>1 место - ГБПОУ </a:t>
            </a:r>
            <a:r>
              <a:rPr lang="ru-RU" dirty="0"/>
              <a:t>ИО «</a:t>
            </a:r>
            <a:r>
              <a:rPr lang="ru-RU" dirty="0" err="1"/>
              <a:t>Нижнеудинский</a:t>
            </a:r>
            <a:r>
              <a:rPr lang="ru-RU" dirty="0"/>
              <a:t> техникум железнодорожного </a:t>
            </a:r>
            <a:r>
              <a:rPr lang="ru-RU" dirty="0" smtClean="0"/>
              <a:t>  транспорта»</a:t>
            </a:r>
          </a:p>
          <a:p>
            <a:endParaRPr lang="ru-RU" dirty="0" smtClean="0"/>
          </a:p>
          <a:p>
            <a:r>
              <a:rPr lang="ru-RU" dirty="0" smtClean="0"/>
              <a:t>2 место - ГБПОУ </a:t>
            </a:r>
            <a:r>
              <a:rPr lang="ru-RU" dirty="0"/>
              <a:t>ИО </a:t>
            </a:r>
            <a:r>
              <a:rPr lang="ru-RU" dirty="0" smtClean="0"/>
              <a:t>«</a:t>
            </a:r>
            <a:r>
              <a:rPr lang="ru-RU" dirty="0"/>
              <a:t>Профессиональное училище № 48» </a:t>
            </a:r>
            <a:r>
              <a:rPr lang="ru-RU" dirty="0" smtClean="0"/>
              <a:t>п</a:t>
            </a:r>
            <a:r>
              <a:rPr lang="ru-RU" dirty="0"/>
              <a:t>. Подгорный</a:t>
            </a:r>
          </a:p>
          <a:p>
            <a:endParaRPr lang="ru-RU" dirty="0" smtClean="0"/>
          </a:p>
          <a:p>
            <a:r>
              <a:rPr lang="ru-RU" dirty="0" smtClean="0"/>
              <a:t>3 место - ГАПОУ </a:t>
            </a:r>
            <a:r>
              <a:rPr lang="ru-RU" dirty="0"/>
              <a:t>ИО «Братский индустриально-металлургический техникум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C:\Users\Tokarev-SI\Desktop\конкурс ПКЖИ\4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937282"/>
            <a:ext cx="4032448" cy="28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okarev-SI\Desktop\конкурс ПКЖИ\4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3" y="3937282"/>
            <a:ext cx="5376597" cy="28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767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/>
      </p:pic>
      <p:sp>
        <p:nvSpPr>
          <p:cNvPr id="11" name="Rectangle 9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033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4536" tIns="22268" rIns="44536" bIns="22268" anchor="ctr"/>
          <a:lstStyle/>
          <a:p>
            <a:pPr algn="ctr" defTabSz="890855">
              <a:defRPr/>
            </a:pPr>
            <a:endParaRPr lang="en-US" sz="1000" kern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531779" y="471800"/>
            <a:ext cx="4853021" cy="5914418"/>
          </a:xfrm>
          <a:prstGeom prst="roundRect">
            <a:avLst>
              <a:gd name="adj" fmla="val 1424"/>
            </a:avLst>
          </a:prstGeom>
          <a:solidFill>
            <a:schemeClr val="accent3"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280" tIns="60640" rIns="121280" bIns="60640" numCol="1" rtlCol="0" anchor="t" anchorCtr="0" compatLnSpc="1">
            <a:prstTxWarp prst="textNoShape">
              <a:avLst/>
            </a:prstTxWarp>
          </a:bodyPr>
          <a:lstStyle/>
          <a:p>
            <a:pPr algn="ctr" defTabSz="1212823"/>
            <a:endParaRPr lang="en-US" sz="2400">
              <a:solidFill>
                <a:srgbClr val="26262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64649" y="921411"/>
            <a:ext cx="3787287" cy="753826"/>
          </a:xfrm>
          <a:prstGeom prst="rect">
            <a:avLst/>
          </a:prstGeom>
        </p:spPr>
        <p:txBody>
          <a:bodyPr wrap="square" lIns="45496" tIns="22748" rIns="45496" bIns="22748">
            <a:spAutoFit/>
          </a:bodyPr>
          <a:lstStyle/>
          <a:p>
            <a:pPr algn="ctr"/>
            <a:r>
              <a:rPr lang="ru-RU" sz="2300" b="1" dirty="0">
                <a:solidFill>
                  <a:srgbClr val="1A4D70"/>
                </a:solidFill>
              </a:rPr>
              <a:t>ОБЛАСТНОЙ КОНКУРС «СТУДЕНТ ГОДА»</a:t>
            </a:r>
            <a:endParaRPr lang="ru-RU" sz="2700" b="1" dirty="0">
              <a:solidFill>
                <a:srgbClr val="1A4D7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4903" y="1772312"/>
            <a:ext cx="4496971" cy="4331754"/>
          </a:xfrm>
          <a:prstGeom prst="rect">
            <a:avLst/>
          </a:prstGeom>
        </p:spPr>
        <p:txBody>
          <a:bodyPr wrap="square" lIns="45496" tIns="22748" rIns="45496" bIns="22748">
            <a:spAutoFit/>
          </a:bodyPr>
          <a:lstStyle/>
          <a:p>
            <a:r>
              <a:rPr lang="ru-RU" sz="1600" b="1" dirty="0">
                <a:solidFill>
                  <a:srgbClr val="FFFFFF"/>
                </a:solidFill>
              </a:rPr>
              <a:t>ЦЕЛЬ:</a:t>
            </a:r>
          </a:p>
          <a:p>
            <a:r>
              <a:rPr lang="ru-RU" sz="1600" dirty="0">
                <a:solidFill>
                  <a:srgbClr val="FFFFFF"/>
                </a:solidFill>
              </a:rPr>
              <a:t>выявление и поддержка лидеров и активных студентов, стимулирование их личностного и профессионального развития, повышение социальной, интеллектуальной и творческой активности студенческой молодежи.</a:t>
            </a:r>
          </a:p>
          <a:p>
            <a:endParaRPr lang="ru-RU" sz="1600" dirty="0">
              <a:solidFill>
                <a:srgbClr val="FFFFFF"/>
              </a:solidFill>
            </a:endParaRPr>
          </a:p>
          <a:p>
            <a:pPr algn="just"/>
            <a:r>
              <a:rPr lang="ru-RU" sz="1600" b="1" dirty="0">
                <a:solidFill>
                  <a:srgbClr val="FFFFFF"/>
                </a:solidFill>
              </a:rPr>
              <a:t>ЗАДАЧИ:</a:t>
            </a:r>
          </a:p>
          <a:p>
            <a:pPr algn="just"/>
            <a:r>
              <a:rPr lang="ru-RU" sz="1600" dirty="0">
                <a:solidFill>
                  <a:srgbClr val="FFFFFF"/>
                </a:solidFill>
              </a:rPr>
              <a:t>- создание условий для личностной, творческой и профессиональной самореализации студенческой молодежи; </a:t>
            </a:r>
          </a:p>
          <a:p>
            <a:pPr algn="just"/>
            <a:r>
              <a:rPr lang="ru-RU" sz="1600" dirty="0">
                <a:solidFill>
                  <a:srgbClr val="FFFFFF"/>
                </a:solidFill>
              </a:rPr>
              <a:t>- формирование позитивного социального и профессионального имиджа лидеров студенческой молодежи;</a:t>
            </a:r>
          </a:p>
          <a:p>
            <a:pPr algn="just"/>
            <a:r>
              <a:rPr lang="ru-RU" sz="1600" dirty="0">
                <a:solidFill>
                  <a:srgbClr val="FFFFFF"/>
                </a:solidFill>
              </a:rPr>
              <a:t>- повышение престижа среднего профессионального образования.</a:t>
            </a:r>
          </a:p>
          <a:p>
            <a:pPr algn="ctr"/>
            <a:endParaRPr lang="ru-RU" sz="23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1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4" b="26254"/>
          <a:stretch>
            <a:fillRect/>
          </a:stretch>
        </p:blipFill>
        <p:spPr/>
      </p:pic>
      <p:sp>
        <p:nvSpPr>
          <p:cNvPr id="14" name="Rounded Rectangle 13"/>
          <p:cNvSpPr/>
          <p:nvPr/>
        </p:nvSpPr>
        <p:spPr bwMode="auto">
          <a:xfrm>
            <a:off x="0" y="-4792"/>
            <a:ext cx="12192000" cy="3859591"/>
          </a:xfrm>
          <a:prstGeom prst="roundRect">
            <a:avLst>
              <a:gd name="adj" fmla="val 0"/>
            </a:avLst>
          </a:prstGeom>
          <a:solidFill>
            <a:srgbClr val="174E68">
              <a:alpha val="7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121878" tIns="60939" rIns="121878" bIns="60939" numCol="1" rtlCol="0" anchor="t" anchorCtr="0" compatLnSpc="1">
            <a:prstTxWarp prst="textNoShape">
              <a:avLst/>
            </a:prstTxWarp>
          </a:bodyPr>
          <a:lstStyle/>
          <a:p>
            <a:pPr algn="ctr" defTabSz="1218774"/>
            <a:endParaRPr lang="en-US" sz="3800" b="1" dirty="0">
              <a:solidFill>
                <a:srgbClr val="262626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1" b="12001"/>
          <a:stretch>
            <a:fillRect/>
          </a:stretch>
        </p:blipFill>
        <p:spPr/>
      </p:pic>
      <p:sp>
        <p:nvSpPr>
          <p:cNvPr id="8" name="ZoneTexte 25"/>
          <p:cNvSpPr txBox="1"/>
          <p:nvPr/>
        </p:nvSpPr>
        <p:spPr>
          <a:xfrm>
            <a:off x="6144039" y="1384934"/>
            <a:ext cx="6047961" cy="2492948"/>
          </a:xfrm>
          <a:prstGeom prst="rect">
            <a:avLst/>
          </a:prstGeom>
          <a:noFill/>
        </p:spPr>
        <p:txBody>
          <a:bodyPr wrap="square" lIns="121878" tIns="60939" rIns="121878" bIns="60939" rtlCol="0" anchor="ctr" anchorCtr="0">
            <a:spAutoFit/>
          </a:bodyPr>
          <a:lstStyle/>
          <a:p>
            <a:pPr algn="ctr" defTabSz="1218774"/>
            <a:r>
              <a:rPr lang="ru-RU" sz="3200" b="1" dirty="0">
                <a:solidFill>
                  <a:srgbClr val="FFFFFF"/>
                </a:solidFill>
                <a:latin typeface="PT Sans"/>
              </a:rPr>
              <a:t>ОБЛАСТНОЙ КОНКУРС «СТУДЕНТ ГОДА»</a:t>
            </a:r>
          </a:p>
          <a:p>
            <a:pPr algn="r" defTabSz="1218774"/>
            <a:endParaRPr lang="ru-RU" sz="1500" dirty="0">
              <a:solidFill>
                <a:srgbClr val="FFFFFF"/>
              </a:solidFill>
              <a:latin typeface="PT Sans"/>
            </a:endParaRPr>
          </a:p>
          <a:p>
            <a:pPr algn="ctr" defTabSz="1218774"/>
            <a:r>
              <a:rPr lang="ru-RU" sz="1500" b="1" dirty="0">
                <a:solidFill>
                  <a:srgbClr val="FFFFFF"/>
                </a:solidFill>
                <a:latin typeface="PT Sans"/>
              </a:rPr>
              <a:t>ЦЕЛЬ: </a:t>
            </a:r>
            <a:r>
              <a:rPr lang="ru-RU" sz="1500" dirty="0">
                <a:solidFill>
                  <a:srgbClr val="FFFFFF"/>
                </a:solidFill>
                <a:latin typeface="PT Sans"/>
              </a:rPr>
              <a:t>выявление и поддержка лидеров и активных студентов, стимулирование их личностного и профессионального развития, повышение социальной, интеллектуальной и творческой активности студенческой молодежи</a:t>
            </a:r>
            <a:br>
              <a:rPr lang="ru-RU" sz="1500" dirty="0">
                <a:solidFill>
                  <a:srgbClr val="FFFFFF"/>
                </a:solidFill>
                <a:latin typeface="PT Sans"/>
              </a:rPr>
            </a:br>
            <a:endParaRPr lang="fr-CA" sz="1500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0" name="ZoneTexte 13"/>
          <p:cNvSpPr txBox="1"/>
          <p:nvPr/>
        </p:nvSpPr>
        <p:spPr>
          <a:xfrm>
            <a:off x="4741333" y="4216206"/>
            <a:ext cx="7145867" cy="1600395"/>
          </a:xfrm>
          <a:prstGeom prst="rect">
            <a:avLst/>
          </a:prstGeom>
          <a:noFill/>
        </p:spPr>
        <p:txBody>
          <a:bodyPr wrap="square" lIns="121878" tIns="60939" rIns="121878" bIns="60939" rtlCol="0">
            <a:spAutoFit/>
          </a:bodyPr>
          <a:lstStyle/>
          <a:p>
            <a:pPr defTabSz="1218774"/>
            <a:r>
              <a:rPr lang="ru-RU" sz="1600" b="1" dirty="0">
                <a:solidFill>
                  <a:srgbClr val="1A4D70"/>
                </a:solidFill>
              </a:rPr>
              <a:t>ЗАДАЧИ:</a:t>
            </a:r>
          </a:p>
          <a:p>
            <a:pPr defTabSz="1218774"/>
            <a:r>
              <a:rPr lang="ru-RU" sz="1600" dirty="0">
                <a:solidFill>
                  <a:srgbClr val="1A4D70"/>
                </a:solidFill>
              </a:rPr>
              <a:t>- создание условий для личностной, творческой и профессиональной самореализации студенческой молодежи; </a:t>
            </a:r>
          </a:p>
          <a:p>
            <a:pPr defTabSz="1218774"/>
            <a:r>
              <a:rPr lang="ru-RU" sz="1600" dirty="0">
                <a:solidFill>
                  <a:srgbClr val="1A4D70"/>
                </a:solidFill>
              </a:rPr>
              <a:t>- формирование позитивного социального и профессионального имиджа лидеров студенческой молодежи;</a:t>
            </a:r>
          </a:p>
          <a:p>
            <a:pPr defTabSz="1218774"/>
            <a:r>
              <a:rPr lang="ru-RU" sz="1600" dirty="0">
                <a:solidFill>
                  <a:srgbClr val="1A4D70"/>
                </a:solidFill>
              </a:rPr>
              <a:t>- повышение престижа среднего профессионального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52925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4" b="26254"/>
          <a:stretch>
            <a:fillRect/>
          </a:stretch>
        </p:blipFill>
        <p:spPr/>
      </p:pic>
      <p:sp>
        <p:nvSpPr>
          <p:cNvPr id="14" name="Rounded Rectangle 13"/>
          <p:cNvSpPr/>
          <p:nvPr/>
        </p:nvSpPr>
        <p:spPr bwMode="auto">
          <a:xfrm>
            <a:off x="0" y="-4792"/>
            <a:ext cx="12192000" cy="3859591"/>
          </a:xfrm>
          <a:prstGeom prst="roundRect">
            <a:avLst>
              <a:gd name="adj" fmla="val 0"/>
            </a:avLst>
          </a:prstGeom>
          <a:solidFill>
            <a:srgbClr val="174E68">
              <a:alpha val="7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121878" tIns="60939" rIns="121878" bIns="60939" numCol="1" rtlCol="0" anchor="t" anchorCtr="0" compatLnSpc="1">
            <a:prstTxWarp prst="textNoShape">
              <a:avLst/>
            </a:prstTxWarp>
          </a:bodyPr>
          <a:lstStyle/>
          <a:p>
            <a:pPr algn="ctr" defTabSz="1218774"/>
            <a:endParaRPr lang="en-US" sz="3800" b="1" dirty="0">
              <a:solidFill>
                <a:srgbClr val="262626"/>
              </a:solidFill>
            </a:endParaRPr>
          </a:p>
        </p:txBody>
      </p:sp>
      <p:sp>
        <p:nvSpPr>
          <p:cNvPr id="8" name="ZoneTexte 25"/>
          <p:cNvSpPr txBox="1"/>
          <p:nvPr/>
        </p:nvSpPr>
        <p:spPr>
          <a:xfrm>
            <a:off x="6144039" y="1384934"/>
            <a:ext cx="6047961" cy="2492948"/>
          </a:xfrm>
          <a:prstGeom prst="rect">
            <a:avLst/>
          </a:prstGeom>
          <a:noFill/>
        </p:spPr>
        <p:txBody>
          <a:bodyPr wrap="square" lIns="121878" tIns="60939" rIns="121878" bIns="60939" rtlCol="0" anchor="ctr" anchorCtr="0">
            <a:spAutoFit/>
          </a:bodyPr>
          <a:lstStyle/>
          <a:p>
            <a:pPr algn="ctr" defTabSz="1218774"/>
            <a:r>
              <a:rPr lang="ru-RU" sz="3200" b="1" dirty="0">
                <a:solidFill>
                  <a:srgbClr val="FFFFFF"/>
                </a:solidFill>
                <a:latin typeface="PT Sans"/>
              </a:rPr>
              <a:t>ОБЛАСТНОЙ КОНКУРС «СТУДЕНТ ГОДА»</a:t>
            </a:r>
          </a:p>
          <a:p>
            <a:pPr algn="r" defTabSz="1218774"/>
            <a:endParaRPr lang="ru-RU" sz="1500" dirty="0">
              <a:solidFill>
                <a:srgbClr val="FFFFFF"/>
              </a:solidFill>
              <a:latin typeface="PT Sans"/>
            </a:endParaRPr>
          </a:p>
          <a:p>
            <a:pPr algn="ctr" defTabSz="1218774"/>
            <a:r>
              <a:rPr lang="ru-RU" sz="1500" b="1" dirty="0">
                <a:solidFill>
                  <a:srgbClr val="FFFFFF"/>
                </a:solidFill>
                <a:latin typeface="PT Sans"/>
              </a:rPr>
              <a:t>ЦЕЛЬ: </a:t>
            </a:r>
            <a:r>
              <a:rPr lang="ru-RU" sz="1500" dirty="0">
                <a:solidFill>
                  <a:srgbClr val="FFFFFF"/>
                </a:solidFill>
                <a:latin typeface="PT Sans"/>
              </a:rPr>
              <a:t>выявление и поддержка лидеров и активных студентов, стимулирование их личностного и профессионального развития, повышение социальной, интеллектуальной и творческой активности студенческой молодежи</a:t>
            </a:r>
            <a:br>
              <a:rPr lang="ru-RU" sz="1500" dirty="0">
                <a:solidFill>
                  <a:srgbClr val="FFFFFF"/>
                </a:solidFill>
                <a:latin typeface="PT Sans"/>
              </a:rPr>
            </a:br>
            <a:endParaRPr lang="fr-CA" sz="1500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0" name="ZoneTexte 13"/>
          <p:cNvSpPr txBox="1"/>
          <p:nvPr/>
        </p:nvSpPr>
        <p:spPr>
          <a:xfrm>
            <a:off x="4741333" y="4216206"/>
            <a:ext cx="7145867" cy="1600395"/>
          </a:xfrm>
          <a:prstGeom prst="rect">
            <a:avLst/>
          </a:prstGeom>
          <a:noFill/>
        </p:spPr>
        <p:txBody>
          <a:bodyPr wrap="square" lIns="121878" tIns="60939" rIns="121878" bIns="60939" rtlCol="0">
            <a:spAutoFit/>
          </a:bodyPr>
          <a:lstStyle/>
          <a:p>
            <a:pPr defTabSz="1218774"/>
            <a:r>
              <a:rPr lang="ru-RU" sz="1600" b="1" dirty="0">
                <a:solidFill>
                  <a:srgbClr val="1A4D70"/>
                </a:solidFill>
              </a:rPr>
              <a:t>ЗАДАЧИ:</a:t>
            </a:r>
          </a:p>
          <a:p>
            <a:pPr defTabSz="1218774"/>
            <a:r>
              <a:rPr lang="ru-RU" sz="1600" dirty="0">
                <a:solidFill>
                  <a:srgbClr val="1A4D70"/>
                </a:solidFill>
              </a:rPr>
              <a:t>- создание условий для личностной, творческой и профессиональной самореализации студенческой молодежи; </a:t>
            </a:r>
          </a:p>
          <a:p>
            <a:pPr defTabSz="1218774"/>
            <a:r>
              <a:rPr lang="ru-RU" sz="1600" dirty="0">
                <a:solidFill>
                  <a:srgbClr val="1A4D70"/>
                </a:solidFill>
              </a:rPr>
              <a:t>- формирование позитивного социального и профессионального имиджа лидеров студенческой молодежи;</a:t>
            </a:r>
          </a:p>
          <a:p>
            <a:pPr defTabSz="1218774"/>
            <a:r>
              <a:rPr lang="ru-RU" sz="1600" dirty="0">
                <a:solidFill>
                  <a:srgbClr val="1A4D70"/>
                </a:solidFill>
              </a:rPr>
              <a:t>- повышение престижа среднего профессионального образования.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r="207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6679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14027" t="44094" r="56641" b="31297"/>
          <a:stretch/>
        </p:blipFill>
        <p:spPr>
          <a:xfrm>
            <a:off x="-10698579" y="3822351"/>
            <a:ext cx="487523" cy="2056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5272" y="728539"/>
            <a:ext cx="1082732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Государственная </a:t>
            </a:r>
            <a:r>
              <a:rPr lang="ru-RU" sz="2400" b="1" dirty="0" smtClean="0">
                <a:latin typeface="Century Gothic" panose="020B0502020202020204" pitchFamily="34" charset="0"/>
              </a:rPr>
              <a:t>программа </a:t>
            </a:r>
            <a:r>
              <a:rPr lang="ru-RU" sz="2400" b="1" dirty="0">
                <a:latin typeface="Century Gothic" panose="020B0502020202020204" pitchFamily="34" charset="0"/>
              </a:rPr>
              <a:t>Иркутской области «Развитие образования» на 2019-2024 </a:t>
            </a:r>
            <a:r>
              <a:rPr lang="ru-RU" sz="2400" b="1" dirty="0" smtClean="0">
                <a:latin typeface="Century Gothic" panose="020B0502020202020204" pitchFamily="34" charset="0"/>
              </a:rPr>
              <a:t>годы</a:t>
            </a:r>
          </a:p>
          <a:p>
            <a:pPr algn="ctr"/>
            <a:endParaRPr lang="ru-RU" sz="800" b="1" dirty="0">
              <a:latin typeface="Century Gothic" panose="020B0502020202020204" pitchFamily="34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Подпрограмма «Развитие системы выявления и поддержки способностей и талантов у детей и молодежи» на 2019-2024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годы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1424" y="2280424"/>
            <a:ext cx="10465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Мероприятие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                                       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«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Организация и проведение олимпиад, конференций, конкурсов и иных мероприятий научно-интеллектуальной направленности с детьми и молодежью» на 2019-2024 годы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45273" y="3566291"/>
            <a:ext cx="113073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Региональные конкурсы научно-технической и интеллектуальной </a:t>
            </a: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направленности </a:t>
            </a:r>
            <a:r>
              <a:rPr lang="ru-RU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сфере инноваций современного цифрового производства с </a:t>
            </a: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участием педагогов </a:t>
            </a:r>
            <a:r>
              <a:rPr lang="ru-RU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профессиональных образовательных организаций Иркутской области</a:t>
            </a:r>
            <a:endParaRPr lang="ru-RU" sz="20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atveeva\Desktop\картинки для презентаций\эко пла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46" y="4839447"/>
            <a:ext cx="7083919" cy="175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4" y="128240"/>
            <a:ext cx="5280585" cy="60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30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1583" y="770410"/>
            <a:ext cx="9171231" cy="5760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2177"/>
              </a:lnSpc>
              <a:spcAft>
                <a:spcPts val="4382"/>
              </a:spcAft>
            </a:pPr>
            <a:r>
              <a:rPr lang="ru" sz="2000" b="1" dirty="0" smtClean="0">
                <a:solidFill>
                  <a:srgbClr val="174261"/>
                </a:solidFill>
                <a:latin typeface="Century Gothic" panose="020B0502020202020204" pitchFamily="34" charset="0"/>
              </a:rPr>
              <a:t>Конкурсные работы участников региональных конкурсов 2019-2020 гг. профессиональных образовательных организаций </a:t>
            </a:r>
            <a:endParaRPr lang="ru" sz="2000" b="1" dirty="0">
              <a:solidFill>
                <a:srgbClr val="17426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5391" y="4437112"/>
            <a:ext cx="10849205" cy="1800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960"/>
              </a:lnSpc>
              <a:spcAft>
                <a:spcPts val="1143"/>
              </a:spcAft>
            </a:pPr>
            <a:r>
              <a:rPr lang="ru-RU" sz="2000" b="1" dirty="0" smtClean="0">
                <a:latin typeface="Century Gothic" panose="020B0502020202020204" pitchFamily="34" charset="0"/>
              </a:rPr>
              <a:t>Региональный конкурса видеороликов «</a:t>
            </a:r>
            <a:r>
              <a:rPr lang="en-US" sz="2000" b="1" dirty="0" smtClean="0">
                <a:latin typeface="Century Gothic" panose="020B0502020202020204" pitchFamily="34" charset="0"/>
              </a:rPr>
              <a:t>XXI</a:t>
            </a:r>
            <a:r>
              <a:rPr lang="ru-RU" sz="2000" b="1" dirty="0" smtClean="0">
                <a:latin typeface="Century Gothic" panose="020B0502020202020204" pitchFamily="34" charset="0"/>
              </a:rPr>
              <a:t> век: Вызовы. Творчество. Инициатива.»</a:t>
            </a:r>
          </a:p>
          <a:p>
            <a:pPr>
              <a:lnSpc>
                <a:spcPts val="1960"/>
              </a:lnSpc>
              <a:spcAft>
                <a:spcPts val="1143"/>
              </a:spcAft>
            </a:pPr>
            <a:r>
              <a:rPr lang="ru-RU" b="1" dirty="0" smtClean="0">
                <a:latin typeface="Century Gothic" panose="020B0502020202020204" pitchFamily="34" charset="0"/>
              </a:rPr>
              <a:t>Номинации:</a:t>
            </a:r>
          </a:p>
          <a:p>
            <a:pPr marL="342900" indent="-342900">
              <a:lnSpc>
                <a:spcPts val="1960"/>
              </a:lnSpc>
              <a:spcAft>
                <a:spcPts val="1143"/>
              </a:spcAft>
              <a:buAutoNum type="arabicPeriod"/>
            </a:pPr>
            <a:r>
              <a:rPr lang="ru-RU" sz="1600" b="1" dirty="0" smtClean="0">
                <a:latin typeface="Century Gothic" panose="020B0502020202020204" pitchFamily="34" charset="0"/>
              </a:rPr>
              <a:t>«Лучший научный видеоролик»</a:t>
            </a:r>
          </a:p>
          <a:p>
            <a:pPr marL="342900" indent="-342900">
              <a:lnSpc>
                <a:spcPts val="1960"/>
              </a:lnSpc>
              <a:spcAft>
                <a:spcPts val="1143"/>
              </a:spcAft>
              <a:buAutoNum type="arabicPeriod"/>
            </a:pPr>
            <a:r>
              <a:rPr lang="ru-RU" sz="1600" b="1" dirty="0" smtClean="0">
                <a:latin typeface="Century Gothic" panose="020B0502020202020204" pitchFamily="34" charset="0"/>
              </a:rPr>
              <a:t>«Глобальные проблемы современности»</a:t>
            </a:r>
          </a:p>
          <a:p>
            <a:pPr marL="342900" indent="-342900">
              <a:lnSpc>
                <a:spcPts val="1960"/>
              </a:lnSpc>
              <a:spcAft>
                <a:spcPts val="1143"/>
              </a:spcAft>
              <a:buAutoNum type="arabicPeriod"/>
            </a:pPr>
            <a:r>
              <a:rPr lang="ru-RU" sz="1600" b="1" dirty="0" smtClean="0">
                <a:latin typeface="Century Gothic" panose="020B0502020202020204" pitchFamily="34" charset="0"/>
              </a:rPr>
              <a:t>«Регион Иркутск: глобальные проблемы современности</a:t>
            </a:r>
            <a:r>
              <a:rPr lang="ru-RU" sz="1500" dirty="0" smtClean="0">
                <a:latin typeface="Century Gothic" panose="020B0502020202020204" pitchFamily="34" charset="0"/>
              </a:rPr>
              <a:t>»</a:t>
            </a:r>
          </a:p>
          <a:p>
            <a:pPr marL="342900" indent="-342900">
              <a:lnSpc>
                <a:spcPts val="1960"/>
              </a:lnSpc>
              <a:spcAft>
                <a:spcPts val="1143"/>
              </a:spcAft>
              <a:buAutoNum type="arabicPeriod"/>
            </a:pPr>
            <a:endParaRPr lang="ru-RU" sz="1500" dirty="0" smtClean="0">
              <a:latin typeface="Century Gothic" panose="020B0502020202020204" pitchFamily="34" charset="0"/>
            </a:endParaRPr>
          </a:p>
          <a:p>
            <a:pPr>
              <a:lnSpc>
                <a:spcPts val="1960"/>
              </a:lnSpc>
              <a:spcAft>
                <a:spcPts val="1143"/>
              </a:spcAft>
            </a:pPr>
            <a:endParaRPr lang="ru-RU" sz="1500" dirty="0" smtClean="0">
              <a:latin typeface="Times New Roman"/>
            </a:endParaRPr>
          </a:p>
          <a:p>
            <a:pPr>
              <a:lnSpc>
                <a:spcPts val="1960"/>
              </a:lnSpc>
              <a:spcAft>
                <a:spcPts val="1143"/>
              </a:spcAft>
            </a:pPr>
            <a:endParaRPr lang="ru" sz="1500" dirty="0" smtClean="0">
              <a:latin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1" y="195829"/>
            <a:ext cx="4896544" cy="55664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05391" y="1736754"/>
            <a:ext cx="9171231" cy="4320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960"/>
              </a:lnSpc>
              <a:spcAft>
                <a:spcPts val="1143"/>
              </a:spcAft>
            </a:pPr>
            <a:r>
              <a:rPr lang="ru-RU" sz="2000" b="1" dirty="0" smtClean="0">
                <a:latin typeface="Century Gothic" panose="020B0502020202020204" pitchFamily="34" charset="0"/>
              </a:rPr>
              <a:t>Региональный конкурс «Город будущего –     </a:t>
            </a:r>
            <a:endParaRPr lang="ru" sz="1500" dirty="0" smtClean="0">
              <a:latin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1865" y="2335020"/>
            <a:ext cx="5259761" cy="11986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1960"/>
              </a:lnSpc>
              <a:spcAft>
                <a:spcPts val="1143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Направление «</a:t>
            </a:r>
            <a:r>
              <a:rPr lang="en-US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3D</a:t>
            </a:r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-модель»:</a:t>
            </a:r>
          </a:p>
          <a:p>
            <a:pPr>
              <a:lnSpc>
                <a:spcPts val="1960"/>
              </a:lnSpc>
              <a:spcAft>
                <a:spcPts val="1143"/>
              </a:spcAft>
            </a:pPr>
            <a:r>
              <a:rPr lang="ru-RU" sz="1500" b="1" dirty="0" smtClean="0">
                <a:latin typeface="Century Gothic" panose="020B0502020202020204" pitchFamily="34" charset="0"/>
              </a:rPr>
              <a:t>Номинации:</a:t>
            </a:r>
          </a:p>
          <a:p>
            <a:pPr>
              <a:lnSpc>
                <a:spcPts val="1960"/>
              </a:lnSpc>
              <a:spcAft>
                <a:spcPts val="1143"/>
              </a:spcAft>
            </a:pPr>
            <a:r>
              <a:rPr lang="ru-RU" sz="1500" b="1" dirty="0" smtClean="0">
                <a:latin typeface="Century Gothic" panose="020B0502020202020204" pitchFamily="34" charset="0"/>
              </a:rPr>
              <a:t>1. «</a:t>
            </a:r>
            <a:r>
              <a:rPr lang="en-US" sz="1500" b="1" dirty="0" smtClean="0">
                <a:latin typeface="Century Gothic" panose="020B0502020202020204" pitchFamily="34" charset="0"/>
              </a:rPr>
              <a:t>3D</a:t>
            </a:r>
            <a:r>
              <a:rPr lang="ru-RU" sz="1500" b="1" dirty="0" smtClean="0">
                <a:latin typeface="Century Gothic" panose="020B0502020202020204" pitchFamily="34" charset="0"/>
              </a:rPr>
              <a:t>-модель здания с уникальными деталями»</a:t>
            </a:r>
          </a:p>
          <a:p>
            <a:pPr>
              <a:lnSpc>
                <a:spcPts val="1960"/>
              </a:lnSpc>
              <a:spcAft>
                <a:spcPts val="1143"/>
              </a:spcAft>
            </a:pPr>
            <a:r>
              <a:rPr lang="ru-RU" sz="1500" b="1" dirty="0" smtClean="0">
                <a:latin typeface="Century Gothic" panose="020B0502020202020204" pitchFamily="34" charset="0"/>
              </a:rPr>
              <a:t>2. «</a:t>
            </a:r>
            <a:r>
              <a:rPr lang="en-US" sz="1500" b="1" dirty="0" smtClean="0">
                <a:latin typeface="Century Gothic" panose="020B0502020202020204" pitchFamily="34" charset="0"/>
              </a:rPr>
              <a:t>3D</a:t>
            </a:r>
            <a:r>
              <a:rPr lang="ru-RU" sz="1500" b="1" dirty="0" smtClean="0">
                <a:latin typeface="Century Gothic" panose="020B0502020202020204" pitchFamily="34" charset="0"/>
              </a:rPr>
              <a:t>-модель техника прошлого, настоящего, будущего»</a:t>
            </a:r>
          </a:p>
          <a:p>
            <a:pPr marL="342900" indent="-342900">
              <a:lnSpc>
                <a:spcPts val="1960"/>
              </a:lnSpc>
              <a:spcAft>
                <a:spcPts val="1143"/>
              </a:spcAft>
              <a:buAutoNum type="arabicPeriod"/>
            </a:pPr>
            <a:endParaRPr lang="ru-RU" sz="1500" dirty="0" smtClean="0">
              <a:latin typeface="Century Gothic" panose="020B0502020202020204" pitchFamily="34" charset="0"/>
            </a:endParaRPr>
          </a:p>
          <a:p>
            <a:pPr>
              <a:lnSpc>
                <a:spcPts val="1960"/>
              </a:lnSpc>
              <a:spcAft>
                <a:spcPts val="1143"/>
              </a:spcAft>
            </a:pPr>
            <a:endParaRPr lang="ru-RU" sz="1500" dirty="0" smtClean="0">
              <a:latin typeface="Times New Roman"/>
            </a:endParaRPr>
          </a:p>
          <a:p>
            <a:pPr>
              <a:lnSpc>
                <a:spcPts val="1960"/>
              </a:lnSpc>
              <a:spcAft>
                <a:spcPts val="1143"/>
              </a:spcAft>
            </a:pPr>
            <a:endParaRPr lang="ru" sz="1500" dirty="0" smtClean="0">
              <a:latin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98592" y="2335020"/>
            <a:ext cx="6154059" cy="159803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1960"/>
              </a:lnSpc>
              <a:spcAft>
                <a:spcPts val="1143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Направление «Лучший анимационный ролик»:</a:t>
            </a:r>
          </a:p>
          <a:p>
            <a:pPr>
              <a:lnSpc>
                <a:spcPts val="1960"/>
              </a:lnSpc>
              <a:spcAft>
                <a:spcPts val="1143"/>
              </a:spcAft>
            </a:pPr>
            <a:r>
              <a:rPr lang="ru-RU" sz="1500" b="1" dirty="0" smtClean="0">
                <a:latin typeface="Century Gothic" panose="020B0502020202020204" pitchFamily="34" charset="0"/>
              </a:rPr>
              <a:t>Номинации:</a:t>
            </a:r>
          </a:p>
          <a:p>
            <a:pPr marL="342900" indent="-342900">
              <a:lnSpc>
                <a:spcPts val="1960"/>
              </a:lnSpc>
              <a:spcAft>
                <a:spcPts val="1143"/>
              </a:spcAft>
              <a:buAutoNum type="arabicPeriod"/>
            </a:pPr>
            <a:r>
              <a:rPr lang="ru-RU" sz="1500" b="1" dirty="0" smtClean="0">
                <a:latin typeface="Century Gothic" panose="020B0502020202020204" pitchFamily="34" charset="0"/>
              </a:rPr>
              <a:t>«Город будущего или умный город»</a:t>
            </a:r>
          </a:p>
          <a:p>
            <a:pPr marL="342900" indent="-342900">
              <a:lnSpc>
                <a:spcPts val="1960"/>
              </a:lnSpc>
              <a:spcAft>
                <a:spcPts val="1143"/>
              </a:spcAft>
              <a:buAutoNum type="arabicPeriod"/>
            </a:pPr>
            <a:r>
              <a:rPr lang="ru-RU" sz="1500" b="1" dirty="0" smtClean="0">
                <a:latin typeface="Century Gothic" panose="020B0502020202020204" pitchFamily="34" charset="0"/>
              </a:rPr>
              <a:t>«Экологические проблемы глазами детей»</a:t>
            </a:r>
          </a:p>
          <a:p>
            <a:pPr>
              <a:lnSpc>
                <a:spcPts val="1960"/>
              </a:lnSpc>
              <a:spcAft>
                <a:spcPts val="1143"/>
              </a:spcAft>
            </a:pPr>
            <a:endParaRPr lang="ru-RU" sz="1500" dirty="0" smtClean="0">
              <a:latin typeface="Century Gothic" panose="020B0502020202020204" pitchFamily="34" charset="0"/>
            </a:endParaRPr>
          </a:p>
          <a:p>
            <a:pPr>
              <a:lnSpc>
                <a:spcPts val="1960"/>
              </a:lnSpc>
              <a:spcAft>
                <a:spcPts val="1143"/>
              </a:spcAft>
            </a:pPr>
            <a:endParaRPr lang="ru-RU" sz="1500" dirty="0" smtClean="0">
              <a:latin typeface="Times New Roman"/>
            </a:endParaRPr>
          </a:p>
          <a:p>
            <a:pPr>
              <a:lnSpc>
                <a:spcPts val="1960"/>
              </a:lnSpc>
              <a:spcAft>
                <a:spcPts val="1143"/>
              </a:spcAft>
            </a:pPr>
            <a:endParaRPr lang="ru" sz="1500" dirty="0" smtClean="0">
              <a:latin typeface="Times New Roman"/>
            </a:endParaRPr>
          </a:p>
        </p:txBody>
      </p:sp>
      <p:pic>
        <p:nvPicPr>
          <p:cNvPr id="2050" name="Picture 2" descr="C:\Users\matveeva\Desktop\картинки для презентаций\images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772" y="4818274"/>
            <a:ext cx="2843248" cy="141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tveeva\Desktop\картинки для презентаций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198" y="1398065"/>
            <a:ext cx="2434399" cy="93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296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1010" y="729753"/>
            <a:ext cx="9171231" cy="5760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2177"/>
              </a:lnSpc>
              <a:spcAft>
                <a:spcPts val="4382"/>
              </a:spcAft>
            </a:pPr>
            <a:r>
              <a:rPr lang="ru" sz="2000" b="1" dirty="0" smtClean="0">
                <a:solidFill>
                  <a:srgbClr val="174261"/>
                </a:solidFill>
                <a:latin typeface="Century Gothic" panose="020B0502020202020204" pitchFamily="34" charset="0"/>
              </a:rPr>
              <a:t>Участники региональных конкурсов 2019-2020 гг. профессиональных образовательных организаций </a:t>
            </a:r>
            <a:endParaRPr lang="ru" sz="2000" b="1" dirty="0">
              <a:solidFill>
                <a:srgbClr val="17426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" y="92476"/>
            <a:ext cx="4369163" cy="49668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31372" y="1340768"/>
            <a:ext cx="63367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</a:p>
          <a:p>
            <a:pPr lvl="0">
              <a:spcAft>
                <a:spcPts val="0"/>
              </a:spcAft>
            </a:pPr>
            <a:endParaRPr lang="ru-RU" sz="8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ГБПОУ ИО «Иркутский авиационный техникум</a:t>
            </a:r>
            <a:r>
              <a:rPr lang="ru-RU" sz="2000" dirty="0" smtClean="0"/>
              <a:t>»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ГБПОУ ИО «Черемховский горнотехнологический колледж </a:t>
            </a:r>
            <a:br>
              <a:rPr lang="ru-RU" sz="2000" dirty="0"/>
            </a:br>
            <a:r>
              <a:rPr lang="ru-RU" sz="2000" dirty="0"/>
              <a:t>им. М.И. Щадова</a:t>
            </a:r>
            <a:r>
              <a:rPr lang="ru-RU" sz="2000" dirty="0" smtClean="0"/>
              <a:t>»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ГБПОУ ИО «Черемховский техникум промышленной индустрии и сервиса</a:t>
            </a:r>
            <a:r>
              <a:rPr lang="ru-RU" sz="2000" dirty="0" smtClean="0"/>
              <a:t>»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ГБПОУ ИО «Иркутский региональный колледж педагогического образования</a:t>
            </a:r>
            <a:r>
              <a:rPr lang="ru-RU" sz="2000" dirty="0" smtClean="0"/>
              <a:t>»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ГБПОУ ИО «Иркутский колледж экономики, сервиса и туризма</a:t>
            </a:r>
            <a:r>
              <a:rPr lang="ru-RU" sz="2000" dirty="0" smtClean="0"/>
              <a:t>»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ГАПОУ ИО «Иркутский техникум индустрии питания</a:t>
            </a:r>
            <a:r>
              <a:rPr lang="ru-RU" sz="2000" dirty="0" smtClean="0"/>
              <a:t>»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ОГБПОУ ИО «Нижнеудинское медицинское училище»</a:t>
            </a:r>
            <a:endParaRPr lang="ru-RU" sz="2000" dirty="0" smtClean="0"/>
          </a:p>
          <a:p>
            <a:pPr lvl="0" algn="ctr">
              <a:spcAft>
                <a:spcPts val="0"/>
              </a:spcAft>
            </a:pPr>
            <a:endParaRPr lang="ru-RU" sz="20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3246" y="1369732"/>
            <a:ext cx="576875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  <a:p>
            <a:pPr lvl="0">
              <a:spcAft>
                <a:spcPts val="0"/>
              </a:spcAft>
            </a:pPr>
            <a:endParaRPr lang="ru-RU" sz="8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ГБПОУ ИО «Ангарский политехнический техникум» </a:t>
            </a:r>
            <a:endParaRPr lang="ru-RU" sz="2000" dirty="0" smtClean="0"/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ГБПОУ ИО </a:t>
            </a:r>
            <a:r>
              <a:rPr lang="ru-RU" sz="2000" dirty="0" smtClean="0"/>
              <a:t>«Ангарский техникум </a:t>
            </a:r>
            <a:r>
              <a:rPr lang="ru-RU" sz="2000" dirty="0"/>
              <a:t>рекламы и промышленных технологий</a:t>
            </a:r>
            <a:r>
              <a:rPr lang="ru-RU" sz="2000" dirty="0" smtClean="0"/>
              <a:t>»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ГБПОУ ИО «Иркутский региональный колледж педагогического образования</a:t>
            </a:r>
            <a:r>
              <a:rPr lang="ru-RU" sz="2000" dirty="0" smtClean="0"/>
              <a:t>»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ГАПОУ ИО «Ангарский техникум строительных технологий» </a:t>
            </a:r>
            <a:endParaRPr lang="ru-RU" sz="2000" dirty="0" smtClean="0"/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/>
              <a:t>ГБПОУ ИО «Иркутский колледж экономики, сервиса и туризма» 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79981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0" y="-950"/>
          <a:ext cx="12192000" cy="121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06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Нормативно-правовые основания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57259" y="4189109"/>
            <a:ext cx="361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ПОВЫШЕНИЕ ПРОФЕССИОНАЛЬНОГО МАСТЕРСТВА</a:t>
            </a: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1282461" y="1591443"/>
            <a:ext cx="10000889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44488" algn="just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223249"/>
                </a:solidFill>
              </a:rPr>
              <a:t>Федеральный проект «Молодые профессионалы (Повышение конкурентоспособности профессионального образования)»;</a:t>
            </a:r>
          </a:p>
          <a:p>
            <a:pPr indent="344488" algn="just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223249"/>
                </a:solidFill>
              </a:rPr>
              <a:t>Положение о Всероссийском конкурсе «Мастер года» среди мастеров производственного обучения профессиональных образовательных организаций (приказ Министерства просвещения Российской Федерации № 31 от 29 января 2021 г.);</a:t>
            </a:r>
          </a:p>
          <a:p>
            <a:pPr indent="344488" algn="just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ru-RU" altLang="ru-RU" sz="2400" dirty="0">
                <a:solidFill>
                  <a:srgbClr val="223249"/>
                </a:solidFill>
              </a:rPr>
              <a:t>Методические рекомендации проведения конкурсных мероприятий Всероссийского конкурса «Мастер года» среди мастеров производственного обучения профессиональных образовательных организаций Российской Федерации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66A88-0292-43BC-91EF-4A41E690EB56}"/>
              </a:ext>
            </a:extLst>
          </p:cNvPr>
          <p:cNvSpPr txBox="1"/>
          <p:nvPr/>
        </p:nvSpPr>
        <p:spPr>
          <a:xfrm>
            <a:off x="11839754" y="6519446"/>
            <a:ext cx="2803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13E5A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11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0" y="-950"/>
          <a:ext cx="12192000" cy="121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06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Сроки проведения Конкурса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57259" y="4189109"/>
            <a:ext cx="361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ПОВЫШЕНИЕ ПРОФЕССИОНАЛЬНОГО МАСТЕРСТВА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33462E40-7884-4635-AA4D-C28E4E017A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796736"/>
              </p:ext>
            </p:extLst>
          </p:nvPr>
        </p:nvGraphicFramePr>
        <p:xfrm>
          <a:off x="1617932" y="1759790"/>
          <a:ext cx="9441131" cy="388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B36B196-286B-4DD7-851F-6021333E1646}"/>
              </a:ext>
            </a:extLst>
          </p:cNvPr>
          <p:cNvSpPr txBox="1"/>
          <p:nvPr/>
        </p:nvSpPr>
        <p:spPr>
          <a:xfrm>
            <a:off x="738729" y="5510042"/>
            <a:ext cx="109296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tabLst>
                <a:tab pos="754380" algn="l"/>
              </a:tabLst>
            </a:pPr>
            <a:r>
              <a:rPr lang="ru-RU" sz="2400" b="1" dirty="0">
                <a:solidFill>
                  <a:srgbClr val="2232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Место проведения финала Конкурса 2021 года: </a:t>
            </a:r>
            <a:endParaRPr lang="ru-RU" sz="2400" b="1" dirty="0" smtClean="0">
              <a:solidFill>
                <a:srgbClr val="2232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tabLst>
                <a:tab pos="754380" algn="l"/>
              </a:tabLst>
            </a:pPr>
            <a:r>
              <a:rPr lang="ru-RU" sz="2400" b="1" dirty="0" smtClean="0">
                <a:solidFill>
                  <a:srgbClr val="2232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город Москва (Московская область)</a:t>
            </a:r>
            <a:endParaRPr lang="ru-RU" b="1" dirty="0">
              <a:solidFill>
                <a:srgbClr val="2232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62CF5A-3877-49A6-A9EE-A1543C1850D3}"/>
              </a:ext>
            </a:extLst>
          </p:cNvPr>
          <p:cNvSpPr txBox="1"/>
          <p:nvPr/>
        </p:nvSpPr>
        <p:spPr>
          <a:xfrm>
            <a:off x="11839754" y="6519446"/>
            <a:ext cx="2803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13E5A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74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57259" y="4189109"/>
            <a:ext cx="361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ПОВЫШЕНИЕ ПРОФЕССИОНАЛЬНОГО МАСТЕРСТВА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66A88-0292-43BC-91EF-4A41E690EB56}"/>
              </a:ext>
            </a:extLst>
          </p:cNvPr>
          <p:cNvSpPr txBox="1"/>
          <p:nvPr/>
        </p:nvSpPr>
        <p:spPr>
          <a:xfrm>
            <a:off x="11839754" y="6519446"/>
            <a:ext cx="2803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13E5A"/>
                </a:solidFill>
              </a:rPr>
              <a:t>2</a:t>
            </a:r>
          </a:p>
        </p:txBody>
      </p:sp>
      <p:pic>
        <p:nvPicPr>
          <p:cNvPr id="2050" name="Picture 2" descr="C:\Users\User\Desktop\Шестакова НВ\2021\МАСТЕР ГОДА\картинки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2" y="0"/>
            <a:ext cx="6335713" cy="647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Шестакова НВ\2021\МАСТЕР ГОДА\картинки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867" y="15281"/>
            <a:ext cx="5342066" cy="68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4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701" y="105243"/>
            <a:ext cx="10515600" cy="75958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Участие ПОО Иркутской области в отборочном этапе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Всероссийского конкурса «Мастер года»</a:t>
            </a:r>
            <a:endParaRPr lang="ru-RU" sz="2400" b="1" dirty="0">
              <a:latin typeface="+mn-lt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028235"/>
              </p:ext>
            </p:extLst>
          </p:nvPr>
        </p:nvGraphicFramePr>
        <p:xfrm>
          <a:off x="250257" y="1328286"/>
          <a:ext cx="11328935" cy="4889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842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8575" y="105878"/>
            <a:ext cx="10515600" cy="59676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Список ПОО, принявших участие в отборочном этапе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Всероссийского конкурса «Мастер года»</a:t>
            </a:r>
            <a:endParaRPr lang="ru-RU" sz="2400" b="1" dirty="0"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066048"/>
              </p:ext>
            </p:extLst>
          </p:nvPr>
        </p:nvGraphicFramePr>
        <p:xfrm>
          <a:off x="1020277" y="702645"/>
          <a:ext cx="9952522" cy="603455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976261">
                  <a:extLst>
                    <a:ext uri="{9D8B030D-6E8A-4147-A177-3AD203B41FA5}">
                      <a16:colId xmlns:a16="http://schemas.microsoft.com/office/drawing/2014/main" val="2153781955"/>
                    </a:ext>
                  </a:extLst>
                </a:gridCol>
                <a:gridCol w="4976261">
                  <a:extLst>
                    <a:ext uri="{9D8B030D-6E8A-4147-A177-3AD203B41FA5}">
                      <a16:colId xmlns:a16="http://schemas.microsoft.com/office/drawing/2014/main" val="1273711452"/>
                    </a:ext>
                  </a:extLst>
                </a:gridCol>
              </a:tblGrid>
              <a:tr h="1666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</a:rPr>
                        <a:t>ПОО, не подведомственные</a:t>
                      </a:r>
                      <a:r>
                        <a:rPr lang="ru-RU" sz="1600" b="1" baseline="0" dirty="0" smtClean="0">
                          <a:effectLst/>
                        </a:rPr>
                        <a:t> МО ИО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902700"/>
                  </a:ext>
                </a:extLst>
              </a:tr>
              <a:tr h="1666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Братский целлюлозно-бумажный колледж ФГБОУ ВО Братский государственный университет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ОГПОБУ Иркутское театральное училище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178543"/>
                  </a:ext>
                </a:extLst>
              </a:tr>
              <a:tr h="341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ОГБПОУ СО «Иркутский реабилитационный техникум»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ФГБОУ ВО </a:t>
                      </a:r>
                      <a:r>
                        <a:rPr lang="ru-RU" sz="1350" dirty="0" err="1">
                          <a:effectLst/>
                        </a:rPr>
                        <a:t>ИрГУПС</a:t>
                      </a:r>
                      <a:r>
                        <a:rPr lang="ru-RU" sz="1350" dirty="0">
                          <a:effectLst/>
                        </a:rPr>
                        <a:t> Сибирский колледж транспорта и строительства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99291"/>
                  </a:ext>
                </a:extLst>
              </a:tr>
              <a:tr h="19614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</a:rPr>
                        <a:t>ПОО, подведомственные</a:t>
                      </a:r>
                      <a:r>
                        <a:rPr lang="ru-RU" sz="1600" b="1" baseline="0" dirty="0" smtClean="0">
                          <a:effectLst/>
                        </a:rPr>
                        <a:t> МО ИО</a:t>
                      </a: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929606"/>
                  </a:ext>
                </a:extLst>
              </a:tr>
              <a:tr h="341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ГАПОУ ИО «Братский профессиональный техникум»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ГБПОУ ИО «Профессиональное училище № 58 </a:t>
                      </a:r>
                      <a:r>
                        <a:rPr lang="ru-RU" sz="1350" dirty="0" err="1">
                          <a:effectLst/>
                        </a:rPr>
                        <a:t>р.п</a:t>
                      </a:r>
                      <a:r>
                        <a:rPr lang="ru-RU" sz="1350" dirty="0">
                          <a:effectLst/>
                        </a:rPr>
                        <a:t>. Юрты»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310038"/>
                  </a:ext>
                </a:extLst>
              </a:tr>
              <a:tr h="341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ГАПОУ ИО «Иркутский техникум индустрии питания»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ГБПОУ ИО «Профессиональное училище №48 п. Подгорный»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613907"/>
                  </a:ext>
                </a:extLst>
              </a:tr>
              <a:tr h="341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ГАПОУ ИО «Усольский индустриальный техникум»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ГБПОУ ИО «</a:t>
                      </a:r>
                      <a:r>
                        <a:rPr lang="ru-RU" sz="1350" dirty="0" err="1">
                          <a:effectLst/>
                        </a:rPr>
                        <a:t>Тулунский</a:t>
                      </a:r>
                      <a:r>
                        <a:rPr lang="ru-RU" sz="1350" dirty="0">
                          <a:effectLst/>
                        </a:rPr>
                        <a:t> аграрный техникум»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313066"/>
                  </a:ext>
                </a:extLst>
              </a:tr>
              <a:tr h="341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ГАПОУ ИО Ангарский техникум общественного питания и торговли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ГБПОУ ИО «</a:t>
                      </a:r>
                      <a:r>
                        <a:rPr lang="ru-RU" sz="1350" dirty="0" err="1">
                          <a:effectLst/>
                        </a:rPr>
                        <a:t>Усольский</a:t>
                      </a:r>
                      <a:r>
                        <a:rPr lang="ru-RU" sz="1350" dirty="0">
                          <a:effectLst/>
                        </a:rPr>
                        <a:t> техникум сферы обслуживания»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69758"/>
                  </a:ext>
                </a:extLst>
              </a:tr>
              <a:tr h="341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ГАПОУ ИО Ангарский техникум строительных технологий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ГБПОУ ИО «Черемховский техникум промышленной индустрии и сервиса»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713254"/>
                  </a:ext>
                </a:extLst>
              </a:tr>
              <a:tr h="341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ГАПОУ ИО Иркутский техникум авиастроения и материалообработки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ГБПОУ ИО </a:t>
                      </a:r>
                      <a:r>
                        <a:rPr lang="ru-RU" sz="1350" dirty="0" err="1">
                          <a:effectLst/>
                        </a:rPr>
                        <a:t>Боханский</a:t>
                      </a:r>
                      <a:r>
                        <a:rPr lang="ru-RU" sz="1350" dirty="0">
                          <a:effectLst/>
                        </a:rPr>
                        <a:t> аграрный техникум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828540"/>
                  </a:ext>
                </a:extLst>
              </a:tr>
              <a:tr h="341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ГАПОУ ИО Профессиональное училище №60 с. Оек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ГБПОУ ИО </a:t>
                      </a:r>
                      <a:r>
                        <a:rPr lang="ru-RU" sz="1350" dirty="0" err="1">
                          <a:effectLst/>
                        </a:rPr>
                        <a:t>Зиминский</a:t>
                      </a:r>
                      <a:r>
                        <a:rPr lang="ru-RU" sz="1350" dirty="0">
                          <a:effectLst/>
                        </a:rPr>
                        <a:t> железнодорожный техникум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767930"/>
                  </a:ext>
                </a:extLst>
              </a:tr>
              <a:tr h="341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ГБПОУ ИО "Усть-Ордынский аграрный техникум"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ГБПОУ ИО Иркутский техникум архитектуры и строительства в г. </a:t>
                      </a:r>
                      <a:r>
                        <a:rPr lang="ru-RU" sz="1350" dirty="0" err="1">
                          <a:effectLst/>
                        </a:rPr>
                        <a:t>Шелехове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587650"/>
                  </a:ext>
                </a:extLst>
              </a:tr>
              <a:tr h="341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ГБПОУ ИО "Черемховский горнотехнический колледж им. М.И. Щадова"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ГБПОУ ИО Иркутский техникум машиностроения им. Н.П. Трапезникова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776770"/>
                  </a:ext>
                </a:extLst>
              </a:tr>
              <a:tr h="341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ГБПОУ ИО «Ангарский техникум рекламы и промышленных технологий»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ГБПОУ ИО Иркутский техникум речного и автомобильного транспорта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041578"/>
                  </a:ext>
                </a:extLst>
              </a:tr>
              <a:tr h="341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ГБПОУ ИО «Братский торгово-технологический техникум»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ГБПОУ ИО </a:t>
                      </a:r>
                      <a:r>
                        <a:rPr lang="ru-RU" sz="1350" dirty="0" err="1">
                          <a:effectLst/>
                        </a:rPr>
                        <a:t>Ниждеудинский</a:t>
                      </a:r>
                      <a:r>
                        <a:rPr lang="ru-RU" sz="1350" dirty="0">
                          <a:effectLst/>
                        </a:rPr>
                        <a:t> техникум железнодорожного транспорта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340617"/>
                  </a:ext>
                </a:extLst>
              </a:tr>
              <a:tr h="1936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ГБПОУ ИО «Иркутский авиационный техникум»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ГБПОУ ИО Чунский многопрофильный техникум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637648"/>
                  </a:ext>
                </a:extLst>
              </a:tr>
              <a:tr h="341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ГБПОУ ИО «Иркутский техникум транспорта и строительства»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 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27" marR="56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782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0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6885" y="144380"/>
            <a:ext cx="11588816" cy="59676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Список ПОО, подведомственных МО ИО, реализующих ППКРС,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не принявших участие в отборочном этапе Всероссийского конкурса «Мастер года»</a:t>
            </a:r>
            <a:endParaRPr lang="ru-RU" sz="2400" b="1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446271"/>
              </p:ext>
            </p:extLst>
          </p:nvPr>
        </p:nvGraphicFramePr>
        <p:xfrm>
          <a:off x="1732548" y="741147"/>
          <a:ext cx="8879767" cy="6022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0807">
                  <a:extLst>
                    <a:ext uri="{9D8B030D-6E8A-4147-A177-3AD203B41FA5}">
                      <a16:colId xmlns:a16="http://schemas.microsoft.com/office/drawing/2014/main" val="2188689798"/>
                    </a:ext>
                  </a:extLst>
                </a:gridCol>
                <a:gridCol w="7998960">
                  <a:extLst>
                    <a:ext uri="{9D8B030D-6E8A-4147-A177-3AD203B41FA5}">
                      <a16:colId xmlns:a16="http://schemas.microsoft.com/office/drawing/2014/main" val="799582767"/>
                    </a:ext>
                  </a:extLst>
                </a:gridCol>
              </a:tblGrid>
              <a:tr h="3573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ПОО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 anchor="ctr"/>
                </a:tc>
                <a:extLst>
                  <a:ext uri="{0D108BD9-81ED-4DB2-BD59-A6C34878D82A}">
                    <a16:rowId xmlns:a16="http://schemas.microsoft.com/office/drawing/2014/main" val="65972086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ГБПОУ ИО «Ангарский автотранспортный техникум»</a:t>
                      </a:r>
                      <a:endParaRPr lang="ru-RU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 anchor="b"/>
                </a:tc>
                <a:extLst>
                  <a:ext uri="{0D108BD9-81ED-4DB2-BD59-A6C34878D82A}">
                    <a16:rowId xmlns:a16="http://schemas.microsoft.com/office/drawing/2014/main" val="341725057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ГАПОУ ИО «Ангарский индустриальный техникум»</a:t>
                      </a:r>
                      <a:endParaRPr lang="ru-RU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 anchor="b"/>
                </a:tc>
                <a:extLst>
                  <a:ext uri="{0D108BD9-81ED-4DB2-BD59-A6C34878D82A}">
                    <a16:rowId xmlns:a16="http://schemas.microsoft.com/office/drawing/2014/main" val="221649545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ГАПОУ ИО «Байкальский техникум отраслевых технологий и сервиса»</a:t>
                      </a:r>
                      <a:endParaRPr lang="ru-RU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 anchor="b"/>
                </a:tc>
                <a:extLst>
                  <a:ext uri="{0D108BD9-81ED-4DB2-BD59-A6C34878D82A}">
                    <a16:rowId xmlns:a16="http://schemas.microsoft.com/office/drawing/2014/main" val="78572044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ГАПОУ ИО «</a:t>
                      </a:r>
                      <a:r>
                        <a:rPr lang="ru-RU" sz="1500" baseline="0" dirty="0" err="1">
                          <a:effectLst/>
                        </a:rPr>
                        <a:t>Балаганский</a:t>
                      </a:r>
                      <a:r>
                        <a:rPr lang="ru-RU" sz="1500" baseline="0" dirty="0">
                          <a:effectLst/>
                        </a:rPr>
                        <a:t> аграрно-технологический техникум»</a:t>
                      </a:r>
                      <a:endParaRPr lang="ru-RU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 anchor="b"/>
                </a:tc>
                <a:extLst>
                  <a:ext uri="{0D108BD9-81ED-4DB2-BD59-A6C34878D82A}">
                    <a16:rowId xmlns:a16="http://schemas.microsoft.com/office/drawing/2014/main" val="286547078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ГАПОУ ИО «Братский индустриально-металлургический техникум»</a:t>
                      </a:r>
                      <a:endParaRPr lang="ru-RU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 anchor="b"/>
                </a:tc>
                <a:extLst>
                  <a:ext uri="{0D108BD9-81ED-4DB2-BD59-A6C34878D82A}">
                    <a16:rowId xmlns:a16="http://schemas.microsoft.com/office/drawing/2014/main" val="33796469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ГБПОУ ИО «Братский политехнический колледж»</a:t>
                      </a:r>
                      <a:endParaRPr lang="ru-RU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 anchor="b"/>
                </a:tc>
                <a:extLst>
                  <a:ext uri="{0D108BD9-81ED-4DB2-BD59-A6C34878D82A}">
                    <a16:rowId xmlns:a16="http://schemas.microsoft.com/office/drawing/2014/main" val="56586991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ГБПОУ ИО «Братский промышленный техникум»</a:t>
                      </a:r>
                      <a:endParaRPr lang="ru-RU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 anchor="b"/>
                </a:tc>
                <a:extLst>
                  <a:ext uri="{0D108BD9-81ED-4DB2-BD59-A6C34878D82A}">
                    <a16:rowId xmlns:a16="http://schemas.microsoft.com/office/drawing/2014/main" val="4130259241"/>
                  </a:ext>
                </a:extLst>
              </a:tr>
              <a:tr h="2646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ГАПОУ ИО «</a:t>
                      </a:r>
                      <a:r>
                        <a:rPr lang="ru-RU" sz="1500" baseline="0" dirty="0" err="1">
                          <a:effectLst/>
                        </a:rPr>
                        <a:t>Заларинский</a:t>
                      </a:r>
                      <a:r>
                        <a:rPr lang="ru-RU" sz="1500" baseline="0" dirty="0">
                          <a:effectLst/>
                        </a:rPr>
                        <a:t> агропромышленный техникум»</a:t>
                      </a:r>
                      <a:endParaRPr lang="ru-RU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 anchor="b"/>
                </a:tc>
                <a:extLst>
                  <a:ext uri="{0D108BD9-81ED-4DB2-BD59-A6C34878D82A}">
                    <a16:rowId xmlns:a16="http://schemas.microsoft.com/office/drawing/2014/main" val="75140042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ГБПОУ ИО «Иркутский гидрометеорологический техникум»</a:t>
                      </a:r>
                      <a:endParaRPr lang="ru-RU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 anchor="b"/>
                </a:tc>
                <a:extLst>
                  <a:ext uri="{0D108BD9-81ED-4DB2-BD59-A6C34878D82A}">
                    <a16:rowId xmlns:a16="http://schemas.microsoft.com/office/drawing/2014/main" val="67985995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ГБПОУ ИО «Иркутский колледж автомобильного транспорта и дорожного строительства»</a:t>
                      </a:r>
                      <a:endParaRPr lang="ru-RU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 anchor="b"/>
                </a:tc>
                <a:extLst>
                  <a:ext uri="{0D108BD9-81ED-4DB2-BD59-A6C34878D82A}">
                    <a16:rowId xmlns:a16="http://schemas.microsoft.com/office/drawing/2014/main" val="205486254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ГАПОУ ИО «Иркутский колледж экономики, сервиса и туризма»</a:t>
                      </a:r>
                      <a:endParaRPr lang="ru-RU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 anchor="b"/>
                </a:tc>
                <a:extLst>
                  <a:ext uri="{0D108BD9-81ED-4DB2-BD59-A6C34878D82A}">
                    <a16:rowId xmlns:a16="http://schemas.microsoft.com/office/drawing/2014/main" val="398477817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ГАПОУ ИО «Иркутский технологический колледж»</a:t>
                      </a:r>
                      <a:endParaRPr lang="ru-RU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 anchor="b"/>
                </a:tc>
                <a:extLst>
                  <a:ext uri="{0D108BD9-81ED-4DB2-BD59-A6C34878D82A}">
                    <a16:rowId xmlns:a16="http://schemas.microsoft.com/office/drawing/2014/main" val="3801307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ГБПОУ ИО «Киренский профессионально-педагогический колледж»</a:t>
                      </a:r>
                      <a:endParaRPr lang="ru-RU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 anchor="b"/>
                </a:tc>
                <a:extLst>
                  <a:ext uri="{0D108BD9-81ED-4DB2-BD59-A6C34878D82A}">
                    <a16:rowId xmlns:a16="http://schemas.microsoft.com/office/drawing/2014/main" val="182021551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ГБПОУ ИО «Профессиональный колледж г. Железногорска-Илимского»</a:t>
                      </a:r>
                      <a:endParaRPr lang="ru-RU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 anchor="b"/>
                </a:tc>
                <a:extLst>
                  <a:ext uri="{0D108BD9-81ED-4DB2-BD59-A6C34878D82A}">
                    <a16:rowId xmlns:a16="http://schemas.microsoft.com/office/drawing/2014/main" val="265267546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ГБПОУ ИО «Свирский электромеханический техникум»</a:t>
                      </a:r>
                      <a:endParaRPr lang="ru-RU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 anchor="b"/>
                </a:tc>
                <a:extLst>
                  <a:ext uri="{0D108BD9-81ED-4DB2-BD59-A6C34878D82A}">
                    <a16:rowId xmlns:a16="http://schemas.microsoft.com/office/drawing/2014/main" val="211158032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ГБПОУ ИО «</a:t>
                      </a:r>
                      <a:r>
                        <a:rPr lang="ru-RU" sz="1500" baseline="0" dirty="0" err="1">
                          <a:effectLst/>
                        </a:rPr>
                        <a:t>Тайшетский</a:t>
                      </a:r>
                      <a:r>
                        <a:rPr lang="ru-RU" sz="1500" baseline="0" dirty="0">
                          <a:effectLst/>
                        </a:rPr>
                        <a:t> промышленно-технологический техникум»</a:t>
                      </a:r>
                      <a:endParaRPr lang="ru-RU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 anchor="b"/>
                </a:tc>
                <a:extLst>
                  <a:ext uri="{0D108BD9-81ED-4DB2-BD59-A6C34878D82A}">
                    <a16:rowId xmlns:a16="http://schemas.microsoft.com/office/drawing/2014/main" val="207947555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ГБПОУ ИО «</a:t>
                      </a:r>
                      <a:r>
                        <a:rPr lang="ru-RU" sz="1500" baseline="0" dirty="0" err="1">
                          <a:effectLst/>
                        </a:rPr>
                        <a:t>Усольский</a:t>
                      </a:r>
                      <a:r>
                        <a:rPr lang="ru-RU" sz="1500" baseline="0" dirty="0">
                          <a:effectLst/>
                        </a:rPr>
                        <a:t> </a:t>
                      </a:r>
                      <a:r>
                        <a:rPr lang="ru-RU" sz="1500" baseline="0" dirty="0" err="1">
                          <a:effectLst/>
                        </a:rPr>
                        <a:t>аграрно</a:t>
                      </a:r>
                      <a:r>
                        <a:rPr lang="ru-RU" sz="1500" baseline="0" dirty="0">
                          <a:effectLst/>
                        </a:rPr>
                        <a:t> - промышленный техникум»</a:t>
                      </a:r>
                      <a:endParaRPr lang="ru-RU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 anchor="b"/>
                </a:tc>
                <a:extLst>
                  <a:ext uri="{0D108BD9-81ED-4DB2-BD59-A6C34878D82A}">
                    <a16:rowId xmlns:a16="http://schemas.microsoft.com/office/drawing/2014/main" val="217436377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ГБПОУ ИО «Усть-Илимский техникум лесопромышленных технологий и сферы услуг»</a:t>
                      </a:r>
                      <a:endParaRPr lang="ru-RU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 anchor="b"/>
                </a:tc>
                <a:extLst>
                  <a:ext uri="{0D108BD9-81ED-4DB2-BD59-A6C34878D82A}">
                    <a16:rowId xmlns:a16="http://schemas.microsoft.com/office/drawing/2014/main" val="318451367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ГБПОУ ИО «</a:t>
                      </a:r>
                      <a:r>
                        <a:rPr lang="ru-RU" sz="1500" baseline="0" dirty="0" err="1">
                          <a:effectLst/>
                        </a:rPr>
                        <a:t>Усть-Кутский</a:t>
                      </a:r>
                      <a:r>
                        <a:rPr lang="ru-RU" sz="1500" baseline="0" dirty="0">
                          <a:effectLst/>
                        </a:rPr>
                        <a:t> промышленный техникум»</a:t>
                      </a:r>
                      <a:endParaRPr lang="ru-RU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 anchor="b"/>
                </a:tc>
                <a:extLst>
                  <a:ext uri="{0D108BD9-81ED-4DB2-BD59-A6C34878D82A}">
                    <a16:rowId xmlns:a16="http://schemas.microsoft.com/office/drawing/2014/main" val="347539081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ГБПОУ ИО «Химико-технологический техникум г. Саянска»</a:t>
                      </a:r>
                      <a:endParaRPr lang="ru-RU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 anchor="b"/>
                </a:tc>
                <a:extLst>
                  <a:ext uri="{0D108BD9-81ED-4DB2-BD59-A6C34878D82A}">
                    <a16:rowId xmlns:a16="http://schemas.microsoft.com/office/drawing/2014/main" val="403661125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ГБПОУ ИО «Профессиональное училище № 39 п. Центральный Хазан»</a:t>
                      </a:r>
                      <a:endParaRPr lang="ru-RU" sz="15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7" marR="38007" marT="0" marB="0" anchor="b"/>
                </a:tc>
                <a:extLst>
                  <a:ext uri="{0D108BD9-81ED-4DB2-BD59-A6C34878D82A}">
                    <a16:rowId xmlns:a16="http://schemas.microsoft.com/office/drawing/2014/main" val="31753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3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57259" y="4189109"/>
            <a:ext cx="361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ПОВЫШЕНИЕ ПРОФЕССИОНАЛЬНОГО МАСТЕРСТВА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66A88-0292-43BC-91EF-4A41E690EB56}"/>
              </a:ext>
            </a:extLst>
          </p:cNvPr>
          <p:cNvSpPr txBox="1"/>
          <p:nvPr/>
        </p:nvSpPr>
        <p:spPr>
          <a:xfrm>
            <a:off x="11839754" y="6519446"/>
            <a:ext cx="2803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13E5A"/>
                </a:solidFill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2" y="-143142"/>
            <a:ext cx="10588978" cy="699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67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57259" y="4189109"/>
            <a:ext cx="3618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ПОВЫШЕНИЕ ПРОФЕССИОНАЛЬНОГО МАСТЕРСТВА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66A88-0292-43BC-91EF-4A41E690EB56}"/>
              </a:ext>
            </a:extLst>
          </p:cNvPr>
          <p:cNvSpPr txBox="1"/>
          <p:nvPr/>
        </p:nvSpPr>
        <p:spPr>
          <a:xfrm>
            <a:off x="11839754" y="6519446"/>
            <a:ext cx="2803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13E5A"/>
                </a:solidFill>
              </a:rPr>
              <a:t>5</a:t>
            </a:r>
          </a:p>
        </p:txBody>
      </p:sp>
      <p:pic>
        <p:nvPicPr>
          <p:cNvPr id="3074" name="Picture 2" descr="C:\Users\User\Desktop\Шестакова НВ\2021\МАСТЕР ГОДА\картинки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" y="777071"/>
            <a:ext cx="6716888" cy="203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89" y="56443"/>
            <a:ext cx="6931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Согласно положению о проведении регионального этапа Всероссийского конкурса «Мастер года» в Иркутской области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195" y="328469"/>
            <a:ext cx="4486758" cy="598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6754" y="2912528"/>
            <a:ext cx="70555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В документах участников: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C00000"/>
                </a:solidFill>
              </a:rPr>
              <a:t>о</a:t>
            </a:r>
            <a:r>
              <a:rPr lang="ru-RU" dirty="0" smtClean="0">
                <a:solidFill>
                  <a:srgbClr val="C00000"/>
                </a:solidFill>
              </a:rPr>
              <a:t>тсутствовали справки, документы состояли из заявки, согласия на ОПР, сертификатов, дипломов, грамот и пр.;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C00000"/>
                </a:solidFill>
              </a:rPr>
              <a:t>п</a:t>
            </a:r>
            <a:r>
              <a:rPr lang="ru-RU" dirty="0" smtClean="0">
                <a:solidFill>
                  <a:srgbClr val="C00000"/>
                </a:solidFill>
              </a:rPr>
              <a:t>ри наличии справки указывалось участие в мероприятии, но не прописывались распорядительные документы и не прикладывались соответствующие подтверждающие документы;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C00000"/>
                </a:solidFill>
              </a:rPr>
              <a:t>п</a:t>
            </a:r>
            <a:r>
              <a:rPr lang="ru-RU" dirty="0" smtClean="0">
                <a:solidFill>
                  <a:srgbClr val="C00000"/>
                </a:solidFill>
              </a:rPr>
              <a:t>акет документов участника в большей степени состоял из документов, не относящихся к основным критериям отборочного этапа (копии документов об образовании, трудовой книжки, удостоверения о повышении квалификации, сертификаты за активную жизненную позицию, участие в хоре и т.д.);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C00000"/>
                </a:solidFill>
              </a:rPr>
              <a:t>о</a:t>
            </a:r>
            <a:r>
              <a:rPr lang="ru-RU" dirty="0" smtClean="0">
                <a:solidFill>
                  <a:srgbClr val="C00000"/>
                </a:solidFill>
              </a:rPr>
              <a:t>пись документов не соответствовала реальному пакету документов.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4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3107</TotalTime>
  <Words>1490</Words>
  <Application>Microsoft Office PowerPoint</Application>
  <PresentationFormat>Широкоэкранный</PresentationFormat>
  <Paragraphs>225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Montserrat</vt:lpstr>
      <vt:lpstr>PT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ПОО Иркутской области в отборочном этапе Всероссийского конкурса «Мастер года»</vt:lpstr>
      <vt:lpstr>Список ПОО, принявших участие в отборочном этапе Всероссийского конкурса «Мастер года»</vt:lpstr>
      <vt:lpstr>Список ПОО, подведомственных МО ИО, реализующих ППКРС, не принявших участие в отборочном этапе Всероссийского конкурса «Мастер года»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МПГУ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Словягина Ирина Алексеевна</dc:creator>
  <cp:lastModifiedBy>admin</cp:lastModifiedBy>
  <cp:revision>111</cp:revision>
  <cp:lastPrinted>2021-03-03T13:33:19Z</cp:lastPrinted>
  <dcterms:created xsi:type="dcterms:W3CDTF">2019-12-04T07:45:24Z</dcterms:created>
  <dcterms:modified xsi:type="dcterms:W3CDTF">2021-05-10T12:29:09Z</dcterms:modified>
</cp:coreProperties>
</file>