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12"/>
  </p:notesMasterIdLst>
  <p:sldIdLst>
    <p:sldId id="3436" r:id="rId2"/>
    <p:sldId id="3424" r:id="rId3"/>
    <p:sldId id="3422" r:id="rId4"/>
    <p:sldId id="3423" r:id="rId5"/>
    <p:sldId id="3432" r:id="rId6"/>
    <p:sldId id="3433" r:id="rId7"/>
    <p:sldId id="3431" r:id="rId8"/>
    <p:sldId id="3417" r:id="rId9"/>
    <p:sldId id="3428" r:id="rId10"/>
    <p:sldId id="3435" r:id="rId11"/>
  </p:sldIdLst>
  <p:sldSz cx="24377650" cy="13716000"/>
  <p:notesSz cx="6858000" cy="9144000"/>
  <p:custDataLst>
    <p:tags r:id="rId13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44"/>
    <a:srgbClr val="E3960B"/>
    <a:srgbClr val="336685"/>
    <a:srgbClr val="313033"/>
    <a:srgbClr val="23465B"/>
    <a:srgbClr val="F3A211"/>
    <a:srgbClr val="CC870A"/>
    <a:srgbClr val="346684"/>
    <a:srgbClr val="3C769A"/>
    <a:srgbClr val="305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 autoAdjust="0"/>
    <p:restoredTop sz="96271" autoAdjust="0"/>
  </p:normalViewPr>
  <p:slideViewPr>
    <p:cSldViewPr snapToGrid="0" snapToObjects="1">
      <p:cViewPr varScale="1">
        <p:scale>
          <a:sx n="28" d="100"/>
          <a:sy n="28" d="100"/>
        </p:scale>
        <p:origin x="799" y="17"/>
      </p:cViewPr>
      <p:guideLst>
        <p:guide orient="horz" pos="480"/>
        <p:guide pos="14398"/>
        <p:guide orient="horz" pos="8160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5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72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2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93" r:id="rId2"/>
    <p:sldLayoutId id="2147484096" r:id="rId3"/>
    <p:sldLayoutId id="2147484098" r:id="rId4"/>
    <p:sldLayoutId id="2147484097" r:id="rId5"/>
    <p:sldLayoutId id="2147484014" r:id="rId6"/>
    <p:sldLayoutId id="2147484094" r:id="rId7"/>
    <p:sldLayoutId id="2147484095" r:id="rId8"/>
    <p:sldLayoutId id="2147484105" r:id="rId9"/>
    <p:sldLayoutId id="2147484107" r:id="rId10"/>
  </p:sldLayoutIdLst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778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-1" y="0"/>
            <a:ext cx="24377645" cy="13716000"/>
          </a:xfrm>
          <a:prstGeom prst="rect">
            <a:avLst/>
          </a:prstGeom>
          <a:solidFill>
            <a:schemeClr val="tx2">
              <a:lumMod val="85000"/>
              <a:lumOff val="1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913" y="3733730"/>
            <a:ext cx="20916900" cy="4524267"/>
          </a:xfrm>
          <a:prstGeom prst="rect">
            <a:avLst/>
          </a:prstGeom>
          <a:noFill/>
        </p:spPr>
        <p:txBody>
          <a:bodyPr wrap="square" lIns="91392" tIns="45696" rIns="91392" bIns="45696" rtlCol="0" anchor="b">
            <a:spAutoFit/>
          </a:bodyPr>
          <a:lstStyle/>
          <a:p>
            <a:pPr algn="r"/>
            <a:r>
              <a:rPr lang="ru-RU" sz="72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О задачах, обозначенных Министерством просвещения РФ перед </a:t>
            </a:r>
            <a:r>
              <a:rPr lang="ru-RU" sz="7200" b="1" dirty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региональными системами профессионального образования</a:t>
            </a:r>
            <a:endParaRPr lang="en-US" sz="72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1537" y="11114588"/>
            <a:ext cx="21954276" cy="1754278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r"/>
            <a:r>
              <a:rPr lang="ru-RU" sz="3600" b="1" dirty="0" err="1">
                <a:solidFill>
                  <a:schemeClr val="bg1"/>
                </a:solidFill>
                <a:latin typeface="+mj-lt"/>
              </a:rPr>
              <a:t>Апанович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 Елена Владимировна, </a:t>
            </a:r>
          </a:p>
          <a:p>
            <a:pPr algn="r"/>
            <a:r>
              <a:rPr lang="ru-RU" sz="3600" dirty="0">
                <a:solidFill>
                  <a:schemeClr val="bg1"/>
                </a:solidFill>
                <a:latin typeface="+mj-lt"/>
              </a:rPr>
              <a:t>заместитель министра образования</a:t>
            </a:r>
          </a:p>
          <a:p>
            <a:pPr algn="r"/>
            <a:r>
              <a:rPr lang="ru-RU" sz="3600" dirty="0">
                <a:solidFill>
                  <a:schemeClr val="bg1"/>
                </a:solidFill>
                <a:latin typeface="+mj-lt"/>
              </a:rPr>
              <a:t>Иркутской области</a:t>
            </a:r>
            <a:endParaRPr lang="ru-RU" sz="3600" dirty="0">
              <a:solidFill>
                <a:schemeClr val="bg1"/>
              </a:solidFill>
              <a:latin typeface="Robo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5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796E44-6202-9C41-B139-D869FDE78DA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465736" y="6496528"/>
            <a:ext cx="3588710" cy="11650"/>
          </a:xfrm>
          <a:prstGeom prst="line">
            <a:avLst/>
          </a:prstGeom>
          <a:ln w="381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0C31EC-4AC6-F848-9E36-5386152A0646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3838781" y="6492540"/>
            <a:ext cx="3581759" cy="15638"/>
          </a:xfrm>
          <a:prstGeom prst="line">
            <a:avLst/>
          </a:prstGeom>
          <a:ln w="3810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3">
            <a:extLst>
              <a:ext uri="{FF2B5EF4-FFF2-40B4-BE49-F238E27FC236}">
                <a16:creationId xmlns:a16="http://schemas.microsoft.com/office/drawing/2014/main" id="{3823931D-7814-814A-85E6-9B85B42CCC73}"/>
              </a:ext>
            </a:extLst>
          </p:cNvPr>
          <p:cNvSpPr/>
          <p:nvPr/>
        </p:nvSpPr>
        <p:spPr>
          <a:xfrm>
            <a:off x="13745449" y="3192682"/>
            <a:ext cx="3675091" cy="495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14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accent5"/>
            </a:solidFill>
            <a:prstDash val="solid"/>
            <a:miter lim="400000"/>
            <a:tailEnd type="oval"/>
          </a:ln>
          <a:effectLst/>
        </p:spPr>
        <p:txBody>
          <a:bodyPr wrap="square" lIns="101574" tIns="101574" rIns="101574" bIns="101574" numCol="1" anchor="ctr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Shape 26">
            <a:extLst>
              <a:ext uri="{FF2B5EF4-FFF2-40B4-BE49-F238E27FC236}">
                <a16:creationId xmlns:a16="http://schemas.microsoft.com/office/drawing/2014/main" id="{0527CFF2-CD9F-E948-B700-DFB6E9DEF1A2}"/>
              </a:ext>
            </a:extLst>
          </p:cNvPr>
          <p:cNvSpPr/>
          <p:nvPr/>
        </p:nvSpPr>
        <p:spPr>
          <a:xfrm>
            <a:off x="6465736" y="3192682"/>
            <a:ext cx="3675089" cy="495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8686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miter lim="400000"/>
            <a:tailEnd type="oval"/>
          </a:ln>
          <a:effectLst/>
        </p:spPr>
        <p:txBody>
          <a:bodyPr wrap="square" lIns="101574" tIns="101574" rIns="101574" bIns="101574" numCol="1" anchor="ctr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FA121374-F8BD-2649-8088-99DB17D30EEC}"/>
              </a:ext>
            </a:extLst>
          </p:cNvPr>
          <p:cNvSpPr/>
          <p:nvPr/>
        </p:nvSpPr>
        <p:spPr>
          <a:xfrm>
            <a:off x="8147951" y="2143508"/>
            <a:ext cx="3793668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0802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5D4A88EC-DE8A-A94C-BC14-585E653A1DDA}"/>
              </a:ext>
            </a:extLst>
          </p:cNvPr>
          <p:cNvSpPr/>
          <p:nvPr/>
        </p:nvSpPr>
        <p:spPr>
          <a:xfrm>
            <a:off x="8157284" y="4317713"/>
            <a:ext cx="3794324" cy="4380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" y="21600"/>
                </a:lnTo>
                <a:lnTo>
                  <a:pt x="21600" y="108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B5FC2F9E-F6D2-4448-856A-46F1B77BCA85}"/>
              </a:ext>
            </a:extLst>
          </p:cNvPr>
          <p:cNvSpPr/>
          <p:nvPr/>
        </p:nvSpPr>
        <p:spPr>
          <a:xfrm>
            <a:off x="8147951" y="6500736"/>
            <a:ext cx="3793668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0798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64E6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14A1A508-408A-B84C-9CBA-05B41BBE3441}"/>
              </a:ext>
            </a:extLst>
          </p:cNvPr>
          <p:cNvSpPr/>
          <p:nvPr/>
        </p:nvSpPr>
        <p:spPr>
          <a:xfrm>
            <a:off x="11951607" y="2143508"/>
            <a:ext cx="3793670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80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13F9ED47-07D5-EC4D-95FA-4FD3167B335B}"/>
              </a:ext>
            </a:extLst>
          </p:cNvPr>
          <p:cNvSpPr/>
          <p:nvPr/>
        </p:nvSpPr>
        <p:spPr>
          <a:xfrm>
            <a:off x="11941619" y="4317713"/>
            <a:ext cx="3794324" cy="4380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596" y="21600"/>
                </a:lnTo>
                <a:lnTo>
                  <a:pt x="0" y="1080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2FB5D029-68E0-9E4F-AB7E-60A0D5CCAA4C}"/>
              </a:ext>
            </a:extLst>
          </p:cNvPr>
          <p:cNvSpPr/>
          <p:nvPr/>
        </p:nvSpPr>
        <p:spPr>
          <a:xfrm>
            <a:off x="11951607" y="6500736"/>
            <a:ext cx="3793670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798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F3535990-637B-BF40-8861-534080F66C93}"/>
              </a:ext>
            </a:extLst>
          </p:cNvPr>
          <p:cNvSpPr/>
          <p:nvPr/>
        </p:nvSpPr>
        <p:spPr>
          <a:xfrm>
            <a:off x="10044456" y="4334159"/>
            <a:ext cx="3794323" cy="4381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" name="Freeform 816">
            <a:extLst>
              <a:ext uri="{FF2B5EF4-FFF2-40B4-BE49-F238E27FC236}">
                <a16:creationId xmlns:a16="http://schemas.microsoft.com/office/drawing/2014/main" id="{C7988118-931F-0D4D-9640-C8057426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75" y="6020892"/>
            <a:ext cx="1055177" cy="962232"/>
          </a:xfrm>
          <a:custGeom>
            <a:avLst/>
            <a:gdLst/>
            <a:ahLst/>
            <a:cxnLst/>
            <a:rect l="0" t="0" r="r" b="b"/>
            <a:pathLst>
              <a:path w="305661" h="279041">
                <a:moveTo>
                  <a:pt x="204835" y="221507"/>
                </a:moveTo>
                <a:lnTo>
                  <a:pt x="210248" y="269691"/>
                </a:lnTo>
                <a:lnTo>
                  <a:pt x="294694" y="269691"/>
                </a:lnTo>
                <a:lnTo>
                  <a:pt x="288559" y="250633"/>
                </a:lnTo>
                <a:lnTo>
                  <a:pt x="204835" y="221507"/>
                </a:lnTo>
                <a:close/>
                <a:moveTo>
                  <a:pt x="110284" y="218989"/>
                </a:moveTo>
                <a:lnTo>
                  <a:pt x="104510" y="269691"/>
                </a:lnTo>
                <a:lnTo>
                  <a:pt x="200865" y="269691"/>
                </a:lnTo>
                <a:lnTo>
                  <a:pt x="195091" y="218989"/>
                </a:lnTo>
                <a:lnTo>
                  <a:pt x="110284" y="218989"/>
                </a:lnTo>
                <a:close/>
                <a:moveTo>
                  <a:pt x="26559" y="218989"/>
                </a:moveTo>
                <a:lnTo>
                  <a:pt x="10680" y="269691"/>
                </a:lnTo>
                <a:lnTo>
                  <a:pt x="95488" y="269691"/>
                </a:lnTo>
                <a:lnTo>
                  <a:pt x="101262" y="218989"/>
                </a:lnTo>
                <a:lnTo>
                  <a:pt x="26559" y="218989"/>
                </a:lnTo>
                <a:close/>
                <a:moveTo>
                  <a:pt x="199782" y="177277"/>
                </a:moveTo>
                <a:lnTo>
                  <a:pt x="203391" y="211078"/>
                </a:lnTo>
                <a:lnTo>
                  <a:pt x="285311" y="239846"/>
                </a:lnTo>
                <a:lnTo>
                  <a:pt x="273763" y="203168"/>
                </a:lnTo>
                <a:lnTo>
                  <a:pt x="199782" y="177277"/>
                </a:lnTo>
                <a:close/>
                <a:moveTo>
                  <a:pt x="194730" y="131250"/>
                </a:moveTo>
                <a:lnTo>
                  <a:pt x="198700" y="167209"/>
                </a:lnTo>
                <a:lnTo>
                  <a:pt x="270515" y="192380"/>
                </a:lnTo>
                <a:lnTo>
                  <a:pt x="251027" y="131250"/>
                </a:lnTo>
                <a:lnTo>
                  <a:pt x="194730" y="131250"/>
                </a:lnTo>
                <a:close/>
                <a:moveTo>
                  <a:pt x="54347" y="131250"/>
                </a:moveTo>
                <a:lnTo>
                  <a:pt x="43520" y="165770"/>
                </a:lnTo>
                <a:lnTo>
                  <a:pt x="83217" y="165770"/>
                </a:lnTo>
                <a:cubicBezTo>
                  <a:pt x="85744" y="165770"/>
                  <a:pt x="87909" y="167928"/>
                  <a:pt x="87909" y="170445"/>
                </a:cubicBezTo>
                <a:cubicBezTo>
                  <a:pt x="87909" y="172962"/>
                  <a:pt x="85744" y="175120"/>
                  <a:pt x="83217" y="175120"/>
                </a:cubicBezTo>
                <a:lnTo>
                  <a:pt x="40633" y="175120"/>
                </a:lnTo>
                <a:lnTo>
                  <a:pt x="29807" y="210000"/>
                </a:lnTo>
                <a:lnTo>
                  <a:pt x="101983" y="210000"/>
                </a:lnTo>
                <a:lnTo>
                  <a:pt x="104149" y="191661"/>
                </a:lnTo>
                <a:cubicBezTo>
                  <a:pt x="104510" y="189144"/>
                  <a:pt x="106675" y="186986"/>
                  <a:pt x="109201" y="187346"/>
                </a:cubicBezTo>
                <a:cubicBezTo>
                  <a:pt x="111727" y="187705"/>
                  <a:pt x="113532" y="189863"/>
                  <a:pt x="113532" y="192380"/>
                </a:cubicBezTo>
                <a:lnTo>
                  <a:pt x="111366" y="210000"/>
                </a:lnTo>
                <a:lnTo>
                  <a:pt x="194008" y="210000"/>
                </a:lnTo>
                <a:lnTo>
                  <a:pt x="190038" y="175120"/>
                </a:lnTo>
                <a:lnTo>
                  <a:pt x="138793" y="175120"/>
                </a:lnTo>
                <a:cubicBezTo>
                  <a:pt x="136267" y="175120"/>
                  <a:pt x="134102" y="172962"/>
                  <a:pt x="134102" y="170445"/>
                </a:cubicBezTo>
                <a:cubicBezTo>
                  <a:pt x="134102" y="167928"/>
                  <a:pt x="136267" y="165770"/>
                  <a:pt x="138793" y="165770"/>
                </a:cubicBezTo>
                <a:lnTo>
                  <a:pt x="188956" y="165770"/>
                </a:lnTo>
                <a:lnTo>
                  <a:pt x="185347" y="131250"/>
                </a:lnTo>
                <a:lnTo>
                  <a:pt x="125802" y="131250"/>
                </a:lnTo>
                <a:lnTo>
                  <a:pt x="115336" y="171524"/>
                </a:lnTo>
                <a:cubicBezTo>
                  <a:pt x="114975" y="173681"/>
                  <a:pt x="113171" y="175120"/>
                  <a:pt x="111005" y="175120"/>
                </a:cubicBezTo>
                <a:cubicBezTo>
                  <a:pt x="108840" y="175120"/>
                  <a:pt x="107036" y="173681"/>
                  <a:pt x="106675" y="171524"/>
                </a:cubicBezTo>
                <a:lnTo>
                  <a:pt x="96570" y="131250"/>
                </a:lnTo>
                <a:lnTo>
                  <a:pt x="54347" y="131250"/>
                </a:lnTo>
                <a:close/>
                <a:moveTo>
                  <a:pt x="110007" y="36267"/>
                </a:moveTo>
                <a:cubicBezTo>
                  <a:pt x="102513" y="36267"/>
                  <a:pt x="96446" y="42334"/>
                  <a:pt x="96446" y="50185"/>
                </a:cubicBezTo>
                <a:cubicBezTo>
                  <a:pt x="96446" y="57680"/>
                  <a:pt x="102513" y="63746"/>
                  <a:pt x="110007" y="63746"/>
                </a:cubicBezTo>
                <a:cubicBezTo>
                  <a:pt x="117502" y="63746"/>
                  <a:pt x="123925" y="57680"/>
                  <a:pt x="123925" y="50185"/>
                </a:cubicBezTo>
                <a:cubicBezTo>
                  <a:pt x="123925" y="42334"/>
                  <a:pt x="117502" y="36267"/>
                  <a:pt x="110007" y="36267"/>
                </a:cubicBezTo>
                <a:close/>
                <a:moveTo>
                  <a:pt x="110007" y="26988"/>
                </a:moveTo>
                <a:cubicBezTo>
                  <a:pt x="122498" y="26988"/>
                  <a:pt x="132847" y="37338"/>
                  <a:pt x="132847" y="50185"/>
                </a:cubicBezTo>
                <a:cubicBezTo>
                  <a:pt x="132847" y="62676"/>
                  <a:pt x="122498" y="72668"/>
                  <a:pt x="110007" y="72668"/>
                </a:cubicBezTo>
                <a:cubicBezTo>
                  <a:pt x="97517" y="72668"/>
                  <a:pt x="87167" y="62676"/>
                  <a:pt x="87167" y="50185"/>
                </a:cubicBezTo>
                <a:cubicBezTo>
                  <a:pt x="87167" y="37338"/>
                  <a:pt x="97517" y="26988"/>
                  <a:pt x="110007" y="26988"/>
                </a:cubicBezTo>
                <a:close/>
                <a:moveTo>
                  <a:pt x="111005" y="8989"/>
                </a:moveTo>
                <a:cubicBezTo>
                  <a:pt x="87909" y="8989"/>
                  <a:pt x="69143" y="27689"/>
                  <a:pt x="69143" y="51062"/>
                </a:cubicBezTo>
                <a:cubicBezTo>
                  <a:pt x="69143" y="66884"/>
                  <a:pt x="78526" y="81986"/>
                  <a:pt x="93322" y="88819"/>
                </a:cubicBezTo>
                <a:cubicBezTo>
                  <a:pt x="94766" y="89178"/>
                  <a:pt x="95848" y="90616"/>
                  <a:pt x="96209" y="91695"/>
                </a:cubicBezTo>
                <a:lnTo>
                  <a:pt x="111005" y="151387"/>
                </a:lnTo>
                <a:lnTo>
                  <a:pt x="126162" y="91695"/>
                </a:lnTo>
                <a:cubicBezTo>
                  <a:pt x="126523" y="90616"/>
                  <a:pt x="127245" y="89178"/>
                  <a:pt x="128689" y="88819"/>
                </a:cubicBezTo>
                <a:cubicBezTo>
                  <a:pt x="143485" y="81986"/>
                  <a:pt x="152868" y="66884"/>
                  <a:pt x="152868" y="51062"/>
                </a:cubicBezTo>
                <a:cubicBezTo>
                  <a:pt x="152868" y="27689"/>
                  <a:pt x="134102" y="8989"/>
                  <a:pt x="111005" y="8989"/>
                </a:cubicBezTo>
                <a:close/>
                <a:moveTo>
                  <a:pt x="111005" y="0"/>
                </a:moveTo>
                <a:cubicBezTo>
                  <a:pt x="139154" y="0"/>
                  <a:pt x="162251" y="22654"/>
                  <a:pt x="162251" y="51062"/>
                </a:cubicBezTo>
                <a:cubicBezTo>
                  <a:pt x="162251" y="69760"/>
                  <a:pt x="151424" y="87380"/>
                  <a:pt x="134463" y="96010"/>
                </a:cubicBezTo>
                <a:lnTo>
                  <a:pt x="127967" y="121901"/>
                </a:lnTo>
                <a:lnTo>
                  <a:pt x="254636" y="121901"/>
                </a:lnTo>
                <a:cubicBezTo>
                  <a:pt x="256801" y="121901"/>
                  <a:pt x="258245" y="123339"/>
                  <a:pt x="258967" y="125137"/>
                </a:cubicBezTo>
                <a:lnTo>
                  <a:pt x="305520" y="272928"/>
                </a:lnTo>
                <a:cubicBezTo>
                  <a:pt x="305881" y="274366"/>
                  <a:pt x="305520" y="275804"/>
                  <a:pt x="304799" y="277243"/>
                </a:cubicBezTo>
                <a:cubicBezTo>
                  <a:pt x="303716" y="278321"/>
                  <a:pt x="302272" y="279041"/>
                  <a:pt x="300829" y="279041"/>
                </a:cubicBezTo>
                <a:lnTo>
                  <a:pt x="4545" y="279041"/>
                </a:lnTo>
                <a:cubicBezTo>
                  <a:pt x="3102" y="279041"/>
                  <a:pt x="1658" y="278321"/>
                  <a:pt x="937" y="277243"/>
                </a:cubicBezTo>
                <a:cubicBezTo>
                  <a:pt x="-146" y="275804"/>
                  <a:pt x="-146" y="274366"/>
                  <a:pt x="215" y="272928"/>
                </a:cubicBezTo>
                <a:lnTo>
                  <a:pt x="46408" y="125137"/>
                </a:lnTo>
                <a:cubicBezTo>
                  <a:pt x="47129" y="123339"/>
                  <a:pt x="48934" y="121901"/>
                  <a:pt x="50738" y="121901"/>
                </a:cubicBezTo>
                <a:lnTo>
                  <a:pt x="94044" y="121901"/>
                </a:lnTo>
                <a:lnTo>
                  <a:pt x="87548" y="96010"/>
                </a:lnTo>
                <a:cubicBezTo>
                  <a:pt x="70587" y="87380"/>
                  <a:pt x="59760" y="69760"/>
                  <a:pt x="59760" y="51062"/>
                </a:cubicBezTo>
                <a:cubicBezTo>
                  <a:pt x="59760" y="22654"/>
                  <a:pt x="82857" y="0"/>
                  <a:pt x="1110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5" name="Freeform 826">
            <a:extLst>
              <a:ext uri="{FF2B5EF4-FFF2-40B4-BE49-F238E27FC236}">
                <a16:creationId xmlns:a16="http://schemas.microsoft.com/office/drawing/2014/main" id="{C9B712EF-C7CE-3F46-B5E1-EF6ED9BD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1645" y="3499349"/>
            <a:ext cx="891160" cy="1049708"/>
          </a:xfrm>
          <a:custGeom>
            <a:avLst/>
            <a:gdLst/>
            <a:ahLst/>
            <a:cxnLst/>
            <a:rect l="0" t="0" r="r" b="b"/>
            <a:pathLst>
              <a:path w="258404" h="304080">
                <a:moveTo>
                  <a:pt x="249060" y="272127"/>
                </a:moveTo>
                <a:cubicBezTo>
                  <a:pt x="237559" y="274281"/>
                  <a:pt x="228215" y="283257"/>
                  <a:pt x="226418" y="295105"/>
                </a:cubicBezTo>
                <a:lnTo>
                  <a:pt x="249060" y="295105"/>
                </a:lnTo>
                <a:lnTo>
                  <a:pt x="249060" y="272127"/>
                </a:lnTo>
                <a:close/>
                <a:moveTo>
                  <a:pt x="9344" y="272127"/>
                </a:moveTo>
                <a:lnTo>
                  <a:pt x="9344" y="295105"/>
                </a:lnTo>
                <a:lnTo>
                  <a:pt x="31986" y="295105"/>
                </a:lnTo>
                <a:cubicBezTo>
                  <a:pt x="30189" y="283257"/>
                  <a:pt x="20845" y="274281"/>
                  <a:pt x="9344" y="272127"/>
                </a:cubicBezTo>
                <a:close/>
                <a:moveTo>
                  <a:pt x="193218" y="234445"/>
                </a:moveTo>
                <a:cubicBezTo>
                  <a:pt x="188212" y="234445"/>
                  <a:pt x="183921" y="238775"/>
                  <a:pt x="183921" y="243826"/>
                </a:cubicBezTo>
                <a:lnTo>
                  <a:pt x="183921" y="245991"/>
                </a:lnTo>
                <a:cubicBezTo>
                  <a:pt x="183921" y="251403"/>
                  <a:pt x="188212" y="255371"/>
                  <a:pt x="193218" y="255371"/>
                </a:cubicBezTo>
                <a:lnTo>
                  <a:pt x="195363" y="255371"/>
                </a:lnTo>
                <a:cubicBezTo>
                  <a:pt x="200369" y="255371"/>
                  <a:pt x="204659" y="251403"/>
                  <a:pt x="204659" y="245991"/>
                </a:cubicBezTo>
                <a:lnTo>
                  <a:pt x="204659" y="243826"/>
                </a:lnTo>
                <a:cubicBezTo>
                  <a:pt x="204659" y="238775"/>
                  <a:pt x="200369" y="234445"/>
                  <a:pt x="195363" y="234445"/>
                </a:cubicBezTo>
                <a:lnTo>
                  <a:pt x="193218" y="234445"/>
                </a:lnTo>
                <a:close/>
                <a:moveTo>
                  <a:pt x="64438" y="234445"/>
                </a:moveTo>
                <a:cubicBezTo>
                  <a:pt x="59387" y="234445"/>
                  <a:pt x="55419" y="238775"/>
                  <a:pt x="55419" y="243826"/>
                </a:cubicBezTo>
                <a:lnTo>
                  <a:pt x="55419" y="245991"/>
                </a:lnTo>
                <a:cubicBezTo>
                  <a:pt x="55419" y="251403"/>
                  <a:pt x="59387" y="255371"/>
                  <a:pt x="64438" y="255371"/>
                </a:cubicBezTo>
                <a:lnTo>
                  <a:pt x="66964" y="255371"/>
                </a:lnTo>
                <a:cubicBezTo>
                  <a:pt x="72015" y="255371"/>
                  <a:pt x="75984" y="251403"/>
                  <a:pt x="75984" y="245991"/>
                </a:cubicBezTo>
                <a:lnTo>
                  <a:pt x="75984" y="243826"/>
                </a:lnTo>
                <a:cubicBezTo>
                  <a:pt x="75984" y="238775"/>
                  <a:pt x="72015" y="234445"/>
                  <a:pt x="66964" y="234445"/>
                </a:cubicBezTo>
                <a:lnTo>
                  <a:pt x="64438" y="234445"/>
                </a:lnTo>
                <a:close/>
                <a:moveTo>
                  <a:pt x="193218" y="225064"/>
                </a:moveTo>
                <a:lnTo>
                  <a:pt x="195363" y="225064"/>
                </a:lnTo>
                <a:cubicBezTo>
                  <a:pt x="205374" y="225064"/>
                  <a:pt x="213956" y="233363"/>
                  <a:pt x="213956" y="243826"/>
                </a:cubicBezTo>
                <a:lnTo>
                  <a:pt x="213956" y="245991"/>
                </a:lnTo>
                <a:cubicBezTo>
                  <a:pt x="213956" y="256454"/>
                  <a:pt x="205374" y="264391"/>
                  <a:pt x="195363" y="264391"/>
                </a:cubicBezTo>
                <a:lnTo>
                  <a:pt x="193218" y="264391"/>
                </a:lnTo>
                <a:cubicBezTo>
                  <a:pt x="182849" y="264391"/>
                  <a:pt x="174625" y="256454"/>
                  <a:pt x="174625" y="245991"/>
                </a:cubicBezTo>
                <a:lnTo>
                  <a:pt x="174625" y="243826"/>
                </a:lnTo>
                <a:cubicBezTo>
                  <a:pt x="174625" y="233363"/>
                  <a:pt x="182849" y="225064"/>
                  <a:pt x="193218" y="225064"/>
                </a:cubicBezTo>
                <a:close/>
                <a:moveTo>
                  <a:pt x="64438" y="225064"/>
                </a:moveTo>
                <a:lnTo>
                  <a:pt x="66964" y="225064"/>
                </a:lnTo>
                <a:cubicBezTo>
                  <a:pt x="77066" y="225064"/>
                  <a:pt x="85364" y="233363"/>
                  <a:pt x="85364" y="243826"/>
                </a:cubicBezTo>
                <a:lnTo>
                  <a:pt x="85364" y="245991"/>
                </a:lnTo>
                <a:cubicBezTo>
                  <a:pt x="85364" y="256454"/>
                  <a:pt x="77066" y="264391"/>
                  <a:pt x="66964" y="264391"/>
                </a:cubicBezTo>
                <a:lnTo>
                  <a:pt x="64438" y="264391"/>
                </a:lnTo>
                <a:cubicBezTo>
                  <a:pt x="54336" y="264391"/>
                  <a:pt x="46038" y="256454"/>
                  <a:pt x="46038" y="245991"/>
                </a:cubicBezTo>
                <a:lnTo>
                  <a:pt x="46038" y="243826"/>
                </a:lnTo>
                <a:cubicBezTo>
                  <a:pt x="46038" y="233363"/>
                  <a:pt x="54336" y="225064"/>
                  <a:pt x="64438" y="225064"/>
                </a:cubicBezTo>
                <a:close/>
                <a:moveTo>
                  <a:pt x="129996" y="202839"/>
                </a:moveTo>
                <a:cubicBezTo>
                  <a:pt x="132867" y="202839"/>
                  <a:pt x="134662" y="205015"/>
                  <a:pt x="134662" y="207554"/>
                </a:cubicBezTo>
                <a:lnTo>
                  <a:pt x="134662" y="211543"/>
                </a:lnTo>
                <a:cubicBezTo>
                  <a:pt x="143994" y="213356"/>
                  <a:pt x="150454" y="221335"/>
                  <a:pt x="150454" y="230402"/>
                </a:cubicBezTo>
                <a:cubicBezTo>
                  <a:pt x="150454" y="232940"/>
                  <a:pt x="148660" y="234754"/>
                  <a:pt x="145788" y="234754"/>
                </a:cubicBezTo>
                <a:cubicBezTo>
                  <a:pt x="143635" y="234754"/>
                  <a:pt x="141481" y="232940"/>
                  <a:pt x="141481" y="230402"/>
                </a:cubicBezTo>
                <a:cubicBezTo>
                  <a:pt x="141481" y="224962"/>
                  <a:pt x="136457" y="220247"/>
                  <a:pt x="129996" y="220247"/>
                </a:cubicBezTo>
                <a:cubicBezTo>
                  <a:pt x="123895" y="220247"/>
                  <a:pt x="118870" y="224962"/>
                  <a:pt x="118870" y="230402"/>
                </a:cubicBezTo>
                <a:cubicBezTo>
                  <a:pt x="118870" y="236930"/>
                  <a:pt x="122459" y="240194"/>
                  <a:pt x="129996" y="240194"/>
                </a:cubicBezTo>
                <a:cubicBezTo>
                  <a:pt x="145429" y="240194"/>
                  <a:pt x="150454" y="249986"/>
                  <a:pt x="150454" y="259777"/>
                </a:cubicBezTo>
                <a:cubicBezTo>
                  <a:pt x="150454" y="268844"/>
                  <a:pt x="143994" y="276097"/>
                  <a:pt x="134662" y="278273"/>
                </a:cubicBezTo>
                <a:lnTo>
                  <a:pt x="134662" y="282263"/>
                </a:lnTo>
                <a:cubicBezTo>
                  <a:pt x="134662" y="284801"/>
                  <a:pt x="132867" y="286615"/>
                  <a:pt x="129996" y="286615"/>
                </a:cubicBezTo>
                <a:cubicBezTo>
                  <a:pt x="127484" y="286615"/>
                  <a:pt x="125689" y="284801"/>
                  <a:pt x="125689" y="282263"/>
                </a:cubicBezTo>
                <a:lnTo>
                  <a:pt x="125689" y="278273"/>
                </a:lnTo>
                <a:cubicBezTo>
                  <a:pt x="116357" y="276097"/>
                  <a:pt x="109538" y="268844"/>
                  <a:pt x="109538" y="259777"/>
                </a:cubicBezTo>
                <a:cubicBezTo>
                  <a:pt x="109538" y="256876"/>
                  <a:pt x="111692" y="255063"/>
                  <a:pt x="114204" y="255063"/>
                </a:cubicBezTo>
                <a:cubicBezTo>
                  <a:pt x="116716" y="255063"/>
                  <a:pt x="118870" y="256876"/>
                  <a:pt x="118870" y="259777"/>
                </a:cubicBezTo>
                <a:cubicBezTo>
                  <a:pt x="118870" y="264855"/>
                  <a:pt x="123895" y="269207"/>
                  <a:pt x="129996" y="269207"/>
                </a:cubicBezTo>
                <a:cubicBezTo>
                  <a:pt x="136457" y="269207"/>
                  <a:pt x="141481" y="264855"/>
                  <a:pt x="141481" y="259777"/>
                </a:cubicBezTo>
                <a:cubicBezTo>
                  <a:pt x="141481" y="252887"/>
                  <a:pt x="137533" y="249623"/>
                  <a:pt x="129996" y="249623"/>
                </a:cubicBezTo>
                <a:cubicBezTo>
                  <a:pt x="114922" y="249623"/>
                  <a:pt x="109538" y="239468"/>
                  <a:pt x="109538" y="230402"/>
                </a:cubicBezTo>
                <a:cubicBezTo>
                  <a:pt x="109538" y="221335"/>
                  <a:pt x="116357" y="213356"/>
                  <a:pt x="125689" y="211543"/>
                </a:cubicBezTo>
                <a:lnTo>
                  <a:pt x="125689" y="207554"/>
                </a:lnTo>
                <a:cubicBezTo>
                  <a:pt x="125689" y="205015"/>
                  <a:pt x="127484" y="202839"/>
                  <a:pt x="129996" y="202839"/>
                </a:cubicBezTo>
                <a:close/>
                <a:moveTo>
                  <a:pt x="226418" y="193500"/>
                </a:moveTo>
                <a:cubicBezTo>
                  <a:pt x="228215" y="204989"/>
                  <a:pt x="237559" y="214324"/>
                  <a:pt x="249060" y="216119"/>
                </a:cubicBezTo>
                <a:lnTo>
                  <a:pt x="249060" y="193500"/>
                </a:lnTo>
                <a:lnTo>
                  <a:pt x="226418" y="193500"/>
                </a:lnTo>
                <a:close/>
                <a:moveTo>
                  <a:pt x="41330" y="193500"/>
                </a:moveTo>
                <a:cubicBezTo>
                  <a:pt x="39174" y="210015"/>
                  <a:pt x="25876" y="223299"/>
                  <a:pt x="9344" y="225454"/>
                </a:cubicBezTo>
                <a:lnTo>
                  <a:pt x="9344" y="262792"/>
                </a:lnTo>
                <a:cubicBezTo>
                  <a:pt x="25876" y="264946"/>
                  <a:pt x="39174" y="278230"/>
                  <a:pt x="41330" y="295105"/>
                </a:cubicBezTo>
                <a:lnTo>
                  <a:pt x="217074" y="295105"/>
                </a:lnTo>
                <a:cubicBezTo>
                  <a:pt x="219230" y="278230"/>
                  <a:pt x="232527" y="264946"/>
                  <a:pt x="249060" y="262792"/>
                </a:cubicBezTo>
                <a:lnTo>
                  <a:pt x="249060" y="225454"/>
                </a:lnTo>
                <a:cubicBezTo>
                  <a:pt x="232527" y="223299"/>
                  <a:pt x="219230" y="210015"/>
                  <a:pt x="217074" y="193500"/>
                </a:cubicBezTo>
                <a:lnTo>
                  <a:pt x="41330" y="193500"/>
                </a:lnTo>
                <a:close/>
                <a:moveTo>
                  <a:pt x="9344" y="193500"/>
                </a:moveTo>
                <a:lnTo>
                  <a:pt x="9344" y="216119"/>
                </a:lnTo>
                <a:cubicBezTo>
                  <a:pt x="20845" y="214324"/>
                  <a:pt x="30189" y="204989"/>
                  <a:pt x="31986" y="193500"/>
                </a:cubicBezTo>
                <a:lnTo>
                  <a:pt x="9344" y="193500"/>
                </a:lnTo>
                <a:close/>
                <a:moveTo>
                  <a:pt x="202698" y="52762"/>
                </a:moveTo>
                <a:cubicBezTo>
                  <a:pt x="195151" y="62097"/>
                  <a:pt x="176462" y="86152"/>
                  <a:pt x="180415" y="107334"/>
                </a:cubicBezTo>
                <a:cubicBezTo>
                  <a:pt x="182212" y="116669"/>
                  <a:pt x="187963" y="124208"/>
                  <a:pt x="198385" y="130312"/>
                </a:cubicBezTo>
                <a:lnTo>
                  <a:pt x="198385" y="87588"/>
                </a:lnTo>
                <a:cubicBezTo>
                  <a:pt x="198385" y="84715"/>
                  <a:pt x="200182" y="82920"/>
                  <a:pt x="202698" y="82920"/>
                </a:cubicBezTo>
                <a:cubicBezTo>
                  <a:pt x="205573" y="82920"/>
                  <a:pt x="207370" y="84715"/>
                  <a:pt x="207370" y="87588"/>
                </a:cubicBezTo>
                <a:lnTo>
                  <a:pt x="207370" y="130312"/>
                </a:lnTo>
                <a:cubicBezTo>
                  <a:pt x="217792" y="124208"/>
                  <a:pt x="223902" y="116669"/>
                  <a:pt x="225340" y="107334"/>
                </a:cubicBezTo>
                <a:cubicBezTo>
                  <a:pt x="229293" y="86152"/>
                  <a:pt x="210604" y="62097"/>
                  <a:pt x="202698" y="52762"/>
                </a:cubicBezTo>
                <a:close/>
                <a:moveTo>
                  <a:pt x="199823" y="42709"/>
                </a:moveTo>
                <a:cubicBezTo>
                  <a:pt x="201260" y="40914"/>
                  <a:pt x="204495" y="40914"/>
                  <a:pt x="206292" y="42709"/>
                </a:cubicBezTo>
                <a:cubicBezTo>
                  <a:pt x="207729" y="44145"/>
                  <a:pt x="240075" y="77535"/>
                  <a:pt x="234684" y="109129"/>
                </a:cubicBezTo>
                <a:cubicBezTo>
                  <a:pt x="232168" y="122413"/>
                  <a:pt x="222824" y="133184"/>
                  <a:pt x="207370" y="141082"/>
                </a:cubicBezTo>
                <a:lnTo>
                  <a:pt x="207370" y="148622"/>
                </a:lnTo>
                <a:cubicBezTo>
                  <a:pt x="207370" y="159034"/>
                  <a:pt x="199104" y="167291"/>
                  <a:pt x="189041" y="167291"/>
                </a:cubicBezTo>
                <a:lnTo>
                  <a:pt x="143039" y="167291"/>
                </a:lnTo>
                <a:cubicBezTo>
                  <a:pt x="137648" y="167291"/>
                  <a:pt x="133694" y="171241"/>
                  <a:pt x="133694" y="176267"/>
                </a:cubicBezTo>
                <a:lnTo>
                  <a:pt x="133694" y="184166"/>
                </a:lnTo>
                <a:lnTo>
                  <a:pt x="249060" y="184166"/>
                </a:lnTo>
                <a:cubicBezTo>
                  <a:pt x="254091" y="184166"/>
                  <a:pt x="258404" y="188474"/>
                  <a:pt x="258404" y="193500"/>
                </a:cubicBezTo>
                <a:lnTo>
                  <a:pt x="258404" y="295105"/>
                </a:lnTo>
                <a:cubicBezTo>
                  <a:pt x="258404" y="299772"/>
                  <a:pt x="254091" y="304080"/>
                  <a:pt x="249060" y="304080"/>
                </a:cubicBezTo>
                <a:lnTo>
                  <a:pt x="9344" y="304080"/>
                </a:lnTo>
                <a:cubicBezTo>
                  <a:pt x="3953" y="304080"/>
                  <a:pt x="0" y="299772"/>
                  <a:pt x="0" y="295105"/>
                </a:cubicBezTo>
                <a:lnTo>
                  <a:pt x="0" y="193500"/>
                </a:lnTo>
                <a:cubicBezTo>
                  <a:pt x="0" y="188474"/>
                  <a:pt x="3953" y="184166"/>
                  <a:pt x="9344" y="184166"/>
                </a:cubicBezTo>
                <a:lnTo>
                  <a:pt x="124710" y="184166"/>
                </a:lnTo>
                <a:lnTo>
                  <a:pt x="124710" y="176267"/>
                </a:lnTo>
                <a:cubicBezTo>
                  <a:pt x="124710" y="166214"/>
                  <a:pt x="132616" y="157957"/>
                  <a:pt x="143039" y="157957"/>
                </a:cubicBezTo>
                <a:lnTo>
                  <a:pt x="189041" y="157957"/>
                </a:lnTo>
                <a:cubicBezTo>
                  <a:pt x="194072" y="157957"/>
                  <a:pt x="198385" y="154007"/>
                  <a:pt x="198385" y="148622"/>
                </a:cubicBezTo>
                <a:lnTo>
                  <a:pt x="198385" y="141082"/>
                </a:lnTo>
                <a:cubicBezTo>
                  <a:pt x="182931" y="133184"/>
                  <a:pt x="173587" y="122413"/>
                  <a:pt x="171431" y="109129"/>
                </a:cubicBezTo>
                <a:cubicBezTo>
                  <a:pt x="165680" y="77535"/>
                  <a:pt x="198385" y="44145"/>
                  <a:pt x="199823" y="42709"/>
                </a:cubicBezTo>
                <a:close/>
                <a:moveTo>
                  <a:pt x="46644" y="25852"/>
                </a:moveTo>
                <a:cubicBezTo>
                  <a:pt x="38716" y="34885"/>
                  <a:pt x="20337" y="59457"/>
                  <a:pt x="24301" y="80777"/>
                </a:cubicBezTo>
                <a:cubicBezTo>
                  <a:pt x="25742" y="90172"/>
                  <a:pt x="31869" y="97760"/>
                  <a:pt x="42320" y="103903"/>
                </a:cubicBezTo>
                <a:lnTo>
                  <a:pt x="42320" y="60902"/>
                </a:lnTo>
                <a:cubicBezTo>
                  <a:pt x="42320" y="58373"/>
                  <a:pt x="44122" y="56205"/>
                  <a:pt x="46644" y="56205"/>
                </a:cubicBezTo>
                <a:cubicBezTo>
                  <a:pt x="49167" y="56205"/>
                  <a:pt x="51329" y="58373"/>
                  <a:pt x="51329" y="60902"/>
                </a:cubicBezTo>
                <a:lnTo>
                  <a:pt x="51329" y="103903"/>
                </a:lnTo>
                <a:cubicBezTo>
                  <a:pt x="61781" y="97760"/>
                  <a:pt x="67547" y="90172"/>
                  <a:pt x="69349" y="80777"/>
                </a:cubicBezTo>
                <a:cubicBezTo>
                  <a:pt x="73313" y="59457"/>
                  <a:pt x="54573" y="34885"/>
                  <a:pt x="46644" y="25852"/>
                </a:cubicBezTo>
                <a:close/>
                <a:moveTo>
                  <a:pt x="43401" y="15734"/>
                </a:moveTo>
                <a:cubicBezTo>
                  <a:pt x="45203" y="13927"/>
                  <a:pt x="48446" y="13927"/>
                  <a:pt x="49888" y="15734"/>
                </a:cubicBezTo>
                <a:cubicBezTo>
                  <a:pt x="51690" y="17179"/>
                  <a:pt x="84124" y="51146"/>
                  <a:pt x="78358" y="82222"/>
                </a:cubicBezTo>
                <a:cubicBezTo>
                  <a:pt x="76196" y="95953"/>
                  <a:pt x="66826" y="106794"/>
                  <a:pt x="51329" y="114743"/>
                </a:cubicBezTo>
                <a:lnTo>
                  <a:pt x="51329" y="122332"/>
                </a:lnTo>
                <a:cubicBezTo>
                  <a:pt x="51329" y="127390"/>
                  <a:pt x="55654" y="131727"/>
                  <a:pt x="60699" y="131727"/>
                </a:cubicBezTo>
                <a:lnTo>
                  <a:pt x="116198" y="131727"/>
                </a:lnTo>
                <a:cubicBezTo>
                  <a:pt x="126289" y="131727"/>
                  <a:pt x="134578" y="140038"/>
                  <a:pt x="134578" y="150155"/>
                </a:cubicBezTo>
                <a:cubicBezTo>
                  <a:pt x="134578" y="152685"/>
                  <a:pt x="132776" y="154853"/>
                  <a:pt x="129893" y="154853"/>
                </a:cubicBezTo>
                <a:cubicBezTo>
                  <a:pt x="127370" y="154853"/>
                  <a:pt x="125568" y="152685"/>
                  <a:pt x="125568" y="150155"/>
                </a:cubicBezTo>
                <a:cubicBezTo>
                  <a:pt x="125568" y="145097"/>
                  <a:pt x="121244" y="141122"/>
                  <a:pt x="116198" y="141122"/>
                </a:cubicBezTo>
                <a:lnTo>
                  <a:pt x="60699" y="141122"/>
                </a:lnTo>
                <a:cubicBezTo>
                  <a:pt x="50609" y="141122"/>
                  <a:pt x="42320" y="132811"/>
                  <a:pt x="42320" y="122332"/>
                </a:cubicBezTo>
                <a:lnTo>
                  <a:pt x="42320" y="114743"/>
                </a:lnTo>
                <a:cubicBezTo>
                  <a:pt x="26823" y="106794"/>
                  <a:pt x="17454" y="95953"/>
                  <a:pt x="15291" y="82222"/>
                </a:cubicBezTo>
                <a:cubicBezTo>
                  <a:pt x="9525" y="51146"/>
                  <a:pt x="41960" y="17179"/>
                  <a:pt x="43401" y="15734"/>
                </a:cubicBezTo>
                <a:close/>
                <a:moveTo>
                  <a:pt x="129023" y="11545"/>
                </a:moveTo>
                <a:cubicBezTo>
                  <a:pt x="121490" y="20565"/>
                  <a:pt x="102837" y="45099"/>
                  <a:pt x="106782" y="66386"/>
                </a:cubicBezTo>
                <a:cubicBezTo>
                  <a:pt x="108217" y="75406"/>
                  <a:pt x="114316" y="83344"/>
                  <a:pt x="124718" y="89477"/>
                </a:cubicBezTo>
                <a:lnTo>
                  <a:pt x="124718" y="46182"/>
                </a:lnTo>
                <a:cubicBezTo>
                  <a:pt x="124718" y="43656"/>
                  <a:pt x="126512" y="41492"/>
                  <a:pt x="129023" y="41492"/>
                </a:cubicBezTo>
                <a:cubicBezTo>
                  <a:pt x="131893" y="41492"/>
                  <a:pt x="133686" y="43656"/>
                  <a:pt x="133686" y="46182"/>
                </a:cubicBezTo>
                <a:lnTo>
                  <a:pt x="133686" y="89477"/>
                </a:lnTo>
                <a:cubicBezTo>
                  <a:pt x="144089" y="83344"/>
                  <a:pt x="150187" y="75406"/>
                  <a:pt x="151622" y="66386"/>
                </a:cubicBezTo>
                <a:cubicBezTo>
                  <a:pt x="155568" y="44739"/>
                  <a:pt x="136915" y="20565"/>
                  <a:pt x="129023" y="11545"/>
                </a:cubicBezTo>
                <a:close/>
                <a:moveTo>
                  <a:pt x="125794" y="1082"/>
                </a:moveTo>
                <a:cubicBezTo>
                  <a:pt x="127588" y="-361"/>
                  <a:pt x="130458" y="-361"/>
                  <a:pt x="132251" y="1082"/>
                </a:cubicBezTo>
                <a:cubicBezTo>
                  <a:pt x="133686" y="2525"/>
                  <a:pt x="166329" y="36801"/>
                  <a:pt x="160949" y="67830"/>
                </a:cubicBezTo>
                <a:cubicBezTo>
                  <a:pt x="158438" y="81179"/>
                  <a:pt x="149111" y="92003"/>
                  <a:pt x="133686" y="99940"/>
                </a:cubicBezTo>
                <a:lnTo>
                  <a:pt x="133686" y="121588"/>
                </a:lnTo>
                <a:cubicBezTo>
                  <a:pt x="133686" y="124114"/>
                  <a:pt x="131893" y="126278"/>
                  <a:pt x="129023" y="126278"/>
                </a:cubicBezTo>
                <a:cubicBezTo>
                  <a:pt x="126512" y="126278"/>
                  <a:pt x="124718" y="124114"/>
                  <a:pt x="124718" y="121588"/>
                </a:cubicBezTo>
                <a:lnTo>
                  <a:pt x="124718" y="99940"/>
                </a:lnTo>
                <a:cubicBezTo>
                  <a:pt x="109294" y="92003"/>
                  <a:pt x="99967" y="81179"/>
                  <a:pt x="97456" y="67830"/>
                </a:cubicBezTo>
                <a:cubicBezTo>
                  <a:pt x="92075" y="36801"/>
                  <a:pt x="124718" y="2525"/>
                  <a:pt x="125794" y="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" name="Freeform 827">
            <a:extLst>
              <a:ext uri="{FF2B5EF4-FFF2-40B4-BE49-F238E27FC236}">
                <a16:creationId xmlns:a16="http://schemas.microsoft.com/office/drawing/2014/main" id="{F7F4407F-104B-BA43-AA16-1291F1E68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9118" y="3517979"/>
            <a:ext cx="852888" cy="1049708"/>
          </a:xfrm>
          <a:custGeom>
            <a:avLst/>
            <a:gdLst/>
            <a:ahLst/>
            <a:cxnLst/>
            <a:rect l="0" t="0" r="r" b="b"/>
            <a:pathLst>
              <a:path w="247290" h="304441">
                <a:moveTo>
                  <a:pt x="152224" y="277813"/>
                </a:moveTo>
                <a:cubicBezTo>
                  <a:pt x="154694" y="277813"/>
                  <a:pt x="156810" y="279930"/>
                  <a:pt x="156810" y="282399"/>
                </a:cubicBezTo>
                <a:cubicBezTo>
                  <a:pt x="156810" y="284869"/>
                  <a:pt x="154694" y="286985"/>
                  <a:pt x="152224" y="286985"/>
                </a:cubicBezTo>
                <a:cubicBezTo>
                  <a:pt x="149755" y="286985"/>
                  <a:pt x="147638" y="284869"/>
                  <a:pt x="147638" y="282399"/>
                </a:cubicBezTo>
                <a:cubicBezTo>
                  <a:pt x="147638" y="279930"/>
                  <a:pt x="149755" y="277813"/>
                  <a:pt x="152224" y="277813"/>
                </a:cubicBezTo>
                <a:close/>
                <a:moveTo>
                  <a:pt x="106363" y="277813"/>
                </a:moveTo>
                <a:cubicBezTo>
                  <a:pt x="108927" y="277813"/>
                  <a:pt x="110759" y="279930"/>
                  <a:pt x="110759" y="282399"/>
                </a:cubicBezTo>
                <a:cubicBezTo>
                  <a:pt x="110759" y="284869"/>
                  <a:pt x="108927" y="286985"/>
                  <a:pt x="106363" y="286985"/>
                </a:cubicBezTo>
                <a:cubicBezTo>
                  <a:pt x="103432" y="286985"/>
                  <a:pt x="101600" y="284869"/>
                  <a:pt x="101600" y="282399"/>
                </a:cubicBezTo>
                <a:cubicBezTo>
                  <a:pt x="101600" y="279930"/>
                  <a:pt x="103432" y="277813"/>
                  <a:pt x="106363" y="277813"/>
                </a:cubicBezTo>
                <a:close/>
                <a:moveTo>
                  <a:pt x="60149" y="277813"/>
                </a:moveTo>
                <a:cubicBezTo>
                  <a:pt x="62619" y="277813"/>
                  <a:pt x="64735" y="279930"/>
                  <a:pt x="64735" y="282399"/>
                </a:cubicBezTo>
                <a:cubicBezTo>
                  <a:pt x="64735" y="284869"/>
                  <a:pt x="62619" y="286985"/>
                  <a:pt x="60149" y="286985"/>
                </a:cubicBezTo>
                <a:cubicBezTo>
                  <a:pt x="57327" y="286985"/>
                  <a:pt x="55563" y="284869"/>
                  <a:pt x="55563" y="282399"/>
                </a:cubicBezTo>
                <a:cubicBezTo>
                  <a:pt x="55563" y="279930"/>
                  <a:pt x="57327" y="277813"/>
                  <a:pt x="60149" y="277813"/>
                </a:cubicBezTo>
                <a:close/>
                <a:moveTo>
                  <a:pt x="161135" y="123646"/>
                </a:moveTo>
                <a:cubicBezTo>
                  <a:pt x="153565" y="123646"/>
                  <a:pt x="145995" y="126162"/>
                  <a:pt x="140227" y="131913"/>
                </a:cubicBezTo>
                <a:cubicBezTo>
                  <a:pt x="134820" y="137663"/>
                  <a:pt x="131936" y="144852"/>
                  <a:pt x="131936" y="152760"/>
                </a:cubicBezTo>
                <a:cubicBezTo>
                  <a:pt x="131936" y="160667"/>
                  <a:pt x="134820" y="167856"/>
                  <a:pt x="140227" y="173607"/>
                </a:cubicBezTo>
                <a:cubicBezTo>
                  <a:pt x="145634" y="178998"/>
                  <a:pt x="153204" y="181874"/>
                  <a:pt x="161135" y="181874"/>
                </a:cubicBezTo>
                <a:cubicBezTo>
                  <a:pt x="168705" y="181874"/>
                  <a:pt x="176275" y="178998"/>
                  <a:pt x="182043" y="173607"/>
                </a:cubicBezTo>
                <a:cubicBezTo>
                  <a:pt x="193578" y="162105"/>
                  <a:pt x="193578" y="143414"/>
                  <a:pt x="182043" y="131913"/>
                </a:cubicBezTo>
                <a:cubicBezTo>
                  <a:pt x="176275" y="126162"/>
                  <a:pt x="168705" y="123646"/>
                  <a:pt x="161135" y="123646"/>
                </a:cubicBezTo>
                <a:close/>
                <a:moveTo>
                  <a:pt x="212323" y="95610"/>
                </a:moveTo>
                <a:lnTo>
                  <a:pt x="188531" y="125802"/>
                </a:lnTo>
                <a:cubicBezTo>
                  <a:pt x="195020" y="131913"/>
                  <a:pt x="198625" y="140179"/>
                  <a:pt x="199346" y="148087"/>
                </a:cubicBezTo>
                <a:lnTo>
                  <a:pt x="237917" y="148087"/>
                </a:lnTo>
                <a:cubicBezTo>
                  <a:pt x="236836" y="127240"/>
                  <a:pt x="227103" y="108549"/>
                  <a:pt x="212323" y="95610"/>
                </a:cubicBezTo>
                <a:close/>
                <a:moveTo>
                  <a:pt x="165821" y="76200"/>
                </a:moveTo>
                <a:lnTo>
                  <a:pt x="165821" y="114660"/>
                </a:lnTo>
                <a:cubicBezTo>
                  <a:pt x="171228" y="115379"/>
                  <a:pt x="176636" y="116816"/>
                  <a:pt x="181322" y="120051"/>
                </a:cubicBezTo>
                <a:lnTo>
                  <a:pt x="205113" y="89859"/>
                </a:lnTo>
                <a:cubicBezTo>
                  <a:pt x="193939" y="81951"/>
                  <a:pt x="180240" y="76919"/>
                  <a:pt x="165821" y="76200"/>
                </a:cubicBezTo>
                <a:close/>
                <a:moveTo>
                  <a:pt x="156449" y="76200"/>
                </a:moveTo>
                <a:cubicBezTo>
                  <a:pt x="116075" y="78716"/>
                  <a:pt x="84353" y="111784"/>
                  <a:pt x="84353" y="152760"/>
                </a:cubicBezTo>
                <a:lnTo>
                  <a:pt x="84353" y="249088"/>
                </a:lnTo>
                <a:lnTo>
                  <a:pt x="108865" y="215661"/>
                </a:lnTo>
                <a:cubicBezTo>
                  <a:pt x="109586" y="214582"/>
                  <a:pt x="110668" y="213863"/>
                  <a:pt x="112110" y="213504"/>
                </a:cubicBezTo>
                <a:cubicBezTo>
                  <a:pt x="113191" y="213504"/>
                  <a:pt x="114272" y="213863"/>
                  <a:pt x="115354" y="214582"/>
                </a:cubicBezTo>
                <a:cubicBezTo>
                  <a:pt x="128692" y="224287"/>
                  <a:pt x="144553" y="229319"/>
                  <a:pt x="161135" y="229319"/>
                </a:cubicBezTo>
                <a:cubicBezTo>
                  <a:pt x="202230" y="229319"/>
                  <a:pt x="235394" y="197689"/>
                  <a:pt x="237917" y="157432"/>
                </a:cubicBezTo>
                <a:lnTo>
                  <a:pt x="199346" y="157432"/>
                </a:lnTo>
                <a:cubicBezTo>
                  <a:pt x="198625" y="165699"/>
                  <a:pt x="194660" y="173607"/>
                  <a:pt x="188531" y="180077"/>
                </a:cubicBezTo>
                <a:cubicBezTo>
                  <a:pt x="181322" y="187265"/>
                  <a:pt x="171589" y="191219"/>
                  <a:pt x="161135" y="191219"/>
                </a:cubicBezTo>
                <a:cubicBezTo>
                  <a:pt x="154286" y="191219"/>
                  <a:pt x="147797" y="189422"/>
                  <a:pt x="142029" y="186187"/>
                </a:cubicBezTo>
                <a:lnTo>
                  <a:pt x="127971" y="205237"/>
                </a:lnTo>
                <a:cubicBezTo>
                  <a:pt x="127250" y="206315"/>
                  <a:pt x="125808" y="207034"/>
                  <a:pt x="124366" y="207034"/>
                </a:cubicBezTo>
                <a:cubicBezTo>
                  <a:pt x="123284" y="207034"/>
                  <a:pt x="122563" y="206675"/>
                  <a:pt x="121482" y="205956"/>
                </a:cubicBezTo>
                <a:cubicBezTo>
                  <a:pt x="119680" y="204518"/>
                  <a:pt x="119319" y="201643"/>
                  <a:pt x="120761" y="199846"/>
                </a:cubicBezTo>
                <a:lnTo>
                  <a:pt x="134459" y="180796"/>
                </a:lnTo>
                <a:cubicBezTo>
                  <a:pt x="134459" y="180436"/>
                  <a:pt x="134099" y="180436"/>
                  <a:pt x="133738" y="180077"/>
                </a:cubicBezTo>
                <a:cubicBezTo>
                  <a:pt x="126529" y="172888"/>
                  <a:pt x="122563" y="162824"/>
                  <a:pt x="122563" y="152760"/>
                </a:cubicBezTo>
                <a:cubicBezTo>
                  <a:pt x="122563" y="142336"/>
                  <a:pt x="126529" y="132991"/>
                  <a:pt x="133738" y="125443"/>
                </a:cubicBezTo>
                <a:cubicBezTo>
                  <a:pt x="139867" y="118973"/>
                  <a:pt x="148158" y="115379"/>
                  <a:pt x="156449" y="114660"/>
                </a:cubicBezTo>
                <a:lnTo>
                  <a:pt x="156449" y="76200"/>
                </a:lnTo>
                <a:close/>
                <a:moveTo>
                  <a:pt x="9012" y="46367"/>
                </a:moveTo>
                <a:lnTo>
                  <a:pt x="9012" y="258433"/>
                </a:lnTo>
                <a:lnTo>
                  <a:pt x="51909" y="258433"/>
                </a:lnTo>
                <a:cubicBezTo>
                  <a:pt x="54433" y="258433"/>
                  <a:pt x="56596" y="260590"/>
                  <a:pt x="56596" y="263106"/>
                </a:cubicBezTo>
                <a:cubicBezTo>
                  <a:pt x="56596" y="265622"/>
                  <a:pt x="54433" y="267779"/>
                  <a:pt x="51909" y="267779"/>
                </a:cubicBezTo>
                <a:lnTo>
                  <a:pt x="9012" y="267779"/>
                </a:lnTo>
                <a:lnTo>
                  <a:pt x="9012" y="277124"/>
                </a:lnTo>
                <a:cubicBezTo>
                  <a:pt x="9012" y="287188"/>
                  <a:pt x="17303" y="295455"/>
                  <a:pt x="27397" y="295455"/>
                </a:cubicBezTo>
                <a:lnTo>
                  <a:pt x="185287" y="295455"/>
                </a:lnTo>
                <a:cubicBezTo>
                  <a:pt x="195020" y="295455"/>
                  <a:pt x="203311" y="287188"/>
                  <a:pt x="203311" y="277124"/>
                </a:cubicBezTo>
                <a:lnTo>
                  <a:pt x="203311" y="267779"/>
                </a:lnTo>
                <a:lnTo>
                  <a:pt x="112110" y="267779"/>
                </a:lnTo>
                <a:cubicBezTo>
                  <a:pt x="109226" y="267779"/>
                  <a:pt x="107063" y="265622"/>
                  <a:pt x="107063" y="263106"/>
                </a:cubicBezTo>
                <a:cubicBezTo>
                  <a:pt x="107063" y="260590"/>
                  <a:pt x="109226" y="258433"/>
                  <a:pt x="112110" y="258433"/>
                </a:cubicBezTo>
                <a:lnTo>
                  <a:pt x="203311" y="258433"/>
                </a:lnTo>
                <a:lnTo>
                  <a:pt x="203311" y="227522"/>
                </a:lnTo>
                <a:cubicBezTo>
                  <a:pt x="190694" y="234711"/>
                  <a:pt x="176636" y="238664"/>
                  <a:pt x="161135" y="238664"/>
                </a:cubicBezTo>
                <a:cubicBezTo>
                  <a:pt x="144192" y="238664"/>
                  <a:pt x="127971" y="233992"/>
                  <a:pt x="113551" y="224646"/>
                </a:cubicBezTo>
                <a:lnTo>
                  <a:pt x="83271" y="265622"/>
                </a:lnTo>
                <a:cubicBezTo>
                  <a:pt x="82190" y="266700"/>
                  <a:pt x="81108" y="267779"/>
                  <a:pt x="79666" y="267779"/>
                </a:cubicBezTo>
                <a:cubicBezTo>
                  <a:pt x="79306" y="267779"/>
                  <a:pt x="78585" y="267419"/>
                  <a:pt x="77864" y="267419"/>
                </a:cubicBezTo>
                <a:cubicBezTo>
                  <a:pt x="76061" y="266700"/>
                  <a:pt x="74980" y="264903"/>
                  <a:pt x="74980" y="263106"/>
                </a:cubicBezTo>
                <a:lnTo>
                  <a:pt x="74980" y="152760"/>
                </a:lnTo>
                <a:cubicBezTo>
                  <a:pt x="74980" y="105314"/>
                  <a:pt x="113551" y="66855"/>
                  <a:pt x="161135" y="66855"/>
                </a:cubicBezTo>
                <a:cubicBezTo>
                  <a:pt x="176636" y="66855"/>
                  <a:pt x="190694" y="70809"/>
                  <a:pt x="203311" y="77997"/>
                </a:cubicBezTo>
                <a:lnTo>
                  <a:pt x="203311" y="46367"/>
                </a:lnTo>
                <a:lnTo>
                  <a:pt x="9012" y="46367"/>
                </a:lnTo>
                <a:close/>
                <a:moveTo>
                  <a:pt x="125236" y="20751"/>
                </a:moveTo>
                <a:cubicBezTo>
                  <a:pt x="127000" y="19050"/>
                  <a:pt x="129822" y="19050"/>
                  <a:pt x="131586" y="20751"/>
                </a:cubicBezTo>
                <a:cubicBezTo>
                  <a:pt x="132292" y="21772"/>
                  <a:pt x="132997" y="22792"/>
                  <a:pt x="132997" y="24153"/>
                </a:cubicBezTo>
                <a:cubicBezTo>
                  <a:pt x="132997" y="25173"/>
                  <a:pt x="132292" y="26194"/>
                  <a:pt x="131586" y="26874"/>
                </a:cubicBezTo>
                <a:cubicBezTo>
                  <a:pt x="130881" y="27895"/>
                  <a:pt x="129470" y="28235"/>
                  <a:pt x="128411" y="28235"/>
                </a:cubicBezTo>
                <a:cubicBezTo>
                  <a:pt x="127353" y="28235"/>
                  <a:pt x="125942" y="27895"/>
                  <a:pt x="125236" y="26874"/>
                </a:cubicBezTo>
                <a:cubicBezTo>
                  <a:pt x="124178" y="26194"/>
                  <a:pt x="123825" y="25173"/>
                  <a:pt x="123825" y="24153"/>
                </a:cubicBezTo>
                <a:cubicBezTo>
                  <a:pt x="123825" y="22792"/>
                  <a:pt x="124178" y="21772"/>
                  <a:pt x="125236" y="20751"/>
                </a:cubicBezTo>
                <a:close/>
                <a:moveTo>
                  <a:pt x="78846" y="20751"/>
                </a:moveTo>
                <a:cubicBezTo>
                  <a:pt x="80610" y="19050"/>
                  <a:pt x="83785" y="19050"/>
                  <a:pt x="85196" y="20751"/>
                </a:cubicBezTo>
                <a:cubicBezTo>
                  <a:pt x="86255" y="21772"/>
                  <a:pt x="86960" y="22792"/>
                  <a:pt x="86960" y="24153"/>
                </a:cubicBezTo>
                <a:cubicBezTo>
                  <a:pt x="86960" y="25173"/>
                  <a:pt x="86255" y="26194"/>
                  <a:pt x="85196" y="26874"/>
                </a:cubicBezTo>
                <a:cubicBezTo>
                  <a:pt x="84491" y="27895"/>
                  <a:pt x="83433" y="28235"/>
                  <a:pt x="82374" y="28235"/>
                </a:cubicBezTo>
                <a:cubicBezTo>
                  <a:pt x="80963" y="28235"/>
                  <a:pt x="79905" y="27895"/>
                  <a:pt x="78846" y="26874"/>
                </a:cubicBezTo>
                <a:cubicBezTo>
                  <a:pt x="78141" y="26194"/>
                  <a:pt x="77788" y="25173"/>
                  <a:pt x="77788" y="24153"/>
                </a:cubicBezTo>
                <a:cubicBezTo>
                  <a:pt x="77788" y="22792"/>
                  <a:pt x="78141" y="21772"/>
                  <a:pt x="78846" y="20751"/>
                </a:cubicBezTo>
                <a:close/>
                <a:moveTo>
                  <a:pt x="106363" y="19050"/>
                </a:moveTo>
                <a:cubicBezTo>
                  <a:pt x="108927" y="19050"/>
                  <a:pt x="110759" y="20882"/>
                  <a:pt x="110759" y="23813"/>
                </a:cubicBezTo>
                <a:cubicBezTo>
                  <a:pt x="110759" y="26011"/>
                  <a:pt x="108927" y="28209"/>
                  <a:pt x="106363" y="28209"/>
                </a:cubicBezTo>
                <a:cubicBezTo>
                  <a:pt x="103432" y="28209"/>
                  <a:pt x="101600" y="26011"/>
                  <a:pt x="101600" y="23813"/>
                </a:cubicBezTo>
                <a:cubicBezTo>
                  <a:pt x="101600" y="20882"/>
                  <a:pt x="103432" y="19050"/>
                  <a:pt x="106363" y="19050"/>
                </a:cubicBezTo>
                <a:close/>
                <a:moveTo>
                  <a:pt x="27397" y="9346"/>
                </a:moveTo>
                <a:cubicBezTo>
                  <a:pt x="17303" y="9346"/>
                  <a:pt x="9012" y="17253"/>
                  <a:pt x="9012" y="27677"/>
                </a:cubicBezTo>
                <a:lnTo>
                  <a:pt x="9012" y="37022"/>
                </a:lnTo>
                <a:lnTo>
                  <a:pt x="203311" y="37022"/>
                </a:lnTo>
                <a:lnTo>
                  <a:pt x="203311" y="27677"/>
                </a:lnTo>
                <a:cubicBezTo>
                  <a:pt x="203311" y="17253"/>
                  <a:pt x="195020" y="9346"/>
                  <a:pt x="185287" y="9346"/>
                </a:cubicBezTo>
                <a:lnTo>
                  <a:pt x="27397" y="9346"/>
                </a:lnTo>
                <a:close/>
                <a:moveTo>
                  <a:pt x="27397" y="0"/>
                </a:moveTo>
                <a:lnTo>
                  <a:pt x="185287" y="0"/>
                </a:lnTo>
                <a:cubicBezTo>
                  <a:pt x="200427" y="0"/>
                  <a:pt x="212684" y="12221"/>
                  <a:pt x="212684" y="27677"/>
                </a:cubicBezTo>
                <a:lnTo>
                  <a:pt x="212684" y="84108"/>
                </a:lnTo>
                <a:cubicBezTo>
                  <a:pt x="233591" y="99563"/>
                  <a:pt x="247290" y="124364"/>
                  <a:pt x="247290" y="152760"/>
                </a:cubicBezTo>
                <a:cubicBezTo>
                  <a:pt x="247290" y="180796"/>
                  <a:pt x="233591" y="205956"/>
                  <a:pt x="212684" y="221771"/>
                </a:cubicBezTo>
                <a:lnTo>
                  <a:pt x="212684" y="277124"/>
                </a:lnTo>
                <a:cubicBezTo>
                  <a:pt x="212684" y="292220"/>
                  <a:pt x="200427" y="304441"/>
                  <a:pt x="185287" y="304441"/>
                </a:cubicBezTo>
                <a:lnTo>
                  <a:pt x="27397" y="304441"/>
                </a:lnTo>
                <a:cubicBezTo>
                  <a:pt x="12256" y="304441"/>
                  <a:pt x="0" y="292220"/>
                  <a:pt x="0" y="277124"/>
                </a:cubicBezTo>
                <a:lnTo>
                  <a:pt x="0" y="27677"/>
                </a:lnTo>
                <a:cubicBezTo>
                  <a:pt x="0" y="12221"/>
                  <a:pt x="12256" y="0"/>
                  <a:pt x="273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7" name="Freeform 467">
            <a:extLst>
              <a:ext uri="{FF2B5EF4-FFF2-40B4-BE49-F238E27FC236}">
                <a16:creationId xmlns:a16="http://schemas.microsoft.com/office/drawing/2014/main" id="{C8EE8C0D-FB29-C049-968D-515BF5FB8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2507" y="5978268"/>
            <a:ext cx="1049708" cy="1049708"/>
          </a:xfrm>
          <a:custGeom>
            <a:avLst/>
            <a:gdLst>
              <a:gd name="T0" fmla="*/ 254120 w 848"/>
              <a:gd name="T1" fmla="*/ 152041 h 848"/>
              <a:gd name="T2" fmla="*/ 292579 w 848"/>
              <a:gd name="T3" fmla="*/ 124005 h 848"/>
              <a:gd name="T4" fmla="*/ 295095 w 848"/>
              <a:gd name="T5" fmla="*/ 152041 h 848"/>
              <a:gd name="T6" fmla="*/ 152400 w 848"/>
              <a:gd name="T7" fmla="*/ 295095 h 848"/>
              <a:gd name="T8" fmla="*/ 92734 w 848"/>
              <a:gd name="T9" fmla="*/ 233992 h 848"/>
              <a:gd name="T10" fmla="*/ 152400 w 848"/>
              <a:gd name="T11" fmla="*/ 253760 h 848"/>
              <a:gd name="T12" fmla="*/ 257714 w 848"/>
              <a:gd name="T13" fmla="*/ 249088 h 848"/>
              <a:gd name="T14" fmla="*/ 9345 w 848"/>
              <a:gd name="T15" fmla="*/ 152041 h 848"/>
              <a:gd name="T16" fmla="*/ 147727 w 848"/>
              <a:gd name="T17" fmla="*/ 50680 h 848"/>
              <a:gd name="T18" fmla="*/ 85545 w 848"/>
              <a:gd name="T19" fmla="*/ 228241 h 848"/>
              <a:gd name="T20" fmla="*/ 9345 w 848"/>
              <a:gd name="T21" fmla="*/ 152041 h 848"/>
              <a:gd name="T22" fmla="*/ 107471 w 848"/>
              <a:gd name="T23" fmla="*/ 94172 h 848"/>
              <a:gd name="T24" fmla="*/ 107471 w 848"/>
              <a:gd name="T25" fmla="*/ 112143 h 848"/>
              <a:gd name="T26" fmla="*/ 102798 w 848"/>
              <a:gd name="T27" fmla="*/ 116457 h 848"/>
              <a:gd name="T28" fmla="*/ 127240 w 848"/>
              <a:gd name="T29" fmla="*/ 121129 h 848"/>
              <a:gd name="T30" fmla="*/ 127240 w 848"/>
              <a:gd name="T31" fmla="*/ 139101 h 848"/>
              <a:gd name="T32" fmla="*/ 83029 w 848"/>
              <a:gd name="T33" fmla="*/ 143774 h 848"/>
              <a:gd name="T34" fmla="*/ 87702 w 848"/>
              <a:gd name="T35" fmla="*/ 148446 h 848"/>
              <a:gd name="T36" fmla="*/ 87702 w 848"/>
              <a:gd name="T37" fmla="*/ 166418 h 848"/>
              <a:gd name="T38" fmla="*/ 83029 w 848"/>
              <a:gd name="T39" fmla="*/ 171091 h 848"/>
              <a:gd name="T40" fmla="*/ 149525 w 848"/>
              <a:gd name="T41" fmla="*/ 175763 h 848"/>
              <a:gd name="T42" fmla="*/ 158870 w 848"/>
              <a:gd name="T43" fmla="*/ 184749 h 848"/>
              <a:gd name="T44" fmla="*/ 70090 w 848"/>
              <a:gd name="T45" fmla="*/ 193735 h 848"/>
              <a:gd name="T46" fmla="*/ 60025 w 848"/>
              <a:gd name="T47" fmla="*/ 152041 h 848"/>
              <a:gd name="T48" fmla="*/ 195892 w 848"/>
              <a:gd name="T49" fmla="*/ 221052 h 848"/>
              <a:gd name="T50" fmla="*/ 186906 w 848"/>
              <a:gd name="T51" fmla="*/ 212066 h 848"/>
              <a:gd name="T52" fmla="*/ 229319 w 848"/>
              <a:gd name="T53" fmla="*/ 203080 h 848"/>
              <a:gd name="T54" fmla="*/ 190859 w 848"/>
              <a:gd name="T55" fmla="*/ 112143 h 848"/>
              <a:gd name="T56" fmla="*/ 172528 w 848"/>
              <a:gd name="T57" fmla="*/ 130475 h 848"/>
              <a:gd name="T58" fmla="*/ 204518 w 848"/>
              <a:gd name="T59" fmla="*/ 148446 h 848"/>
              <a:gd name="T60" fmla="*/ 220692 w 848"/>
              <a:gd name="T61" fmla="*/ 175763 h 848"/>
              <a:gd name="T62" fmla="*/ 234351 w 848"/>
              <a:gd name="T63" fmla="*/ 193735 h 848"/>
              <a:gd name="T64" fmla="*/ 177560 w 848"/>
              <a:gd name="T65" fmla="*/ 212066 h 848"/>
              <a:gd name="T66" fmla="*/ 201283 w 848"/>
              <a:gd name="T67" fmla="*/ 230038 h 848"/>
              <a:gd name="T68" fmla="*/ 152400 w 848"/>
              <a:gd name="T69" fmla="*/ 244415 h 848"/>
              <a:gd name="T70" fmla="*/ 149525 w 848"/>
              <a:gd name="T71" fmla="*/ 203080 h 848"/>
              <a:gd name="T72" fmla="*/ 149525 w 848"/>
              <a:gd name="T73" fmla="*/ 166777 h 848"/>
              <a:gd name="T74" fmla="*/ 106033 w 848"/>
              <a:gd name="T75" fmla="*/ 157432 h 848"/>
              <a:gd name="T76" fmla="*/ 127240 w 848"/>
              <a:gd name="T77" fmla="*/ 148446 h 848"/>
              <a:gd name="T78" fmla="*/ 145571 w 848"/>
              <a:gd name="T79" fmla="*/ 130475 h 848"/>
              <a:gd name="T80" fmla="*/ 123286 w 848"/>
              <a:gd name="T81" fmla="*/ 112143 h 848"/>
              <a:gd name="T82" fmla="*/ 107471 w 848"/>
              <a:gd name="T83" fmla="*/ 84826 h 848"/>
              <a:gd name="T84" fmla="*/ 152400 w 848"/>
              <a:gd name="T85" fmla="*/ 59666 h 848"/>
              <a:gd name="T86" fmla="*/ 157073 w 848"/>
              <a:gd name="T87" fmla="*/ 8986 h 848"/>
              <a:gd name="T88" fmla="*/ 205956 w 848"/>
              <a:gd name="T89" fmla="*/ 66136 h 848"/>
              <a:gd name="T90" fmla="*/ 157073 w 848"/>
              <a:gd name="T91" fmla="*/ 8986 h 848"/>
              <a:gd name="T92" fmla="*/ 190859 w 848"/>
              <a:gd name="T93" fmla="*/ 139460 h 848"/>
              <a:gd name="T94" fmla="*/ 190859 w 848"/>
              <a:gd name="T95" fmla="*/ 121489 h 848"/>
              <a:gd name="T96" fmla="*/ 239383 w 848"/>
              <a:gd name="T97" fmla="*/ 121848 h 848"/>
              <a:gd name="T98" fmla="*/ 239742 w 848"/>
              <a:gd name="T99" fmla="*/ 122208 h 848"/>
              <a:gd name="T100" fmla="*/ 244415 w 848"/>
              <a:gd name="T101" fmla="*/ 152041 h 848"/>
              <a:gd name="T102" fmla="*/ 220692 w 848"/>
              <a:gd name="T103" fmla="*/ 166418 h 848"/>
              <a:gd name="T104" fmla="*/ 211347 w 848"/>
              <a:gd name="T105" fmla="*/ 157432 h 848"/>
              <a:gd name="T106" fmla="*/ 225006 w 848"/>
              <a:gd name="T107" fmla="*/ 143774 h 848"/>
              <a:gd name="T108" fmla="*/ 290423 w 848"/>
              <a:gd name="T109" fmla="*/ 115019 h 848"/>
              <a:gd name="T110" fmla="*/ 213504 w 848"/>
              <a:gd name="T111" fmla="*/ 71527 h 848"/>
              <a:gd name="T112" fmla="*/ 290423 w 848"/>
              <a:gd name="T113" fmla="*/ 115019 h 848"/>
              <a:gd name="T114" fmla="*/ 0 w 848"/>
              <a:gd name="T115" fmla="*/ 152041 h 848"/>
              <a:gd name="T116" fmla="*/ 152400 w 848"/>
              <a:gd name="T117" fmla="*/ 304441 h 848"/>
              <a:gd name="T118" fmla="*/ 152400 w 848"/>
              <a:gd name="T119" fmla="*/ 0 h 8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48" h="848">
                <a:moveTo>
                  <a:pt x="646" y="598"/>
                </a:moveTo>
                <a:lnTo>
                  <a:pt x="646" y="598"/>
                </a:lnTo>
                <a:cubicBezTo>
                  <a:pt x="684" y="549"/>
                  <a:pt x="707" y="489"/>
                  <a:pt x="707" y="423"/>
                </a:cubicBezTo>
                <a:cubicBezTo>
                  <a:pt x="707" y="405"/>
                  <a:pt x="705" y="388"/>
                  <a:pt x="701" y="372"/>
                </a:cubicBezTo>
                <a:lnTo>
                  <a:pt x="814" y="345"/>
                </a:lnTo>
                <a:cubicBezTo>
                  <a:pt x="819" y="370"/>
                  <a:pt x="821" y="397"/>
                  <a:pt x="821" y="423"/>
                </a:cubicBezTo>
                <a:cubicBezTo>
                  <a:pt x="821" y="518"/>
                  <a:pt x="789" y="605"/>
                  <a:pt x="733" y="673"/>
                </a:cubicBezTo>
                <a:lnTo>
                  <a:pt x="646" y="598"/>
                </a:lnTo>
                <a:close/>
                <a:moveTo>
                  <a:pt x="424" y="821"/>
                </a:moveTo>
                <a:lnTo>
                  <a:pt x="424" y="821"/>
                </a:lnTo>
                <a:cubicBezTo>
                  <a:pt x="335" y="821"/>
                  <a:pt x="252" y="791"/>
                  <a:pt x="185" y="741"/>
                </a:cubicBezTo>
                <a:lnTo>
                  <a:pt x="258" y="651"/>
                </a:lnTo>
                <a:cubicBezTo>
                  <a:pt x="304" y="686"/>
                  <a:pt x="362" y="706"/>
                  <a:pt x="424" y="706"/>
                </a:cubicBezTo>
                <a:cubicBezTo>
                  <a:pt x="504" y="706"/>
                  <a:pt x="577" y="671"/>
                  <a:pt x="629" y="617"/>
                </a:cubicBezTo>
                <a:lnTo>
                  <a:pt x="717" y="693"/>
                </a:lnTo>
                <a:cubicBezTo>
                  <a:pt x="644" y="771"/>
                  <a:pt x="539" y="821"/>
                  <a:pt x="424" y="821"/>
                </a:cubicBezTo>
                <a:close/>
                <a:moveTo>
                  <a:pt x="26" y="423"/>
                </a:moveTo>
                <a:lnTo>
                  <a:pt x="26" y="423"/>
                </a:lnTo>
                <a:cubicBezTo>
                  <a:pt x="26" y="208"/>
                  <a:pt x="198" y="32"/>
                  <a:pt x="411" y="25"/>
                </a:cubicBezTo>
                <a:lnTo>
                  <a:pt x="411" y="141"/>
                </a:lnTo>
                <a:cubicBezTo>
                  <a:pt x="261" y="148"/>
                  <a:pt x="141" y="272"/>
                  <a:pt x="141" y="423"/>
                </a:cubicBezTo>
                <a:cubicBezTo>
                  <a:pt x="141" y="508"/>
                  <a:pt x="179" y="583"/>
                  <a:pt x="238" y="635"/>
                </a:cubicBezTo>
                <a:lnTo>
                  <a:pt x="165" y="726"/>
                </a:lnTo>
                <a:cubicBezTo>
                  <a:pt x="80" y="653"/>
                  <a:pt x="26" y="544"/>
                  <a:pt x="26" y="423"/>
                </a:cubicBezTo>
                <a:close/>
                <a:moveTo>
                  <a:pt x="224" y="262"/>
                </a:moveTo>
                <a:lnTo>
                  <a:pt x="299" y="262"/>
                </a:lnTo>
                <a:cubicBezTo>
                  <a:pt x="313" y="262"/>
                  <a:pt x="324" y="273"/>
                  <a:pt x="324" y="287"/>
                </a:cubicBezTo>
                <a:cubicBezTo>
                  <a:pt x="324" y="301"/>
                  <a:pt x="313" y="312"/>
                  <a:pt x="299" y="312"/>
                </a:cubicBezTo>
                <a:cubicBezTo>
                  <a:pt x="292" y="312"/>
                  <a:pt x="286" y="317"/>
                  <a:pt x="286" y="324"/>
                </a:cubicBezTo>
                <a:cubicBezTo>
                  <a:pt x="286" y="332"/>
                  <a:pt x="292" y="337"/>
                  <a:pt x="299" y="337"/>
                </a:cubicBezTo>
                <a:lnTo>
                  <a:pt x="354" y="337"/>
                </a:lnTo>
                <a:cubicBezTo>
                  <a:pt x="368" y="337"/>
                  <a:pt x="379" y="348"/>
                  <a:pt x="379" y="363"/>
                </a:cubicBezTo>
                <a:cubicBezTo>
                  <a:pt x="379" y="376"/>
                  <a:pt x="368" y="387"/>
                  <a:pt x="354" y="387"/>
                </a:cubicBezTo>
                <a:lnTo>
                  <a:pt x="244" y="387"/>
                </a:lnTo>
                <a:cubicBezTo>
                  <a:pt x="237" y="387"/>
                  <a:pt x="231" y="393"/>
                  <a:pt x="231" y="400"/>
                </a:cubicBezTo>
                <a:cubicBezTo>
                  <a:pt x="231" y="407"/>
                  <a:pt x="237" y="413"/>
                  <a:pt x="244" y="413"/>
                </a:cubicBezTo>
                <a:cubicBezTo>
                  <a:pt x="258" y="413"/>
                  <a:pt x="270" y="424"/>
                  <a:pt x="270" y="438"/>
                </a:cubicBezTo>
                <a:cubicBezTo>
                  <a:pt x="270" y="452"/>
                  <a:pt x="258" y="463"/>
                  <a:pt x="244" y="463"/>
                </a:cubicBezTo>
                <a:cubicBezTo>
                  <a:pt x="237" y="463"/>
                  <a:pt x="231" y="469"/>
                  <a:pt x="231" y="476"/>
                </a:cubicBezTo>
                <a:cubicBezTo>
                  <a:pt x="231" y="483"/>
                  <a:pt x="237" y="489"/>
                  <a:pt x="244" y="489"/>
                </a:cubicBezTo>
                <a:lnTo>
                  <a:pt x="416" y="489"/>
                </a:lnTo>
                <a:cubicBezTo>
                  <a:pt x="430" y="489"/>
                  <a:pt x="442" y="500"/>
                  <a:pt x="442" y="514"/>
                </a:cubicBezTo>
                <a:cubicBezTo>
                  <a:pt x="442" y="528"/>
                  <a:pt x="430" y="539"/>
                  <a:pt x="416" y="539"/>
                </a:cubicBezTo>
                <a:lnTo>
                  <a:pt x="195" y="539"/>
                </a:lnTo>
                <a:cubicBezTo>
                  <a:pt x="177" y="504"/>
                  <a:pt x="167" y="465"/>
                  <a:pt x="167" y="423"/>
                </a:cubicBezTo>
                <a:cubicBezTo>
                  <a:pt x="167" y="362"/>
                  <a:pt x="188" y="306"/>
                  <a:pt x="224" y="262"/>
                </a:cubicBezTo>
                <a:close/>
                <a:moveTo>
                  <a:pt x="594" y="615"/>
                </a:moveTo>
                <a:lnTo>
                  <a:pt x="545" y="615"/>
                </a:lnTo>
                <a:cubicBezTo>
                  <a:pt x="531" y="615"/>
                  <a:pt x="520" y="603"/>
                  <a:pt x="520" y="590"/>
                </a:cubicBezTo>
                <a:cubicBezTo>
                  <a:pt x="520" y="576"/>
                  <a:pt x="531" y="565"/>
                  <a:pt x="545" y="565"/>
                </a:cubicBezTo>
                <a:lnTo>
                  <a:pt x="638" y="565"/>
                </a:lnTo>
                <a:cubicBezTo>
                  <a:pt x="625" y="583"/>
                  <a:pt x="611" y="600"/>
                  <a:pt x="594" y="615"/>
                </a:cubicBezTo>
                <a:close/>
                <a:moveTo>
                  <a:pt x="655" y="312"/>
                </a:moveTo>
                <a:lnTo>
                  <a:pt x="531" y="312"/>
                </a:lnTo>
                <a:cubicBezTo>
                  <a:pt x="503" y="312"/>
                  <a:pt x="480" y="335"/>
                  <a:pt x="480" y="363"/>
                </a:cubicBezTo>
                <a:cubicBezTo>
                  <a:pt x="480" y="391"/>
                  <a:pt x="503" y="413"/>
                  <a:pt x="531" y="413"/>
                </a:cubicBezTo>
                <a:lnTo>
                  <a:pt x="569" y="413"/>
                </a:lnTo>
                <a:cubicBezTo>
                  <a:pt x="565" y="421"/>
                  <a:pt x="563" y="429"/>
                  <a:pt x="563" y="438"/>
                </a:cubicBezTo>
                <a:cubicBezTo>
                  <a:pt x="563" y="466"/>
                  <a:pt x="586" y="489"/>
                  <a:pt x="614" y="489"/>
                </a:cubicBezTo>
                <a:lnTo>
                  <a:pt x="672" y="489"/>
                </a:lnTo>
                <a:cubicBezTo>
                  <a:pt x="667" y="507"/>
                  <a:pt x="660" y="523"/>
                  <a:pt x="652" y="539"/>
                </a:cubicBezTo>
                <a:lnTo>
                  <a:pt x="545" y="539"/>
                </a:lnTo>
                <a:cubicBezTo>
                  <a:pt x="517" y="539"/>
                  <a:pt x="494" y="562"/>
                  <a:pt x="494" y="590"/>
                </a:cubicBezTo>
                <a:cubicBezTo>
                  <a:pt x="494" y="618"/>
                  <a:pt x="517" y="640"/>
                  <a:pt x="545" y="640"/>
                </a:cubicBezTo>
                <a:lnTo>
                  <a:pt x="560" y="640"/>
                </a:lnTo>
                <a:cubicBezTo>
                  <a:pt x="521" y="665"/>
                  <a:pt x="474" y="680"/>
                  <a:pt x="424" y="680"/>
                </a:cubicBezTo>
                <a:cubicBezTo>
                  <a:pt x="335" y="680"/>
                  <a:pt x="256" y="634"/>
                  <a:pt x="210" y="565"/>
                </a:cubicBezTo>
                <a:lnTo>
                  <a:pt x="416" y="565"/>
                </a:lnTo>
                <a:cubicBezTo>
                  <a:pt x="445" y="565"/>
                  <a:pt x="467" y="542"/>
                  <a:pt x="467" y="514"/>
                </a:cubicBezTo>
                <a:cubicBezTo>
                  <a:pt x="467" y="486"/>
                  <a:pt x="445" y="464"/>
                  <a:pt x="416" y="464"/>
                </a:cubicBezTo>
                <a:lnTo>
                  <a:pt x="288" y="463"/>
                </a:lnTo>
                <a:cubicBezTo>
                  <a:pt x="292" y="456"/>
                  <a:pt x="295" y="447"/>
                  <a:pt x="295" y="438"/>
                </a:cubicBezTo>
                <a:cubicBezTo>
                  <a:pt x="295" y="429"/>
                  <a:pt x="292" y="421"/>
                  <a:pt x="288" y="413"/>
                </a:cubicBezTo>
                <a:lnTo>
                  <a:pt x="354" y="413"/>
                </a:lnTo>
                <a:cubicBezTo>
                  <a:pt x="382" y="413"/>
                  <a:pt x="405" y="390"/>
                  <a:pt x="405" y="363"/>
                </a:cubicBezTo>
                <a:cubicBezTo>
                  <a:pt x="405" y="334"/>
                  <a:pt x="382" y="312"/>
                  <a:pt x="354" y="312"/>
                </a:cubicBezTo>
                <a:lnTo>
                  <a:pt x="343" y="312"/>
                </a:lnTo>
                <a:cubicBezTo>
                  <a:pt x="347" y="304"/>
                  <a:pt x="350" y="296"/>
                  <a:pt x="350" y="287"/>
                </a:cubicBezTo>
                <a:cubicBezTo>
                  <a:pt x="350" y="259"/>
                  <a:pt x="327" y="236"/>
                  <a:pt x="299" y="236"/>
                </a:cubicBezTo>
                <a:lnTo>
                  <a:pt x="248" y="236"/>
                </a:lnTo>
                <a:cubicBezTo>
                  <a:pt x="295" y="193"/>
                  <a:pt x="356" y="166"/>
                  <a:pt x="424" y="166"/>
                </a:cubicBezTo>
                <a:cubicBezTo>
                  <a:pt x="526" y="166"/>
                  <a:pt x="613" y="226"/>
                  <a:pt x="655" y="312"/>
                </a:cubicBezTo>
                <a:close/>
                <a:moveTo>
                  <a:pt x="437" y="25"/>
                </a:moveTo>
                <a:lnTo>
                  <a:pt x="437" y="25"/>
                </a:lnTo>
                <a:cubicBezTo>
                  <a:pt x="511" y="29"/>
                  <a:pt x="580" y="51"/>
                  <a:pt x="639" y="89"/>
                </a:cubicBezTo>
                <a:lnTo>
                  <a:pt x="573" y="184"/>
                </a:lnTo>
                <a:cubicBezTo>
                  <a:pt x="533" y="159"/>
                  <a:pt x="487" y="143"/>
                  <a:pt x="437" y="141"/>
                </a:cubicBezTo>
                <a:lnTo>
                  <a:pt x="437" y="25"/>
                </a:lnTo>
                <a:close/>
                <a:moveTo>
                  <a:pt x="614" y="388"/>
                </a:moveTo>
                <a:lnTo>
                  <a:pt x="531" y="388"/>
                </a:lnTo>
                <a:cubicBezTo>
                  <a:pt x="517" y="388"/>
                  <a:pt x="506" y="377"/>
                  <a:pt x="506" y="363"/>
                </a:cubicBezTo>
                <a:cubicBezTo>
                  <a:pt x="506" y="349"/>
                  <a:pt x="517" y="338"/>
                  <a:pt x="531" y="338"/>
                </a:cubicBezTo>
                <a:lnTo>
                  <a:pt x="665" y="338"/>
                </a:lnTo>
                <a:cubicBezTo>
                  <a:pt x="666" y="338"/>
                  <a:pt x="666" y="338"/>
                  <a:pt x="666" y="339"/>
                </a:cubicBezTo>
                <a:cubicBezTo>
                  <a:pt x="666" y="340"/>
                  <a:pt x="667" y="340"/>
                  <a:pt x="667" y="340"/>
                </a:cubicBezTo>
                <a:cubicBezTo>
                  <a:pt x="675" y="367"/>
                  <a:pt x="680" y="394"/>
                  <a:pt x="680" y="423"/>
                </a:cubicBezTo>
                <a:cubicBezTo>
                  <a:pt x="680" y="437"/>
                  <a:pt x="679" y="450"/>
                  <a:pt x="677" y="463"/>
                </a:cubicBezTo>
                <a:lnTo>
                  <a:pt x="614" y="463"/>
                </a:lnTo>
                <a:cubicBezTo>
                  <a:pt x="599" y="463"/>
                  <a:pt x="588" y="452"/>
                  <a:pt x="588" y="438"/>
                </a:cubicBezTo>
                <a:cubicBezTo>
                  <a:pt x="588" y="424"/>
                  <a:pt x="599" y="413"/>
                  <a:pt x="614" y="413"/>
                </a:cubicBezTo>
                <a:cubicBezTo>
                  <a:pt x="621" y="413"/>
                  <a:pt x="626" y="408"/>
                  <a:pt x="626" y="400"/>
                </a:cubicBezTo>
                <a:cubicBezTo>
                  <a:pt x="626" y="393"/>
                  <a:pt x="621" y="388"/>
                  <a:pt x="614" y="388"/>
                </a:cubicBezTo>
                <a:close/>
                <a:moveTo>
                  <a:pt x="808" y="320"/>
                </a:moveTo>
                <a:lnTo>
                  <a:pt x="695" y="346"/>
                </a:lnTo>
                <a:cubicBezTo>
                  <a:pt x="678" y="287"/>
                  <a:pt x="642" y="235"/>
                  <a:pt x="594" y="199"/>
                </a:cubicBezTo>
                <a:lnTo>
                  <a:pt x="660" y="104"/>
                </a:lnTo>
                <a:cubicBezTo>
                  <a:pt x="731" y="156"/>
                  <a:pt x="785" y="232"/>
                  <a:pt x="808" y="320"/>
                </a:cubicBezTo>
                <a:close/>
                <a:moveTo>
                  <a:pt x="424" y="0"/>
                </a:moveTo>
                <a:lnTo>
                  <a:pt x="424" y="0"/>
                </a:lnTo>
                <a:cubicBezTo>
                  <a:pt x="190" y="0"/>
                  <a:pt x="0" y="190"/>
                  <a:pt x="0" y="423"/>
                </a:cubicBezTo>
                <a:cubicBezTo>
                  <a:pt x="0" y="657"/>
                  <a:pt x="190" y="847"/>
                  <a:pt x="424" y="847"/>
                </a:cubicBezTo>
                <a:cubicBezTo>
                  <a:pt x="657" y="847"/>
                  <a:pt x="847" y="657"/>
                  <a:pt x="847" y="423"/>
                </a:cubicBezTo>
                <a:cubicBezTo>
                  <a:pt x="847" y="190"/>
                  <a:pt x="657" y="0"/>
                  <a:pt x="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94C5FF-87B3-AE4C-880D-92A487A624D3}"/>
              </a:ext>
            </a:extLst>
          </p:cNvPr>
          <p:cNvSpPr txBox="1"/>
          <p:nvPr/>
        </p:nvSpPr>
        <p:spPr>
          <a:xfrm>
            <a:off x="1039907" y="2272043"/>
            <a:ext cx="5193122" cy="2862274"/>
          </a:xfrm>
          <a:prstGeom prst="rect">
            <a:avLst/>
          </a:prstGeom>
          <a:noFill/>
        </p:spPr>
        <p:txBody>
          <a:bodyPr wrap="square" lIns="91392" tIns="45696" rIns="91392" bIns="45696" rtlCol="0" anchor="b" anchorCtr="0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необходимость дальнейшего обновления </a:t>
            </a:r>
            <a:r>
              <a:rPr lang="ru-RU" b="1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учебно-материальной базы </a:t>
            </a:r>
            <a:r>
              <a:rPr lang="ru-RU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обучения</a:t>
            </a:r>
            <a:endParaRPr lang="en-US" sz="3600" b="1" dirty="0">
              <a:solidFill>
                <a:srgbClr val="00000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94C5FF-87B3-AE4C-880D-92A487A624D3}"/>
              </a:ext>
            </a:extLst>
          </p:cNvPr>
          <p:cNvSpPr txBox="1"/>
          <p:nvPr/>
        </p:nvSpPr>
        <p:spPr>
          <a:xfrm>
            <a:off x="17749192" y="2227469"/>
            <a:ext cx="5722672" cy="2308276"/>
          </a:xfrm>
          <a:prstGeom prst="rect">
            <a:avLst/>
          </a:prstGeom>
          <a:noFill/>
        </p:spPr>
        <p:txBody>
          <a:bodyPr wrap="square" lIns="91392" tIns="45696" rIns="91392" bIns="45696" rtlCol="0" anchor="b" anchorCtr="0">
            <a:spAutoFit/>
          </a:bodyPr>
          <a:lstStyle/>
          <a:p>
            <a:r>
              <a:rPr lang="ru-RU" dirty="0">
                <a:solidFill>
                  <a:srgbClr val="393939"/>
                </a:solidFill>
                <a:latin typeface="+mj-lt"/>
              </a:rPr>
              <a:t>разрыв в профессиональном образовании между </a:t>
            </a:r>
            <a:r>
              <a:rPr lang="ru-RU" b="1" dirty="0">
                <a:solidFill>
                  <a:srgbClr val="393939"/>
                </a:solidFill>
                <a:latin typeface="+mj-lt"/>
              </a:rPr>
              <a:t>теорией и практикой</a:t>
            </a:r>
            <a:endParaRPr lang="en-US" sz="3600" b="1" dirty="0">
              <a:solidFill>
                <a:srgbClr val="00000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E6369A-259A-6F48-83BC-CCC462E7CD57}"/>
              </a:ext>
            </a:extLst>
          </p:cNvPr>
          <p:cNvSpPr txBox="1"/>
          <p:nvPr/>
        </p:nvSpPr>
        <p:spPr>
          <a:xfrm>
            <a:off x="17844266" y="5910779"/>
            <a:ext cx="5886451" cy="3416271"/>
          </a:xfrm>
          <a:prstGeom prst="rect">
            <a:avLst/>
          </a:prstGeom>
          <a:noFill/>
        </p:spPr>
        <p:txBody>
          <a:bodyPr wrap="square" lIns="91392" tIns="45696" rIns="91392" bIns="45696" rtlCol="0" anchor="b" anchorCtr="0">
            <a:spAutoFit/>
          </a:bodyPr>
          <a:lstStyle/>
          <a:p>
            <a:r>
              <a:rPr lang="ru-RU" dirty="0">
                <a:solidFill>
                  <a:srgbClr val="393939"/>
                </a:solidFill>
                <a:latin typeface="+mj-lt"/>
              </a:rPr>
              <a:t>формирование новой системы независимой оценки качества профессионального образования, </a:t>
            </a:r>
            <a:r>
              <a:rPr lang="ru-RU" b="1" dirty="0">
                <a:solidFill>
                  <a:srgbClr val="393939"/>
                </a:solidFill>
                <a:latin typeface="+mj-lt"/>
              </a:rPr>
              <a:t>в том числе Через ДЭ</a:t>
            </a:r>
            <a:endParaRPr lang="en-US" sz="3600" b="1" dirty="0">
              <a:solidFill>
                <a:schemeClr val="tx2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636377" y="267687"/>
            <a:ext cx="223643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66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Вопросы в системе СПО</a:t>
            </a:r>
            <a:endParaRPr lang="en-US" sz="6600" b="1" dirty="0">
              <a:solidFill>
                <a:srgbClr val="305F7B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94C5FF-87B3-AE4C-880D-92A487A624D3}"/>
              </a:ext>
            </a:extLst>
          </p:cNvPr>
          <p:cNvSpPr txBox="1"/>
          <p:nvPr/>
        </p:nvSpPr>
        <p:spPr>
          <a:xfrm>
            <a:off x="1817669" y="6017813"/>
            <a:ext cx="4413341" cy="2308276"/>
          </a:xfrm>
          <a:prstGeom prst="rect">
            <a:avLst/>
          </a:prstGeom>
          <a:noFill/>
        </p:spPr>
        <p:txBody>
          <a:bodyPr wrap="square" lIns="91392" tIns="45696" rIns="91392" bIns="45696" rtlCol="0" anchor="b" anchorCtr="0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старение </a:t>
            </a:r>
            <a:r>
              <a:rPr lang="ru-RU" b="1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кадрового потенциала </a:t>
            </a:r>
            <a:r>
              <a:rPr lang="ru-RU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системы СПО</a:t>
            </a:r>
            <a:endParaRPr lang="en-US" sz="3600" b="1" dirty="0">
              <a:solidFill>
                <a:srgbClr val="00000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572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847393" y="307697"/>
            <a:ext cx="21520237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66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Синхронизация системы подготовки кадров с кадровыми потребностями экономики региона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2524957" y="2729875"/>
            <a:ext cx="20528474" cy="36317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4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Задача: обеспечить экономику страны квалифицированными кадрами с соответствующим профессиональным образованием, оперативно реагируя на изменения структуры и содержания экономики и рынка труда с учетом специфики региона</a:t>
            </a:r>
          </a:p>
          <a:p>
            <a:endParaRPr lang="ru-RU" sz="54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6" y="2856296"/>
            <a:ext cx="1614453" cy="1614453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8" name="Группа 7"/>
          <p:cNvGrpSpPr/>
          <p:nvPr/>
        </p:nvGrpSpPr>
        <p:grpSpPr>
          <a:xfrm>
            <a:off x="6706243" y="6348716"/>
            <a:ext cx="11048566" cy="1067999"/>
            <a:chOff x="1154513" y="2322315"/>
            <a:chExt cx="8701054" cy="106799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54513" y="2335237"/>
              <a:ext cx="8701054" cy="1055077"/>
            </a:xfrm>
            <a:prstGeom prst="roundRect">
              <a:avLst/>
            </a:prstGeom>
            <a:noFill/>
            <a:ln w="76200">
              <a:solidFill>
                <a:srgbClr val="F3A4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B7EE86-7548-F34C-BC61-1DDC56900833}"/>
                </a:ext>
              </a:extLst>
            </p:cNvPr>
            <p:cNvSpPr txBox="1"/>
            <p:nvPr/>
          </p:nvSpPr>
          <p:spPr>
            <a:xfrm>
              <a:off x="2328760" y="2322315"/>
              <a:ext cx="657235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ru-RU" sz="5400" b="1" dirty="0">
                  <a:solidFill>
                    <a:schemeClr val="accent1"/>
                  </a:solidFill>
                  <a:latin typeface="+mj-lt"/>
                  <a:ea typeface="League Spartan" charset="0"/>
                  <a:cs typeface="Noto Sans ExtraLight" panose="020B0302040504020204" pitchFamily="34" charset="0"/>
                </a:rPr>
                <a:t>инструменты решения</a:t>
              </a:r>
              <a:endParaRPr lang="en-US" sz="54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7607439" y="7806667"/>
            <a:ext cx="0" cy="3474408"/>
          </a:xfrm>
          <a:prstGeom prst="line">
            <a:avLst/>
          </a:prstGeom>
          <a:ln w="76200">
            <a:solidFill>
              <a:srgbClr val="F3A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709763" y="7806667"/>
            <a:ext cx="0" cy="3474408"/>
          </a:xfrm>
          <a:prstGeom prst="line">
            <a:avLst/>
          </a:prstGeom>
          <a:ln w="76200">
            <a:solidFill>
              <a:srgbClr val="F3A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320192" y="8551695"/>
            <a:ext cx="6832059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Региональный стандарт кадрового обеспечения промышленного роста</a:t>
            </a:r>
            <a:endParaRPr lang="en-US" sz="40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8062628" y="8266598"/>
            <a:ext cx="8516024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Проект по синхронизации системы подготовки кадров в СПО и кадровых потребностей экономики субъектов РФ</a:t>
            </a:r>
            <a:endParaRPr lang="en-US" sz="40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7227271" y="7836488"/>
            <a:ext cx="6529544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Дорожные карты по взаимодействию с крупными инвестиционными компаниями в вопросах подготовки кадров</a:t>
            </a:r>
            <a:endParaRPr lang="en-US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579249" y="429855"/>
            <a:ext cx="2282587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66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Обновление структуры системы подготовки рабочих кадров</a:t>
            </a:r>
            <a:endParaRPr lang="en-US" sz="6600" b="1" dirty="0">
              <a:solidFill>
                <a:srgbClr val="305F7B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1839" y="2360813"/>
            <a:ext cx="8395854" cy="3707476"/>
          </a:xfrm>
          <a:prstGeom prst="rect">
            <a:avLst/>
          </a:prstGeom>
          <a:solidFill>
            <a:srgbClr val="305F7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РФ </a:t>
            </a:r>
          </a:p>
          <a:p>
            <a:pPr algn="ctr"/>
            <a:r>
              <a:rPr lang="ru-RU" dirty="0"/>
              <a:t>от 29 октября 2013 г. </a:t>
            </a:r>
            <a:r>
              <a:rPr lang="en-US" dirty="0"/>
              <a:t>N</a:t>
            </a:r>
            <a:r>
              <a:rPr lang="ru-RU" dirty="0"/>
              <a:t> 1199 «Об утверждении перечней профессий и специальностей среднего профессионального образования»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778239" y="3192088"/>
            <a:ext cx="4522124" cy="0"/>
          </a:xfrm>
          <a:prstGeom prst="straightConnector1">
            <a:avLst/>
          </a:prstGeom>
          <a:ln w="76200">
            <a:solidFill>
              <a:srgbClr val="F3A41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0407535" y="4408517"/>
            <a:ext cx="2892828" cy="0"/>
          </a:xfrm>
          <a:prstGeom prst="straightConnector1">
            <a:avLst/>
          </a:prstGeom>
          <a:ln w="76200">
            <a:solidFill>
              <a:srgbClr val="F3A41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3587605" y="2807368"/>
            <a:ext cx="4687502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44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226 профессий</a:t>
            </a:r>
            <a:endParaRPr lang="en-US" sz="44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4134219" y="3976451"/>
            <a:ext cx="57326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44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264 специальности</a:t>
            </a:r>
            <a:endParaRPr lang="en-US" sz="44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6328933" y="5851438"/>
            <a:ext cx="697143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6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543 ФГОС СПО</a:t>
            </a:r>
            <a:endParaRPr lang="en-US" sz="60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867529" y="6991052"/>
            <a:ext cx="770526" cy="275493"/>
            <a:chOff x="8864245" y="8201464"/>
            <a:chExt cx="770526" cy="275493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8864245" y="8201464"/>
              <a:ext cx="770526" cy="0"/>
            </a:xfrm>
            <a:prstGeom prst="line">
              <a:avLst/>
            </a:prstGeom>
            <a:ln w="165100">
              <a:solidFill>
                <a:srgbClr val="F3A4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864245" y="8476957"/>
              <a:ext cx="770526" cy="0"/>
            </a:xfrm>
            <a:prstGeom prst="line">
              <a:avLst/>
            </a:prstGeom>
            <a:ln w="165100">
              <a:solidFill>
                <a:srgbClr val="F3A4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Левая фигурная скобка 14"/>
          <p:cNvSpPr/>
          <p:nvPr/>
        </p:nvSpPr>
        <p:spPr>
          <a:xfrm rot="5400000">
            <a:off x="9794887" y="2754986"/>
            <a:ext cx="978689" cy="11294863"/>
          </a:xfrm>
          <a:prstGeom prst="leftBrace">
            <a:avLst/>
          </a:prstGeom>
          <a:ln w="76200">
            <a:solidFill>
              <a:srgbClr val="F3A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555111" y="8921187"/>
            <a:ext cx="6163378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450 ФГОС СПО</a:t>
            </a:r>
          </a:p>
          <a:p>
            <a:pPr algn="ctr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(по старому макету)</a:t>
            </a:r>
            <a:endParaRPr lang="en-US" sz="40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1441447" y="8921186"/>
            <a:ext cx="8980432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97 ФГОС СПО</a:t>
            </a:r>
          </a:p>
          <a:p>
            <a:pPr algn="ctr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(актуализированы)</a:t>
            </a:r>
            <a:endParaRPr lang="en-US" sz="40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165233" y="10244626"/>
            <a:ext cx="0" cy="1547446"/>
          </a:xfrm>
          <a:prstGeom prst="straightConnector1">
            <a:avLst/>
          </a:prstGeom>
          <a:ln w="76200">
            <a:solidFill>
              <a:srgbClr val="F3A4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359771" y="10244625"/>
            <a:ext cx="0" cy="1547446"/>
          </a:xfrm>
          <a:prstGeom prst="straightConnector1">
            <a:avLst/>
          </a:prstGeom>
          <a:ln w="76200">
            <a:solidFill>
              <a:srgbClr val="F3A4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3435401" y="10664405"/>
            <a:ext cx="2618306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из них:</a:t>
            </a:r>
            <a:endParaRPr lang="en-US" sz="40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2735" y="12098214"/>
            <a:ext cx="8824794" cy="633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Прекращен прием по </a:t>
            </a:r>
            <a:r>
              <a:rPr lang="ru-RU" b="1" dirty="0"/>
              <a:t>87 ФГОС СПО</a:t>
            </a:r>
          </a:p>
        </p:txBody>
      </p:sp>
    </p:spTree>
    <p:extLst>
      <p:ext uri="{BB962C8B-B14F-4D97-AF65-F5344CB8AC3E}">
        <p14:creationId xmlns:p14="http://schemas.microsoft.com/office/powerpoint/2010/main" val="128594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636377" y="267687"/>
            <a:ext cx="9770623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Тренды по изменению</a:t>
            </a:r>
            <a:endParaRPr lang="en-US" sz="6600" b="1" dirty="0">
              <a:solidFill>
                <a:srgbClr val="305F7B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88758" y="2335237"/>
            <a:ext cx="11048566" cy="1055077"/>
            <a:chOff x="1154513" y="2335237"/>
            <a:chExt cx="8701054" cy="105507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154513" y="2335237"/>
              <a:ext cx="8701054" cy="1055077"/>
            </a:xfrm>
            <a:prstGeom prst="roundRect">
              <a:avLst/>
            </a:prstGeom>
            <a:noFill/>
            <a:ln w="76200">
              <a:solidFill>
                <a:srgbClr val="F3A4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B7EE86-7548-F34C-BC61-1DDC56900833}"/>
                </a:ext>
              </a:extLst>
            </p:cNvPr>
            <p:cNvSpPr txBox="1"/>
            <p:nvPr/>
          </p:nvSpPr>
          <p:spPr>
            <a:xfrm>
              <a:off x="3955330" y="2401110"/>
              <a:ext cx="3471879" cy="9233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ru-RU" sz="5400" b="1" dirty="0">
                  <a:solidFill>
                    <a:schemeClr val="accent1"/>
                  </a:solidFill>
                  <a:latin typeface="+mj-lt"/>
                  <a:ea typeface="League Spartan" charset="0"/>
                  <a:cs typeface="Noto Sans ExtraLight" panose="020B0302040504020204" pitchFamily="34" charset="0"/>
                </a:rPr>
                <a:t>Укрупнение</a:t>
              </a:r>
              <a:endParaRPr lang="en-US" sz="54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H="1">
            <a:off x="1030792" y="3390315"/>
            <a:ext cx="2" cy="6922971"/>
          </a:xfrm>
          <a:prstGeom prst="line">
            <a:avLst/>
          </a:prstGeom>
          <a:ln w="57150">
            <a:solidFill>
              <a:srgbClr val="F3A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2461889" y="2350582"/>
            <a:ext cx="11190348" cy="7962704"/>
            <a:chOff x="11652564" y="2344818"/>
            <a:chExt cx="11190348" cy="796270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1652564" y="2344818"/>
              <a:ext cx="11190348" cy="1045496"/>
              <a:chOff x="975083" y="2335237"/>
              <a:chExt cx="8880484" cy="1055077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154513" y="2335237"/>
                <a:ext cx="8701054" cy="1055077"/>
              </a:xfrm>
              <a:prstGeom prst="roundRect">
                <a:avLst/>
              </a:prstGeom>
              <a:noFill/>
              <a:ln w="76200">
                <a:solidFill>
                  <a:srgbClr val="F3A4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B7EE86-7548-F34C-BC61-1DDC56900833}"/>
                  </a:ext>
                </a:extLst>
              </p:cNvPr>
              <p:cNvSpPr txBox="1"/>
              <p:nvPr/>
            </p:nvSpPr>
            <p:spPr>
              <a:xfrm>
                <a:off x="975083" y="2396880"/>
                <a:ext cx="8755322" cy="93179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ru-RU" sz="5200" b="1" dirty="0">
                    <a:solidFill>
                      <a:schemeClr val="accent1"/>
                    </a:solidFill>
                    <a:latin typeface="+mj-lt"/>
                    <a:ea typeface="League Spartan" charset="0"/>
                    <a:cs typeface="Noto Sans ExtraLight" panose="020B0302040504020204" pitchFamily="34" charset="0"/>
                  </a:rPr>
                  <a:t>Сокращение сроков обучения</a:t>
                </a:r>
                <a:endParaRPr lang="en-US" sz="5200" b="1" dirty="0">
                  <a:solidFill>
                    <a:schemeClr val="accent1"/>
                  </a:solidFill>
                  <a:latin typeface="+mj-lt"/>
                  <a:ea typeface="League Spartan" charset="0"/>
                  <a:cs typeface="Noto Sans ExtraLight" panose="020B030204050402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2355489" y="3387714"/>
              <a:ext cx="111599" cy="6919808"/>
            </a:xfrm>
            <a:prstGeom prst="line">
              <a:avLst/>
            </a:prstGeom>
            <a:ln w="57150">
              <a:solidFill>
                <a:srgbClr val="F3A4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723011" y="4100337"/>
            <a:ext cx="9820203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4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Сокращение кол-ва ФГОС (один ФГОС на УГПС или группу профессий и специальностей)</a:t>
            </a:r>
            <a:endParaRPr lang="en-US" sz="44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874275" y="8208521"/>
            <a:ext cx="9508243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Сокращение перечня профессий и специальностей (объединение в одну нескольких профессий/специальностей (при наличии общего профессионального ядра); перевод в проф. обучение)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4032907" y="4206395"/>
            <a:ext cx="9692555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Сокращение сроков обучения во ФГОС (10 месяцев </a:t>
            </a:r>
            <a:r>
              <a:rPr lang="ru-RU" b="1" dirty="0">
                <a:solidFill>
                  <a:schemeClr val="accent1"/>
                </a:solidFill>
                <a:ea typeface="League Spartan" charset="0"/>
                <a:cs typeface="Noto Sans ExtraLight" panose="020B0302040504020204" pitchFamily="34" charset="0"/>
              </a:rPr>
              <a:t>– </a:t>
            </a:r>
            <a:r>
              <a:rPr lang="ru-RU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профессия, 1 год 10 месяцев </a:t>
            </a:r>
            <a:r>
              <a:rPr lang="ru-RU" b="1" dirty="0">
                <a:solidFill>
                  <a:schemeClr val="accent1"/>
                </a:solidFill>
                <a:ea typeface="League Spartan" charset="0"/>
                <a:cs typeface="Noto Sans ExtraLight" panose="020B0302040504020204" pitchFamily="34" charset="0"/>
              </a:rPr>
              <a:t>– </a:t>
            </a:r>
            <a:r>
              <a:rPr lang="ru-RU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специальность, для технического профиля </a:t>
            </a:r>
            <a:r>
              <a:rPr lang="ru-RU" b="1" dirty="0">
                <a:solidFill>
                  <a:srgbClr val="F3A415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С ИСКЛЮЧЕНИЯМИ</a:t>
            </a:r>
            <a:r>
              <a:rPr lang="ru-RU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, при необходимости </a:t>
            </a:r>
            <a:r>
              <a:rPr lang="ru-RU" b="1" dirty="0">
                <a:solidFill>
                  <a:schemeClr val="accent1"/>
                </a:solidFill>
                <a:ea typeface="League Spartan" charset="0"/>
                <a:cs typeface="Noto Sans ExtraLight" panose="020B0302040504020204" pitchFamily="34" charset="0"/>
              </a:rPr>
              <a:t>– </a:t>
            </a:r>
            <a:r>
              <a:rPr lang="ru-RU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на 1 год больше)</a:t>
            </a:r>
            <a:endParaRPr lang="en-US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4144506" y="9010615"/>
            <a:ext cx="9692555" cy="304698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0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Уравнивание сроков получения среднего общего образования в рамках СПО по программам ППКРС и ППССЗ (10 месяцев)</a:t>
            </a:r>
          </a:p>
          <a:p>
            <a:pPr algn="just"/>
            <a:endParaRPr lang="ru-RU" sz="32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030792" y="10313286"/>
            <a:ext cx="756496" cy="0"/>
          </a:xfrm>
          <a:prstGeom prst="straightConnector1">
            <a:avLst/>
          </a:prstGeom>
          <a:ln w="57150">
            <a:solidFill>
              <a:srgbClr val="F3A4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030794" y="4945059"/>
            <a:ext cx="756494" cy="0"/>
          </a:xfrm>
          <a:prstGeom prst="straightConnector1">
            <a:avLst/>
          </a:prstGeom>
          <a:ln w="57150">
            <a:solidFill>
              <a:srgbClr val="F3A4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3276413" y="10313286"/>
            <a:ext cx="756494" cy="0"/>
          </a:xfrm>
          <a:prstGeom prst="straightConnector1">
            <a:avLst/>
          </a:prstGeom>
          <a:ln w="57150">
            <a:solidFill>
              <a:srgbClr val="F3A4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3203189" y="5162166"/>
            <a:ext cx="756494" cy="0"/>
          </a:xfrm>
          <a:prstGeom prst="straightConnector1">
            <a:avLst/>
          </a:prstGeom>
          <a:ln w="57150">
            <a:solidFill>
              <a:srgbClr val="F3A4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3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86176" y="4904795"/>
            <a:ext cx="15734871" cy="5646996"/>
            <a:chOff x="-120301" y="4487475"/>
            <a:chExt cx="18500887" cy="5914451"/>
          </a:xfrm>
        </p:grpSpPr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3529942B-0DC8-2F44-B6FA-F919D025CBD3}"/>
                </a:ext>
              </a:extLst>
            </p:cNvPr>
            <p:cNvSpPr txBox="1">
              <a:spLocks/>
            </p:cNvSpPr>
            <p:nvPr/>
          </p:nvSpPr>
          <p:spPr>
            <a:xfrm>
              <a:off x="2773723" y="5331665"/>
              <a:ext cx="11977611" cy="56650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000"/>
                </a:lnSpc>
                <a:spcBef>
                  <a:spcPts val="1200"/>
                </a:spcBef>
              </a:pPr>
              <a:r>
                <a:rPr lang="ru-RU" sz="3200" b="1" dirty="0">
                  <a:solidFill>
                    <a:srgbClr val="305F7B"/>
                  </a:solidFill>
                  <a:latin typeface="+mj-lt"/>
                  <a:ea typeface="Noto Sans ExtraLight" panose="020B0302040504020204" pitchFamily="34" charset="0"/>
                  <a:cs typeface="Noto Sans ExtraLight" panose="020B0302040504020204" pitchFamily="34" charset="0"/>
                </a:rPr>
                <a:t>Проведение конкурсов проф. мастерства</a:t>
              </a:r>
              <a:endParaRPr lang="en-US" sz="3200" b="1" dirty="0">
                <a:solidFill>
                  <a:srgbClr val="305F7B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A50125-3BCA-C04A-B982-B0B0679FEA73}"/>
                </a:ext>
              </a:extLst>
            </p:cNvPr>
            <p:cNvSpPr txBox="1"/>
            <p:nvPr/>
          </p:nvSpPr>
          <p:spPr>
            <a:xfrm>
              <a:off x="3880246" y="6532658"/>
              <a:ext cx="7739618" cy="584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ru-RU" sz="3200" b="1" dirty="0">
                  <a:solidFill>
                    <a:schemeClr val="accent1"/>
                  </a:solidFill>
                  <a:latin typeface="+mj-lt"/>
                  <a:ea typeface="League Spartan" charset="0"/>
                  <a:cs typeface="Noto Sans ExtraLight" panose="020B0302040504020204" pitchFamily="34" charset="0"/>
                </a:rPr>
                <a:t>Повышение интереса к профессии</a:t>
              </a:r>
              <a:endParaRPr lang="en-US" sz="28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4500D6-C0EE-4446-8C8D-CE0F242A32BA}"/>
                </a:ext>
              </a:extLst>
            </p:cNvPr>
            <p:cNvSpPr txBox="1"/>
            <p:nvPr/>
          </p:nvSpPr>
          <p:spPr>
            <a:xfrm>
              <a:off x="1881742" y="8842924"/>
              <a:ext cx="7047122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ru-RU" b="1" dirty="0">
                  <a:solidFill>
                    <a:schemeClr val="accent1"/>
                  </a:solidFill>
                  <a:latin typeface="+mj-lt"/>
                  <a:ea typeface="League Spartan" charset="0"/>
                  <a:cs typeface="Noto Sans ExtraLight" panose="020B0302040504020204" pitchFamily="34" charset="0"/>
                </a:rPr>
                <a:t>Разработка новых программ</a:t>
              </a:r>
              <a:endParaRPr lang="en-US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BB7EE86-7548-F34C-BC61-1DDC56900833}"/>
                </a:ext>
              </a:extLst>
            </p:cNvPr>
            <p:cNvSpPr txBox="1"/>
            <p:nvPr/>
          </p:nvSpPr>
          <p:spPr>
            <a:xfrm>
              <a:off x="4189879" y="4487475"/>
              <a:ext cx="11862543" cy="646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ru-RU" b="1" dirty="0">
                  <a:solidFill>
                    <a:schemeClr val="accent1"/>
                  </a:solidFill>
                  <a:latin typeface="+mj-lt"/>
                  <a:ea typeface="League Spartan" charset="0"/>
                  <a:cs typeface="Noto Sans ExtraLight" panose="020B0302040504020204" pitchFamily="34" charset="0"/>
                </a:rPr>
                <a:t>Повышение качества овладения компетенциями</a:t>
              </a:r>
              <a:endParaRPr lang="en-US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endParaRPr>
            </a:p>
          </p:txBody>
        </p:sp>
        <p:sp>
          <p:nvSpPr>
            <p:cNvPr id="31" name="Shape 54781">
              <a:extLst>
                <a:ext uri="{FF2B5EF4-FFF2-40B4-BE49-F238E27FC236}">
                  <a16:creationId xmlns:a16="http://schemas.microsoft.com/office/drawing/2014/main" id="{E2E6F25D-F1DC-6C42-8F46-A0BFE0CF3133}"/>
                </a:ext>
              </a:extLst>
            </p:cNvPr>
            <p:cNvSpPr/>
            <p:nvPr/>
          </p:nvSpPr>
          <p:spPr>
            <a:xfrm>
              <a:off x="3880246" y="7251184"/>
              <a:ext cx="11662534" cy="176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205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336685"/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32" name="Shape 54782">
              <a:extLst>
                <a:ext uri="{FF2B5EF4-FFF2-40B4-BE49-F238E27FC236}">
                  <a16:creationId xmlns:a16="http://schemas.microsoft.com/office/drawing/2014/main" id="{B1C2BFAF-DE96-C64B-ABB3-08C6FFE9ACD6}"/>
                </a:ext>
              </a:extLst>
            </p:cNvPr>
            <p:cNvSpPr/>
            <p:nvPr/>
          </p:nvSpPr>
          <p:spPr>
            <a:xfrm>
              <a:off x="2437843" y="5189070"/>
              <a:ext cx="15942743" cy="318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336685"/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34" name="Shape 54784">
              <a:extLst>
                <a:ext uri="{FF2B5EF4-FFF2-40B4-BE49-F238E27FC236}">
                  <a16:creationId xmlns:a16="http://schemas.microsoft.com/office/drawing/2014/main" id="{5EE03D24-6701-2242-8CA5-F3EAC62B2E03}"/>
                </a:ext>
              </a:extLst>
            </p:cNvPr>
            <p:cNvSpPr/>
            <p:nvPr/>
          </p:nvSpPr>
          <p:spPr>
            <a:xfrm>
              <a:off x="-120301" y="9599782"/>
              <a:ext cx="11491792" cy="80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503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336685"/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703524" y="473372"/>
            <a:ext cx="229477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6000" b="1" dirty="0">
                <a:solidFill>
                  <a:srgbClr val="305F7B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Создание мастерских, оснащенных современной МТБ</a:t>
            </a:r>
            <a:endParaRPr lang="en-US" sz="6000" b="1" dirty="0">
              <a:solidFill>
                <a:srgbClr val="305F7B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1180" y="2801709"/>
            <a:ext cx="2020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solidFill>
                  <a:srgbClr val="313033"/>
                </a:solidFill>
              </a:rPr>
              <a:t>700 мастерских по 109 компетенциям, в 70 регионах, в 168 ПОО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32684" y="3767550"/>
            <a:ext cx="19805587" cy="860298"/>
          </a:xfrm>
          <a:prstGeom prst="rect">
            <a:avLst/>
          </a:prstGeom>
          <a:solidFill>
            <a:srgbClr val="305F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3A415"/>
                </a:solidFill>
              </a:rPr>
              <a:t>Иркутская область: </a:t>
            </a:r>
            <a:r>
              <a:rPr lang="ru-RU" sz="3200" b="1" dirty="0">
                <a:solidFill>
                  <a:schemeClr val="bg1"/>
                </a:solidFill>
              </a:rPr>
              <a:t>создано</a:t>
            </a:r>
            <a:r>
              <a:rPr lang="ru-RU" sz="3200" b="1" dirty="0">
                <a:solidFill>
                  <a:srgbClr val="F3A415"/>
                </a:solidFill>
              </a:rPr>
              <a:t> </a:t>
            </a:r>
            <a:r>
              <a:rPr lang="ru-RU" sz="3200" b="1" dirty="0"/>
              <a:t>25 мастерских, 5 учреждений </a:t>
            </a:r>
            <a:r>
              <a:rPr lang="ru-RU" sz="3200" dirty="0"/>
              <a:t>+ 2 выиграли грант в 2021 г.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1032684" y="1963240"/>
            <a:ext cx="2776722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48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2021 год</a:t>
            </a:r>
            <a:endParaRPr lang="en-US" sz="48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8543589" y="5213347"/>
            <a:ext cx="14581611" cy="8500306"/>
            <a:chOff x="8275215" y="5215694"/>
            <a:chExt cx="14581611" cy="8500306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D4B05E27-BA1B-8748-A8A5-C606EDE77486}"/>
                </a:ext>
              </a:extLst>
            </p:cNvPr>
            <p:cNvSpPr/>
            <p:nvPr/>
          </p:nvSpPr>
          <p:spPr>
            <a:xfrm>
              <a:off x="8275215" y="8930292"/>
              <a:ext cx="12952237" cy="4785708"/>
            </a:xfrm>
            <a:custGeom>
              <a:avLst/>
              <a:gdLst>
                <a:gd name="connsiteX0" fmla="*/ 11530893 w 12952237"/>
                <a:gd name="connsiteY0" fmla="*/ 0 h 4785708"/>
                <a:gd name="connsiteX1" fmla="*/ 12952237 w 12952237"/>
                <a:gd name="connsiteY1" fmla="*/ 0 h 4785708"/>
                <a:gd name="connsiteX2" fmla="*/ 6789956 w 12952237"/>
                <a:gd name="connsiteY2" fmla="*/ 4785708 h 4785708"/>
                <a:gd name="connsiteX3" fmla="*/ 0 w 12952237"/>
                <a:gd name="connsiteY3" fmla="*/ 4785708 h 478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2237" h="4785708">
                  <a:moveTo>
                    <a:pt x="11530893" y="0"/>
                  </a:moveTo>
                  <a:lnTo>
                    <a:pt x="12952237" y="0"/>
                  </a:lnTo>
                  <a:lnTo>
                    <a:pt x="6789956" y="4785708"/>
                  </a:lnTo>
                  <a:lnTo>
                    <a:pt x="0" y="4785708"/>
                  </a:lnTo>
                  <a:close/>
                </a:path>
              </a:pathLst>
            </a:custGeom>
            <a:solidFill>
              <a:srgbClr val="305F7B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40" name="Shape 54788">
              <a:extLst>
                <a:ext uri="{FF2B5EF4-FFF2-40B4-BE49-F238E27FC236}">
                  <a16:creationId xmlns:a16="http://schemas.microsoft.com/office/drawing/2014/main" id="{3CA0787A-0130-6740-855E-181CFD6C9EAE}"/>
                </a:ext>
              </a:extLst>
            </p:cNvPr>
            <p:cNvSpPr/>
            <p:nvPr/>
          </p:nvSpPr>
          <p:spPr>
            <a:xfrm>
              <a:off x="19797848" y="5215694"/>
              <a:ext cx="3058978" cy="371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64" y="0"/>
                  </a:moveTo>
                  <a:lnTo>
                    <a:pt x="11385" y="4582"/>
                  </a:lnTo>
                  <a:lnTo>
                    <a:pt x="14002" y="4582"/>
                  </a:lnTo>
                  <a:lnTo>
                    <a:pt x="0" y="21600"/>
                  </a:lnTo>
                  <a:lnTo>
                    <a:pt x="10037" y="21600"/>
                  </a:lnTo>
                  <a:lnTo>
                    <a:pt x="19058" y="4582"/>
                  </a:lnTo>
                  <a:lnTo>
                    <a:pt x="21600" y="4582"/>
                  </a:lnTo>
                  <a:lnTo>
                    <a:pt x="18964" y="0"/>
                  </a:lnTo>
                  <a:close/>
                </a:path>
              </a:pathLst>
            </a:custGeom>
            <a:solidFill>
              <a:srgbClr val="23465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41" name="Shape 54791">
              <a:extLst>
                <a:ext uri="{FF2B5EF4-FFF2-40B4-BE49-F238E27FC236}">
                  <a16:creationId xmlns:a16="http://schemas.microsoft.com/office/drawing/2014/main" id="{4B8250F3-51E4-0349-9071-94D5CE5CA1DF}"/>
                </a:ext>
              </a:extLst>
            </p:cNvPr>
            <p:cNvSpPr/>
            <p:nvPr/>
          </p:nvSpPr>
          <p:spPr>
            <a:xfrm>
              <a:off x="12483909" y="10054539"/>
              <a:ext cx="2687491" cy="2687491"/>
            </a:xfrm>
            <a:prstGeom prst="ellipse">
              <a:avLst/>
            </a:prstGeom>
            <a:ln w="38100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42" name="Shape 54796">
              <a:extLst>
                <a:ext uri="{FF2B5EF4-FFF2-40B4-BE49-F238E27FC236}">
                  <a16:creationId xmlns:a16="http://schemas.microsoft.com/office/drawing/2014/main" id="{DB2B544A-BC2C-0549-A254-09880B7D0CE4}"/>
                </a:ext>
              </a:extLst>
            </p:cNvPr>
            <p:cNvSpPr/>
            <p:nvPr/>
          </p:nvSpPr>
          <p:spPr>
            <a:xfrm>
              <a:off x="15609301" y="9257514"/>
              <a:ext cx="1964532" cy="1964535"/>
            </a:xfrm>
            <a:prstGeom prst="ellipse">
              <a:avLst/>
            </a:prstGeom>
            <a:ln w="38100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43" name="Shape 54806">
              <a:extLst>
                <a:ext uri="{FF2B5EF4-FFF2-40B4-BE49-F238E27FC236}">
                  <a16:creationId xmlns:a16="http://schemas.microsoft.com/office/drawing/2014/main" id="{14F34FE5-AE71-AC45-A195-D37586DCFFB6}"/>
                </a:ext>
              </a:extLst>
            </p:cNvPr>
            <p:cNvSpPr/>
            <p:nvPr/>
          </p:nvSpPr>
          <p:spPr>
            <a:xfrm>
              <a:off x="17868513" y="8662791"/>
              <a:ext cx="1428751" cy="1428752"/>
            </a:xfrm>
            <a:prstGeom prst="ellipse">
              <a:avLst/>
            </a:prstGeom>
            <a:ln w="38100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44" name="Freeform 199">
              <a:extLst>
                <a:ext uri="{FF2B5EF4-FFF2-40B4-BE49-F238E27FC236}">
                  <a16:creationId xmlns:a16="http://schemas.microsoft.com/office/drawing/2014/main" id="{24E4C7C5-94AC-3D45-9365-886F446DB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4340" y="8970543"/>
              <a:ext cx="813748" cy="811392"/>
            </a:xfrm>
            <a:custGeom>
              <a:avLst/>
              <a:gdLst>
                <a:gd name="T0" fmla="*/ 2147483646 w 844"/>
                <a:gd name="T1" fmla="*/ 2147483646 h 836"/>
                <a:gd name="T2" fmla="*/ 2147483646 w 844"/>
                <a:gd name="T3" fmla="*/ 2147483646 h 836"/>
                <a:gd name="T4" fmla="*/ 2147483646 w 844"/>
                <a:gd name="T5" fmla="*/ 2147483646 h 836"/>
                <a:gd name="T6" fmla="*/ 2147483646 w 844"/>
                <a:gd name="T7" fmla="*/ 2147483646 h 836"/>
                <a:gd name="T8" fmla="*/ 2147483646 w 844"/>
                <a:gd name="T9" fmla="*/ 2147483646 h 836"/>
                <a:gd name="T10" fmla="*/ 2147483646 w 844"/>
                <a:gd name="T11" fmla="*/ 2147483646 h 836"/>
                <a:gd name="T12" fmla="*/ 2147483646 w 844"/>
                <a:gd name="T13" fmla="*/ 2147483646 h 836"/>
                <a:gd name="T14" fmla="*/ 2147483646 w 844"/>
                <a:gd name="T15" fmla="*/ 2147483646 h 836"/>
                <a:gd name="T16" fmla="*/ 2147483646 w 844"/>
                <a:gd name="T17" fmla="*/ 2147483646 h 836"/>
                <a:gd name="T18" fmla="*/ 2147483646 w 844"/>
                <a:gd name="T19" fmla="*/ 2147483646 h 836"/>
                <a:gd name="T20" fmla="*/ 2147483646 w 844"/>
                <a:gd name="T21" fmla="*/ 2147483646 h 836"/>
                <a:gd name="T22" fmla="*/ 2147483646 w 844"/>
                <a:gd name="T23" fmla="*/ 2147483646 h 836"/>
                <a:gd name="T24" fmla="*/ 2147483646 w 844"/>
                <a:gd name="T25" fmla="*/ 2147483646 h 836"/>
                <a:gd name="T26" fmla="*/ 2147483646 w 844"/>
                <a:gd name="T27" fmla="*/ 2147483646 h 836"/>
                <a:gd name="T28" fmla="*/ 2147483646 w 844"/>
                <a:gd name="T29" fmla="*/ 2147483646 h 836"/>
                <a:gd name="T30" fmla="*/ 2147483646 w 844"/>
                <a:gd name="T31" fmla="*/ 2147483646 h 836"/>
                <a:gd name="T32" fmla="*/ 2147483646 w 844"/>
                <a:gd name="T33" fmla="*/ 2147483646 h 836"/>
                <a:gd name="T34" fmla="*/ 2147483646 w 844"/>
                <a:gd name="T35" fmla="*/ 2147483646 h 836"/>
                <a:gd name="T36" fmla="*/ 2147483646 w 844"/>
                <a:gd name="T37" fmla="*/ 2147483646 h 836"/>
                <a:gd name="T38" fmla="*/ 2147483646 w 844"/>
                <a:gd name="T39" fmla="*/ 2147483646 h 836"/>
                <a:gd name="T40" fmla="*/ 2147483646 w 844"/>
                <a:gd name="T41" fmla="*/ 2147483646 h 836"/>
                <a:gd name="T42" fmla="*/ 2147483646 w 844"/>
                <a:gd name="T43" fmla="*/ 2147483646 h 836"/>
                <a:gd name="T44" fmla="*/ 2147483646 w 844"/>
                <a:gd name="T45" fmla="*/ 2147483646 h 836"/>
                <a:gd name="T46" fmla="*/ 2147483646 w 844"/>
                <a:gd name="T47" fmla="*/ 2147483646 h 836"/>
                <a:gd name="T48" fmla="*/ 2147483646 w 844"/>
                <a:gd name="T49" fmla="*/ 2147483646 h 836"/>
                <a:gd name="T50" fmla="*/ 2147483646 w 844"/>
                <a:gd name="T51" fmla="*/ 2147483646 h 836"/>
                <a:gd name="T52" fmla="*/ 2147483646 w 844"/>
                <a:gd name="T53" fmla="*/ 2147483646 h 836"/>
                <a:gd name="T54" fmla="*/ 2147483646 w 844"/>
                <a:gd name="T55" fmla="*/ 2147483646 h 836"/>
                <a:gd name="T56" fmla="*/ 2147483646 w 844"/>
                <a:gd name="T57" fmla="*/ 2147483646 h 836"/>
                <a:gd name="T58" fmla="*/ 2147483646 w 844"/>
                <a:gd name="T59" fmla="*/ 2147483646 h 836"/>
                <a:gd name="T60" fmla="*/ 2147483646 w 844"/>
                <a:gd name="T61" fmla="*/ 2147483646 h 836"/>
                <a:gd name="T62" fmla="*/ 2147483646 w 844"/>
                <a:gd name="T63" fmla="*/ 2147483646 h 836"/>
                <a:gd name="T64" fmla="*/ 2147483646 w 844"/>
                <a:gd name="T65" fmla="*/ 2147483646 h 836"/>
                <a:gd name="T66" fmla="*/ 2147483646 w 844"/>
                <a:gd name="T67" fmla="*/ 2147483646 h 836"/>
                <a:gd name="T68" fmla="*/ 2147483646 w 844"/>
                <a:gd name="T69" fmla="*/ 2147483646 h 836"/>
                <a:gd name="T70" fmla="*/ 2147483646 w 844"/>
                <a:gd name="T71" fmla="*/ 2147483646 h 836"/>
                <a:gd name="T72" fmla="*/ 2147483646 w 844"/>
                <a:gd name="T73" fmla="*/ 2147483646 h 836"/>
                <a:gd name="T74" fmla="*/ 2147483646 w 844"/>
                <a:gd name="T75" fmla="*/ 2147483646 h 836"/>
                <a:gd name="T76" fmla="*/ 2147483646 w 844"/>
                <a:gd name="T77" fmla="*/ 2147483646 h 836"/>
                <a:gd name="T78" fmla="*/ 2147483646 w 844"/>
                <a:gd name="T79" fmla="*/ 2147483646 h 836"/>
                <a:gd name="T80" fmla="*/ 2147483646 w 844"/>
                <a:gd name="T81" fmla="*/ 2147483646 h 836"/>
                <a:gd name="T82" fmla="*/ 2147483646 w 844"/>
                <a:gd name="T83" fmla="*/ 2147483646 h 836"/>
                <a:gd name="T84" fmla="*/ 2147483646 w 844"/>
                <a:gd name="T85" fmla="*/ 2147483646 h 836"/>
                <a:gd name="T86" fmla="*/ 2147483646 w 844"/>
                <a:gd name="T87" fmla="*/ 2147483646 h 836"/>
                <a:gd name="T88" fmla="*/ 2147483646 w 844"/>
                <a:gd name="T89" fmla="*/ 2147483646 h 836"/>
                <a:gd name="T90" fmla="*/ 2147483646 w 844"/>
                <a:gd name="T91" fmla="*/ 2147483646 h 836"/>
                <a:gd name="T92" fmla="*/ 2147483646 w 844"/>
                <a:gd name="T93" fmla="*/ 2147483646 h 836"/>
                <a:gd name="T94" fmla="*/ 2147483646 w 844"/>
                <a:gd name="T95" fmla="*/ 2147483646 h 8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44" h="836">
                  <a:moveTo>
                    <a:pt x="791" y="791"/>
                  </a:moveTo>
                  <a:lnTo>
                    <a:pt x="791" y="791"/>
                  </a:lnTo>
                  <a:cubicBezTo>
                    <a:pt x="779" y="803"/>
                    <a:pt x="763" y="809"/>
                    <a:pt x="747" y="809"/>
                  </a:cubicBezTo>
                  <a:cubicBezTo>
                    <a:pt x="730" y="809"/>
                    <a:pt x="714" y="803"/>
                    <a:pt x="702" y="791"/>
                  </a:cubicBezTo>
                  <a:lnTo>
                    <a:pt x="458" y="546"/>
                  </a:lnTo>
                  <a:lnTo>
                    <a:pt x="547" y="456"/>
                  </a:lnTo>
                  <a:lnTo>
                    <a:pt x="791" y="701"/>
                  </a:lnTo>
                  <a:cubicBezTo>
                    <a:pt x="816" y="726"/>
                    <a:pt x="816" y="767"/>
                    <a:pt x="791" y="791"/>
                  </a:cubicBezTo>
                  <a:close/>
                  <a:moveTo>
                    <a:pt x="239" y="729"/>
                  </a:moveTo>
                  <a:lnTo>
                    <a:pt x="186" y="677"/>
                  </a:lnTo>
                  <a:lnTo>
                    <a:pt x="697" y="166"/>
                  </a:lnTo>
                  <a:lnTo>
                    <a:pt x="750" y="219"/>
                  </a:lnTo>
                  <a:lnTo>
                    <a:pt x="239" y="729"/>
                  </a:lnTo>
                  <a:close/>
                  <a:moveTo>
                    <a:pt x="168" y="800"/>
                  </a:moveTo>
                  <a:lnTo>
                    <a:pt x="168" y="800"/>
                  </a:lnTo>
                  <a:cubicBezTo>
                    <a:pt x="155" y="812"/>
                    <a:pt x="135" y="812"/>
                    <a:pt x="123" y="800"/>
                  </a:cubicBezTo>
                  <a:lnTo>
                    <a:pt x="46" y="723"/>
                  </a:lnTo>
                  <a:cubicBezTo>
                    <a:pt x="40" y="717"/>
                    <a:pt x="37" y="709"/>
                    <a:pt x="37" y="701"/>
                  </a:cubicBezTo>
                  <a:cubicBezTo>
                    <a:pt x="37" y="693"/>
                    <a:pt x="40" y="684"/>
                    <a:pt x="46" y="678"/>
                  </a:cubicBezTo>
                  <a:lnTo>
                    <a:pt x="99" y="625"/>
                  </a:lnTo>
                  <a:lnTo>
                    <a:pt x="221" y="747"/>
                  </a:lnTo>
                  <a:lnTo>
                    <a:pt x="168" y="800"/>
                  </a:lnTo>
                  <a:close/>
                  <a:moveTo>
                    <a:pt x="628" y="96"/>
                  </a:moveTo>
                  <a:lnTo>
                    <a:pt x="680" y="149"/>
                  </a:lnTo>
                  <a:lnTo>
                    <a:pt x="169" y="659"/>
                  </a:lnTo>
                  <a:lnTo>
                    <a:pt x="117" y="607"/>
                  </a:lnTo>
                  <a:lnTo>
                    <a:pt x="628" y="96"/>
                  </a:lnTo>
                  <a:close/>
                  <a:moveTo>
                    <a:pt x="223" y="310"/>
                  </a:moveTo>
                  <a:lnTo>
                    <a:pt x="223" y="310"/>
                  </a:lnTo>
                  <a:cubicBezTo>
                    <a:pt x="221" y="307"/>
                    <a:pt x="217" y="305"/>
                    <a:pt x="214" y="305"/>
                  </a:cubicBezTo>
                  <a:cubicBezTo>
                    <a:pt x="211" y="305"/>
                    <a:pt x="208" y="307"/>
                    <a:pt x="205" y="310"/>
                  </a:cubicBezTo>
                  <a:lnTo>
                    <a:pt x="178" y="336"/>
                  </a:lnTo>
                  <a:cubicBezTo>
                    <a:pt x="161" y="354"/>
                    <a:pt x="138" y="363"/>
                    <a:pt x="114" y="363"/>
                  </a:cubicBezTo>
                  <a:cubicBezTo>
                    <a:pt x="93" y="363"/>
                    <a:pt x="74" y="356"/>
                    <a:pt x="58" y="344"/>
                  </a:cubicBezTo>
                  <a:lnTo>
                    <a:pt x="246" y="155"/>
                  </a:lnTo>
                  <a:cubicBezTo>
                    <a:pt x="251" y="150"/>
                    <a:pt x="251" y="143"/>
                    <a:pt x="246" y="138"/>
                  </a:cubicBezTo>
                  <a:lnTo>
                    <a:pt x="148" y="39"/>
                  </a:lnTo>
                  <a:cubicBezTo>
                    <a:pt x="192" y="30"/>
                    <a:pt x="239" y="44"/>
                    <a:pt x="272" y="77"/>
                  </a:cubicBezTo>
                  <a:cubicBezTo>
                    <a:pt x="306" y="111"/>
                    <a:pt x="320" y="159"/>
                    <a:pt x="309" y="206"/>
                  </a:cubicBezTo>
                  <a:cubicBezTo>
                    <a:pt x="308" y="208"/>
                    <a:pt x="308" y="209"/>
                    <a:pt x="308" y="211"/>
                  </a:cubicBezTo>
                  <a:cubicBezTo>
                    <a:pt x="308" y="214"/>
                    <a:pt x="309" y="217"/>
                    <a:pt x="312" y="220"/>
                  </a:cubicBezTo>
                  <a:lnTo>
                    <a:pt x="390" y="299"/>
                  </a:lnTo>
                  <a:lnTo>
                    <a:pt x="301" y="388"/>
                  </a:lnTo>
                  <a:lnTo>
                    <a:pt x="223" y="310"/>
                  </a:lnTo>
                  <a:close/>
                  <a:moveTo>
                    <a:pt x="39" y="148"/>
                  </a:moveTo>
                  <a:lnTo>
                    <a:pt x="128" y="238"/>
                  </a:lnTo>
                  <a:lnTo>
                    <a:pt x="85" y="281"/>
                  </a:lnTo>
                  <a:cubicBezTo>
                    <a:pt x="82" y="279"/>
                    <a:pt x="80" y="276"/>
                    <a:pt x="77" y="273"/>
                  </a:cubicBezTo>
                  <a:cubicBezTo>
                    <a:pt x="44" y="240"/>
                    <a:pt x="30" y="193"/>
                    <a:pt x="39" y="148"/>
                  </a:cubicBezTo>
                  <a:close/>
                  <a:moveTo>
                    <a:pt x="761" y="194"/>
                  </a:moveTo>
                  <a:lnTo>
                    <a:pt x="652" y="85"/>
                  </a:lnTo>
                  <a:lnTo>
                    <a:pt x="804" y="42"/>
                  </a:lnTo>
                  <a:lnTo>
                    <a:pt x="761" y="194"/>
                  </a:lnTo>
                  <a:close/>
                  <a:moveTo>
                    <a:pt x="809" y="684"/>
                  </a:moveTo>
                  <a:lnTo>
                    <a:pt x="565" y="439"/>
                  </a:lnTo>
                  <a:lnTo>
                    <a:pt x="776" y="227"/>
                  </a:lnTo>
                  <a:cubicBezTo>
                    <a:pt x="777" y="226"/>
                    <a:pt x="779" y="224"/>
                    <a:pt x="779" y="221"/>
                  </a:cubicBezTo>
                  <a:lnTo>
                    <a:pt x="834" y="27"/>
                  </a:lnTo>
                  <a:cubicBezTo>
                    <a:pt x="835" y="23"/>
                    <a:pt x="834" y="18"/>
                    <a:pt x="831" y="15"/>
                  </a:cubicBezTo>
                  <a:cubicBezTo>
                    <a:pt x="828" y="12"/>
                    <a:pt x="823" y="11"/>
                    <a:pt x="819" y="12"/>
                  </a:cubicBezTo>
                  <a:lnTo>
                    <a:pt x="624" y="67"/>
                  </a:lnTo>
                  <a:cubicBezTo>
                    <a:pt x="622" y="68"/>
                    <a:pt x="620" y="69"/>
                    <a:pt x="619" y="70"/>
                  </a:cubicBezTo>
                  <a:lnTo>
                    <a:pt x="408" y="281"/>
                  </a:lnTo>
                  <a:lnTo>
                    <a:pt x="334" y="207"/>
                  </a:lnTo>
                  <a:cubicBezTo>
                    <a:pt x="345" y="153"/>
                    <a:pt x="329" y="98"/>
                    <a:pt x="290" y="59"/>
                  </a:cubicBezTo>
                  <a:cubicBezTo>
                    <a:pt x="246" y="15"/>
                    <a:pt x="179" y="0"/>
                    <a:pt x="120" y="21"/>
                  </a:cubicBezTo>
                  <a:cubicBezTo>
                    <a:pt x="115" y="22"/>
                    <a:pt x="112" y="26"/>
                    <a:pt x="112" y="30"/>
                  </a:cubicBezTo>
                  <a:cubicBezTo>
                    <a:pt x="111" y="34"/>
                    <a:pt x="112" y="39"/>
                    <a:pt x="115" y="42"/>
                  </a:cubicBezTo>
                  <a:lnTo>
                    <a:pt x="219" y="146"/>
                  </a:lnTo>
                  <a:lnTo>
                    <a:pt x="146" y="220"/>
                  </a:lnTo>
                  <a:lnTo>
                    <a:pt x="41" y="115"/>
                  </a:lnTo>
                  <a:cubicBezTo>
                    <a:pt x="39" y="112"/>
                    <a:pt x="34" y="111"/>
                    <a:pt x="30" y="112"/>
                  </a:cubicBezTo>
                  <a:cubicBezTo>
                    <a:pt x="26" y="113"/>
                    <a:pt x="23" y="116"/>
                    <a:pt x="21" y="120"/>
                  </a:cubicBezTo>
                  <a:cubicBezTo>
                    <a:pt x="0" y="179"/>
                    <a:pt x="15" y="247"/>
                    <a:pt x="59" y="291"/>
                  </a:cubicBezTo>
                  <a:cubicBezTo>
                    <a:pt x="62" y="294"/>
                    <a:pt x="65" y="296"/>
                    <a:pt x="68" y="298"/>
                  </a:cubicBezTo>
                  <a:lnTo>
                    <a:pt x="31" y="336"/>
                  </a:lnTo>
                  <a:cubicBezTo>
                    <a:pt x="26" y="341"/>
                    <a:pt x="26" y="349"/>
                    <a:pt x="31" y="354"/>
                  </a:cubicBezTo>
                  <a:cubicBezTo>
                    <a:pt x="52" y="376"/>
                    <a:pt x="82" y="388"/>
                    <a:pt x="114" y="388"/>
                  </a:cubicBezTo>
                  <a:cubicBezTo>
                    <a:pt x="145" y="388"/>
                    <a:pt x="174" y="376"/>
                    <a:pt x="196" y="354"/>
                  </a:cubicBezTo>
                  <a:lnTo>
                    <a:pt x="214" y="336"/>
                  </a:lnTo>
                  <a:lnTo>
                    <a:pt x="283" y="405"/>
                  </a:lnTo>
                  <a:lnTo>
                    <a:pt x="99" y="590"/>
                  </a:lnTo>
                  <a:lnTo>
                    <a:pt x="92" y="583"/>
                  </a:lnTo>
                  <a:cubicBezTo>
                    <a:pt x="87" y="577"/>
                    <a:pt x="79" y="577"/>
                    <a:pt x="74" y="583"/>
                  </a:cubicBezTo>
                  <a:cubicBezTo>
                    <a:pt x="69" y="587"/>
                    <a:pt x="69" y="595"/>
                    <a:pt x="74" y="600"/>
                  </a:cubicBezTo>
                  <a:lnTo>
                    <a:pt x="81" y="607"/>
                  </a:lnTo>
                  <a:lnTo>
                    <a:pt x="28" y="661"/>
                  </a:lnTo>
                  <a:cubicBezTo>
                    <a:pt x="17" y="671"/>
                    <a:pt x="11" y="686"/>
                    <a:pt x="11" y="701"/>
                  </a:cubicBezTo>
                  <a:cubicBezTo>
                    <a:pt x="11" y="716"/>
                    <a:pt x="17" y="730"/>
                    <a:pt x="28" y="741"/>
                  </a:cubicBezTo>
                  <a:lnTo>
                    <a:pt x="105" y="818"/>
                  </a:lnTo>
                  <a:cubicBezTo>
                    <a:pt x="117" y="829"/>
                    <a:pt x="131" y="835"/>
                    <a:pt x="145" y="835"/>
                  </a:cubicBezTo>
                  <a:cubicBezTo>
                    <a:pt x="160" y="835"/>
                    <a:pt x="174" y="829"/>
                    <a:pt x="185" y="818"/>
                  </a:cubicBezTo>
                  <a:lnTo>
                    <a:pt x="239" y="765"/>
                  </a:lnTo>
                  <a:lnTo>
                    <a:pt x="245" y="771"/>
                  </a:lnTo>
                  <a:cubicBezTo>
                    <a:pt x="248" y="774"/>
                    <a:pt x="251" y="775"/>
                    <a:pt x="254" y="775"/>
                  </a:cubicBezTo>
                  <a:cubicBezTo>
                    <a:pt x="258" y="775"/>
                    <a:pt x="261" y="774"/>
                    <a:pt x="263" y="771"/>
                  </a:cubicBezTo>
                  <a:cubicBezTo>
                    <a:pt x="267" y="766"/>
                    <a:pt x="267" y="758"/>
                    <a:pt x="263" y="754"/>
                  </a:cubicBezTo>
                  <a:lnTo>
                    <a:pt x="256" y="747"/>
                  </a:lnTo>
                  <a:lnTo>
                    <a:pt x="440" y="563"/>
                  </a:lnTo>
                  <a:lnTo>
                    <a:pt x="685" y="809"/>
                  </a:lnTo>
                  <a:cubicBezTo>
                    <a:pt x="701" y="825"/>
                    <a:pt x="723" y="835"/>
                    <a:pt x="747" y="835"/>
                  </a:cubicBezTo>
                  <a:cubicBezTo>
                    <a:pt x="770" y="835"/>
                    <a:pt x="792" y="825"/>
                    <a:pt x="809" y="809"/>
                  </a:cubicBezTo>
                  <a:cubicBezTo>
                    <a:pt x="843" y="774"/>
                    <a:pt x="843" y="718"/>
                    <a:pt x="809" y="6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tx2"/>
              </a:solidFill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45" name="Freeform 200">
              <a:extLst>
                <a:ext uri="{FF2B5EF4-FFF2-40B4-BE49-F238E27FC236}">
                  <a16:creationId xmlns:a16="http://schemas.microsoft.com/office/drawing/2014/main" id="{D4C85EA4-CD35-CE46-A809-ABCF851A9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421" y="9703798"/>
              <a:ext cx="1078292" cy="1071966"/>
            </a:xfrm>
            <a:custGeom>
              <a:avLst/>
              <a:gdLst>
                <a:gd name="T0" fmla="*/ 2147483646 w 830"/>
                <a:gd name="T1" fmla="*/ 2147483646 h 826"/>
                <a:gd name="T2" fmla="*/ 2147483646 w 830"/>
                <a:gd name="T3" fmla="*/ 2147483646 h 826"/>
                <a:gd name="T4" fmla="*/ 2147483646 w 830"/>
                <a:gd name="T5" fmla="*/ 2147483646 h 826"/>
                <a:gd name="T6" fmla="*/ 2147483646 w 830"/>
                <a:gd name="T7" fmla="*/ 2147483646 h 826"/>
                <a:gd name="T8" fmla="*/ 2147483646 w 830"/>
                <a:gd name="T9" fmla="*/ 2147483646 h 826"/>
                <a:gd name="T10" fmla="*/ 2147483646 w 830"/>
                <a:gd name="T11" fmla="*/ 2147483646 h 826"/>
                <a:gd name="T12" fmla="*/ 2147483646 w 830"/>
                <a:gd name="T13" fmla="*/ 2147483646 h 826"/>
                <a:gd name="T14" fmla="*/ 2147483646 w 830"/>
                <a:gd name="T15" fmla="*/ 2147483646 h 826"/>
                <a:gd name="T16" fmla="*/ 2147483646 w 830"/>
                <a:gd name="T17" fmla="*/ 2147483646 h 826"/>
                <a:gd name="T18" fmla="*/ 2147483646 w 830"/>
                <a:gd name="T19" fmla="*/ 2147483646 h 826"/>
                <a:gd name="T20" fmla="*/ 2147483646 w 830"/>
                <a:gd name="T21" fmla="*/ 2147483646 h 826"/>
                <a:gd name="T22" fmla="*/ 2147483646 w 830"/>
                <a:gd name="T23" fmla="*/ 2147483646 h 826"/>
                <a:gd name="T24" fmla="*/ 2147483646 w 830"/>
                <a:gd name="T25" fmla="*/ 2147483646 h 826"/>
                <a:gd name="T26" fmla="*/ 2147483646 w 830"/>
                <a:gd name="T27" fmla="*/ 2147483646 h 826"/>
                <a:gd name="T28" fmla="*/ 2147483646 w 830"/>
                <a:gd name="T29" fmla="*/ 2147483646 h 826"/>
                <a:gd name="T30" fmla="*/ 2147483646 w 830"/>
                <a:gd name="T31" fmla="*/ 2147483646 h 826"/>
                <a:gd name="T32" fmla="*/ 2147483646 w 830"/>
                <a:gd name="T33" fmla="*/ 2147483646 h 826"/>
                <a:gd name="T34" fmla="*/ 2147483646 w 830"/>
                <a:gd name="T35" fmla="*/ 2147483646 h 826"/>
                <a:gd name="T36" fmla="*/ 2147483646 w 830"/>
                <a:gd name="T37" fmla="*/ 2147483646 h 826"/>
                <a:gd name="T38" fmla="*/ 2147483646 w 830"/>
                <a:gd name="T39" fmla="*/ 2147483646 h 826"/>
                <a:gd name="T40" fmla="*/ 2147483646 w 830"/>
                <a:gd name="T41" fmla="*/ 2147483646 h 826"/>
                <a:gd name="T42" fmla="*/ 2147483646 w 830"/>
                <a:gd name="T43" fmla="*/ 2147483646 h 826"/>
                <a:gd name="T44" fmla="*/ 2147483646 w 830"/>
                <a:gd name="T45" fmla="*/ 2147483646 h 826"/>
                <a:gd name="T46" fmla="*/ 2147483646 w 830"/>
                <a:gd name="T47" fmla="*/ 2147483646 h 826"/>
                <a:gd name="T48" fmla="*/ 2147483646 w 830"/>
                <a:gd name="T49" fmla="*/ 2147483646 h 826"/>
                <a:gd name="T50" fmla="*/ 2147483646 w 830"/>
                <a:gd name="T51" fmla="*/ 2147483646 h 826"/>
                <a:gd name="T52" fmla="*/ 2147483646 w 830"/>
                <a:gd name="T53" fmla="*/ 2147483646 h 826"/>
                <a:gd name="T54" fmla="*/ 2147483646 w 830"/>
                <a:gd name="T55" fmla="*/ 2147483646 h 826"/>
                <a:gd name="T56" fmla="*/ 2147483646 w 830"/>
                <a:gd name="T57" fmla="*/ 2147483646 h 826"/>
                <a:gd name="T58" fmla="*/ 2147483646 w 830"/>
                <a:gd name="T59" fmla="*/ 2147483646 h 826"/>
                <a:gd name="T60" fmla="*/ 2147483646 w 830"/>
                <a:gd name="T61" fmla="*/ 2147483646 h 826"/>
                <a:gd name="T62" fmla="*/ 2147483646 w 830"/>
                <a:gd name="T63" fmla="*/ 2147483646 h 826"/>
                <a:gd name="T64" fmla="*/ 2147483646 w 830"/>
                <a:gd name="T65" fmla="*/ 2147483646 h 826"/>
                <a:gd name="T66" fmla="*/ 2147483646 w 830"/>
                <a:gd name="T67" fmla="*/ 2147483646 h 826"/>
                <a:gd name="T68" fmla="*/ 2147483646 w 830"/>
                <a:gd name="T69" fmla="*/ 2147483646 h 826"/>
                <a:gd name="T70" fmla="*/ 2147483646 w 830"/>
                <a:gd name="T71" fmla="*/ 2147483646 h 826"/>
                <a:gd name="T72" fmla="*/ 2147483646 w 830"/>
                <a:gd name="T73" fmla="*/ 2147483646 h 826"/>
                <a:gd name="T74" fmla="*/ 2147483646 w 830"/>
                <a:gd name="T75" fmla="*/ 2147483646 h 826"/>
                <a:gd name="T76" fmla="*/ 2147483646 w 830"/>
                <a:gd name="T77" fmla="*/ 2147483646 h 826"/>
                <a:gd name="T78" fmla="*/ 2147483646 w 830"/>
                <a:gd name="T79" fmla="*/ 2147483646 h 826"/>
                <a:gd name="T80" fmla="*/ 2147483646 w 830"/>
                <a:gd name="T81" fmla="*/ 2147483646 h 826"/>
                <a:gd name="T82" fmla="*/ 2147483646 w 830"/>
                <a:gd name="T83" fmla="*/ 2147483646 h 826"/>
                <a:gd name="T84" fmla="*/ 2147483646 w 830"/>
                <a:gd name="T85" fmla="*/ 2147483646 h 826"/>
                <a:gd name="T86" fmla="*/ 2147483646 w 830"/>
                <a:gd name="T87" fmla="*/ 2147483646 h 826"/>
                <a:gd name="T88" fmla="*/ 2147483646 w 830"/>
                <a:gd name="T89" fmla="*/ 2147483646 h 8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30" h="826">
                  <a:moveTo>
                    <a:pt x="585" y="447"/>
                  </a:moveTo>
                  <a:lnTo>
                    <a:pt x="436" y="126"/>
                  </a:lnTo>
                  <a:lnTo>
                    <a:pt x="643" y="30"/>
                  </a:lnTo>
                  <a:lnTo>
                    <a:pt x="681" y="115"/>
                  </a:lnTo>
                  <a:lnTo>
                    <a:pt x="543" y="179"/>
                  </a:lnTo>
                  <a:cubicBezTo>
                    <a:pt x="537" y="181"/>
                    <a:pt x="534" y="189"/>
                    <a:pt x="537" y="195"/>
                  </a:cubicBezTo>
                  <a:cubicBezTo>
                    <a:pt x="539" y="200"/>
                    <a:pt x="543" y="203"/>
                    <a:pt x="548" y="203"/>
                  </a:cubicBezTo>
                  <a:cubicBezTo>
                    <a:pt x="550" y="203"/>
                    <a:pt x="552" y="202"/>
                    <a:pt x="553" y="201"/>
                  </a:cubicBezTo>
                  <a:lnTo>
                    <a:pt x="692" y="137"/>
                  </a:lnTo>
                  <a:lnTo>
                    <a:pt x="792" y="352"/>
                  </a:lnTo>
                  <a:lnTo>
                    <a:pt x="585" y="447"/>
                  </a:lnTo>
                  <a:close/>
                  <a:moveTo>
                    <a:pt x="336" y="511"/>
                  </a:moveTo>
                  <a:lnTo>
                    <a:pt x="227" y="275"/>
                  </a:lnTo>
                  <a:lnTo>
                    <a:pt x="433" y="180"/>
                  </a:lnTo>
                  <a:lnTo>
                    <a:pt x="472" y="264"/>
                  </a:lnTo>
                  <a:lnTo>
                    <a:pt x="329" y="330"/>
                  </a:lnTo>
                  <a:cubicBezTo>
                    <a:pt x="323" y="333"/>
                    <a:pt x="321" y="340"/>
                    <a:pt x="323" y="346"/>
                  </a:cubicBezTo>
                  <a:cubicBezTo>
                    <a:pt x="325" y="351"/>
                    <a:pt x="330" y="354"/>
                    <a:pt x="335" y="354"/>
                  </a:cubicBezTo>
                  <a:cubicBezTo>
                    <a:pt x="337" y="354"/>
                    <a:pt x="338" y="353"/>
                    <a:pt x="340" y="352"/>
                  </a:cubicBezTo>
                  <a:lnTo>
                    <a:pt x="483" y="286"/>
                  </a:lnTo>
                  <a:lnTo>
                    <a:pt x="543" y="415"/>
                  </a:lnTo>
                  <a:lnTo>
                    <a:pt x="336" y="511"/>
                  </a:lnTo>
                  <a:close/>
                  <a:moveTo>
                    <a:pt x="443" y="543"/>
                  </a:moveTo>
                  <a:lnTo>
                    <a:pt x="443" y="543"/>
                  </a:lnTo>
                  <a:cubicBezTo>
                    <a:pt x="422" y="543"/>
                    <a:pt x="405" y="528"/>
                    <a:pt x="399" y="509"/>
                  </a:cubicBezTo>
                  <a:lnTo>
                    <a:pt x="480" y="472"/>
                  </a:lnTo>
                  <a:cubicBezTo>
                    <a:pt x="486" y="479"/>
                    <a:pt x="489" y="487"/>
                    <a:pt x="489" y="497"/>
                  </a:cubicBezTo>
                  <a:cubicBezTo>
                    <a:pt x="489" y="522"/>
                    <a:pt x="468" y="543"/>
                    <a:pt x="443" y="543"/>
                  </a:cubicBezTo>
                  <a:close/>
                  <a:moveTo>
                    <a:pt x="61" y="519"/>
                  </a:moveTo>
                  <a:lnTo>
                    <a:pt x="43" y="480"/>
                  </a:lnTo>
                  <a:lnTo>
                    <a:pt x="226" y="332"/>
                  </a:lnTo>
                  <a:lnTo>
                    <a:pt x="258" y="404"/>
                  </a:lnTo>
                  <a:lnTo>
                    <a:pt x="292" y="475"/>
                  </a:lnTo>
                  <a:lnTo>
                    <a:pt x="61" y="519"/>
                  </a:lnTo>
                  <a:close/>
                  <a:moveTo>
                    <a:pt x="789" y="158"/>
                  </a:moveTo>
                  <a:lnTo>
                    <a:pt x="789" y="158"/>
                  </a:lnTo>
                  <a:cubicBezTo>
                    <a:pt x="802" y="186"/>
                    <a:pt x="803" y="217"/>
                    <a:pt x="792" y="245"/>
                  </a:cubicBezTo>
                  <a:cubicBezTo>
                    <a:pt x="789" y="253"/>
                    <a:pt x="785" y="261"/>
                    <a:pt x="781" y="269"/>
                  </a:cubicBezTo>
                  <a:lnTo>
                    <a:pt x="699" y="93"/>
                  </a:lnTo>
                  <a:cubicBezTo>
                    <a:pt x="737" y="98"/>
                    <a:pt x="772" y="121"/>
                    <a:pt x="789" y="158"/>
                  </a:cubicBezTo>
                  <a:close/>
                  <a:moveTo>
                    <a:pt x="792" y="294"/>
                  </a:moveTo>
                  <a:lnTo>
                    <a:pt x="792" y="294"/>
                  </a:lnTo>
                  <a:cubicBezTo>
                    <a:pt x="802" y="283"/>
                    <a:pt x="811" y="269"/>
                    <a:pt x="816" y="254"/>
                  </a:cubicBezTo>
                  <a:cubicBezTo>
                    <a:pt x="829" y="219"/>
                    <a:pt x="827" y="181"/>
                    <a:pt x="812" y="148"/>
                  </a:cubicBezTo>
                  <a:cubicBezTo>
                    <a:pt x="788" y="98"/>
                    <a:pt x="739" y="68"/>
                    <a:pt x="687" y="68"/>
                  </a:cubicBezTo>
                  <a:lnTo>
                    <a:pt x="660" y="9"/>
                  </a:lnTo>
                  <a:cubicBezTo>
                    <a:pt x="657" y="2"/>
                    <a:pt x="650" y="0"/>
                    <a:pt x="644" y="2"/>
                  </a:cubicBezTo>
                  <a:lnTo>
                    <a:pt x="414" y="109"/>
                  </a:lnTo>
                  <a:cubicBezTo>
                    <a:pt x="411" y="110"/>
                    <a:pt x="409" y="113"/>
                    <a:pt x="408" y="116"/>
                  </a:cubicBezTo>
                  <a:cubicBezTo>
                    <a:pt x="406" y="119"/>
                    <a:pt x="407" y="123"/>
                    <a:pt x="408" y="126"/>
                  </a:cubicBezTo>
                  <a:lnTo>
                    <a:pt x="423" y="158"/>
                  </a:lnTo>
                  <a:lnTo>
                    <a:pt x="205" y="259"/>
                  </a:lnTo>
                  <a:cubicBezTo>
                    <a:pt x="198" y="261"/>
                    <a:pt x="196" y="269"/>
                    <a:pt x="198" y="275"/>
                  </a:cubicBezTo>
                  <a:lnTo>
                    <a:pt x="214" y="309"/>
                  </a:lnTo>
                  <a:lnTo>
                    <a:pt x="32" y="456"/>
                  </a:lnTo>
                  <a:lnTo>
                    <a:pt x="25" y="442"/>
                  </a:lnTo>
                  <a:cubicBezTo>
                    <a:pt x="22" y="436"/>
                    <a:pt x="15" y="434"/>
                    <a:pt x="9" y="436"/>
                  </a:cubicBezTo>
                  <a:cubicBezTo>
                    <a:pt x="2" y="439"/>
                    <a:pt x="0" y="446"/>
                    <a:pt x="3" y="453"/>
                  </a:cubicBezTo>
                  <a:lnTo>
                    <a:pt x="56" y="567"/>
                  </a:lnTo>
                  <a:cubicBezTo>
                    <a:pt x="58" y="572"/>
                    <a:pt x="62" y="575"/>
                    <a:pt x="67" y="575"/>
                  </a:cubicBezTo>
                  <a:cubicBezTo>
                    <a:pt x="69" y="575"/>
                    <a:pt x="70" y="575"/>
                    <a:pt x="72" y="573"/>
                  </a:cubicBezTo>
                  <a:cubicBezTo>
                    <a:pt x="79" y="570"/>
                    <a:pt x="81" y="563"/>
                    <a:pt x="79" y="557"/>
                  </a:cubicBezTo>
                  <a:lnTo>
                    <a:pt x="72" y="543"/>
                  </a:lnTo>
                  <a:lnTo>
                    <a:pt x="302" y="499"/>
                  </a:lnTo>
                  <a:lnTo>
                    <a:pt x="318" y="533"/>
                  </a:lnTo>
                  <a:cubicBezTo>
                    <a:pt x="319" y="536"/>
                    <a:pt x="322" y="538"/>
                    <a:pt x="325" y="539"/>
                  </a:cubicBezTo>
                  <a:cubicBezTo>
                    <a:pt x="327" y="540"/>
                    <a:pt x="328" y="540"/>
                    <a:pt x="329" y="540"/>
                  </a:cubicBezTo>
                  <a:cubicBezTo>
                    <a:pt x="331" y="540"/>
                    <a:pt x="333" y="540"/>
                    <a:pt x="335" y="539"/>
                  </a:cubicBezTo>
                  <a:lnTo>
                    <a:pt x="376" y="520"/>
                  </a:lnTo>
                  <a:cubicBezTo>
                    <a:pt x="385" y="543"/>
                    <a:pt x="405" y="562"/>
                    <a:pt x="430" y="566"/>
                  </a:cubicBezTo>
                  <a:lnTo>
                    <a:pt x="430" y="616"/>
                  </a:lnTo>
                  <a:lnTo>
                    <a:pt x="234" y="803"/>
                  </a:lnTo>
                  <a:cubicBezTo>
                    <a:pt x="230" y="808"/>
                    <a:pt x="230" y="815"/>
                    <a:pt x="234" y="820"/>
                  </a:cubicBezTo>
                  <a:cubicBezTo>
                    <a:pt x="237" y="823"/>
                    <a:pt x="240" y="825"/>
                    <a:pt x="243" y="825"/>
                  </a:cubicBezTo>
                  <a:cubicBezTo>
                    <a:pt x="246" y="825"/>
                    <a:pt x="250" y="823"/>
                    <a:pt x="252" y="821"/>
                  </a:cubicBezTo>
                  <a:lnTo>
                    <a:pt x="430" y="651"/>
                  </a:lnTo>
                  <a:lnTo>
                    <a:pt x="430" y="812"/>
                  </a:lnTo>
                  <a:cubicBezTo>
                    <a:pt x="430" y="819"/>
                    <a:pt x="436" y="825"/>
                    <a:pt x="443" y="825"/>
                  </a:cubicBezTo>
                  <a:cubicBezTo>
                    <a:pt x="449" y="825"/>
                    <a:pt x="455" y="819"/>
                    <a:pt x="455" y="812"/>
                  </a:cubicBezTo>
                  <a:lnTo>
                    <a:pt x="455" y="651"/>
                  </a:lnTo>
                  <a:lnTo>
                    <a:pt x="634" y="821"/>
                  </a:lnTo>
                  <a:cubicBezTo>
                    <a:pt x="636" y="823"/>
                    <a:pt x="639" y="825"/>
                    <a:pt x="642" y="825"/>
                  </a:cubicBezTo>
                  <a:cubicBezTo>
                    <a:pt x="645" y="825"/>
                    <a:pt x="649" y="823"/>
                    <a:pt x="651" y="820"/>
                  </a:cubicBezTo>
                  <a:cubicBezTo>
                    <a:pt x="656" y="815"/>
                    <a:pt x="656" y="808"/>
                    <a:pt x="651" y="803"/>
                  </a:cubicBezTo>
                  <a:lnTo>
                    <a:pt x="455" y="616"/>
                  </a:lnTo>
                  <a:lnTo>
                    <a:pt x="455" y="566"/>
                  </a:lnTo>
                  <a:cubicBezTo>
                    <a:pt x="488" y="560"/>
                    <a:pt x="513" y="532"/>
                    <a:pt x="513" y="497"/>
                  </a:cubicBezTo>
                  <a:cubicBezTo>
                    <a:pt x="513" y="483"/>
                    <a:pt x="509" y="472"/>
                    <a:pt x="503" y="461"/>
                  </a:cubicBezTo>
                  <a:lnTo>
                    <a:pt x="553" y="437"/>
                  </a:lnTo>
                  <a:lnTo>
                    <a:pt x="567" y="469"/>
                  </a:lnTo>
                  <a:cubicBezTo>
                    <a:pt x="569" y="472"/>
                    <a:pt x="571" y="475"/>
                    <a:pt x="574" y="476"/>
                  </a:cubicBezTo>
                  <a:cubicBezTo>
                    <a:pt x="576" y="476"/>
                    <a:pt x="577" y="477"/>
                    <a:pt x="579" y="477"/>
                  </a:cubicBezTo>
                  <a:cubicBezTo>
                    <a:pt x="581" y="477"/>
                    <a:pt x="583" y="476"/>
                    <a:pt x="584" y="476"/>
                  </a:cubicBezTo>
                  <a:lnTo>
                    <a:pt x="814" y="370"/>
                  </a:lnTo>
                  <a:cubicBezTo>
                    <a:pt x="820" y="366"/>
                    <a:pt x="822" y="359"/>
                    <a:pt x="819" y="352"/>
                  </a:cubicBezTo>
                  <a:lnTo>
                    <a:pt x="792" y="2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05F7B"/>
                </a:solidFill>
                <a:latin typeface="+mj-lt"/>
              </a:endParaRPr>
            </a:p>
          </p:txBody>
        </p:sp>
        <p:sp>
          <p:nvSpPr>
            <p:cNvPr id="46" name="Freeform 950">
              <a:extLst>
                <a:ext uri="{FF2B5EF4-FFF2-40B4-BE49-F238E27FC236}">
                  <a16:creationId xmlns:a16="http://schemas.microsoft.com/office/drawing/2014/main" id="{A4837ED9-6A04-F94C-BA23-CB01AB819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2783" y="10686567"/>
              <a:ext cx="1255798" cy="1433382"/>
            </a:xfrm>
            <a:custGeom>
              <a:avLst/>
              <a:gdLst>
                <a:gd name="T0" fmla="*/ 1732784 w 259991"/>
                <a:gd name="T1" fmla="*/ 2358694 h 296502"/>
                <a:gd name="T2" fmla="*/ 1732784 w 259991"/>
                <a:gd name="T3" fmla="*/ 2458604 h 296502"/>
                <a:gd name="T4" fmla="*/ 709950 w 259991"/>
                <a:gd name="T5" fmla="*/ 2408653 h 296502"/>
                <a:gd name="T6" fmla="*/ 1418761 w 259991"/>
                <a:gd name="T7" fmla="*/ 1959800 h 296502"/>
                <a:gd name="T8" fmla="*/ 2125940 w 259991"/>
                <a:gd name="T9" fmla="*/ 2009741 h 296502"/>
                <a:gd name="T10" fmla="*/ 1418761 w 259991"/>
                <a:gd name="T11" fmla="*/ 2059693 h 296502"/>
                <a:gd name="T12" fmla="*/ 1418761 w 259991"/>
                <a:gd name="T13" fmla="*/ 1959800 h 296502"/>
                <a:gd name="T14" fmla="*/ 1140070 w 259991"/>
                <a:gd name="T15" fmla="*/ 1959800 h 296502"/>
                <a:gd name="T16" fmla="*/ 1140070 w 259991"/>
                <a:gd name="T17" fmla="*/ 2059693 h 296502"/>
                <a:gd name="T18" fmla="*/ 709950 w 259991"/>
                <a:gd name="T19" fmla="*/ 2009741 h 296502"/>
                <a:gd name="T20" fmla="*/ 1796038 w 259991"/>
                <a:gd name="T21" fmla="*/ 1578244 h 296502"/>
                <a:gd name="T22" fmla="*/ 2125923 w 259991"/>
                <a:gd name="T23" fmla="*/ 1626269 h 296502"/>
                <a:gd name="T24" fmla="*/ 1796038 w 259991"/>
                <a:gd name="T25" fmla="*/ 1678308 h 296502"/>
                <a:gd name="T26" fmla="*/ 1796038 w 259991"/>
                <a:gd name="T27" fmla="*/ 1578244 h 296502"/>
                <a:gd name="T28" fmla="*/ 1524820 w 259991"/>
                <a:gd name="T29" fmla="*/ 1578244 h 296502"/>
                <a:gd name="T30" fmla="*/ 1524820 w 259991"/>
                <a:gd name="T31" fmla="*/ 1678308 h 296502"/>
                <a:gd name="T32" fmla="*/ 709950 w 259991"/>
                <a:gd name="T33" fmla="*/ 1626269 h 296502"/>
                <a:gd name="T34" fmla="*/ 1418761 w 259991"/>
                <a:gd name="T35" fmla="*/ 1179348 h 296502"/>
                <a:gd name="T36" fmla="*/ 2125940 w 259991"/>
                <a:gd name="T37" fmla="*/ 1225602 h 296502"/>
                <a:gd name="T38" fmla="*/ 1418761 w 259991"/>
                <a:gd name="T39" fmla="*/ 1279560 h 296502"/>
                <a:gd name="T40" fmla="*/ 1418761 w 259991"/>
                <a:gd name="T41" fmla="*/ 1179348 h 296502"/>
                <a:gd name="T42" fmla="*/ 1140070 w 259991"/>
                <a:gd name="T43" fmla="*/ 1179348 h 296502"/>
                <a:gd name="T44" fmla="*/ 1140070 w 259991"/>
                <a:gd name="T45" fmla="*/ 1279560 h 296502"/>
                <a:gd name="T46" fmla="*/ 709950 w 259991"/>
                <a:gd name="T47" fmla="*/ 1225602 h 296502"/>
                <a:gd name="T48" fmla="*/ 1796038 w 259991"/>
                <a:gd name="T49" fmla="*/ 780449 h 296502"/>
                <a:gd name="T50" fmla="*/ 2125923 w 259991"/>
                <a:gd name="T51" fmla="*/ 830553 h 296502"/>
                <a:gd name="T52" fmla="*/ 1796038 w 259991"/>
                <a:gd name="T53" fmla="*/ 880641 h 296502"/>
                <a:gd name="T54" fmla="*/ 1796038 w 259991"/>
                <a:gd name="T55" fmla="*/ 780449 h 296502"/>
                <a:gd name="T56" fmla="*/ 1524820 w 259991"/>
                <a:gd name="T57" fmla="*/ 780449 h 296502"/>
                <a:gd name="T58" fmla="*/ 1524820 w 259991"/>
                <a:gd name="T59" fmla="*/ 880641 h 296502"/>
                <a:gd name="T60" fmla="*/ 709950 w 259991"/>
                <a:gd name="T61" fmla="*/ 830553 h 296502"/>
                <a:gd name="T62" fmla="*/ 445371 w 259991"/>
                <a:gd name="T63" fmla="*/ 329535 h 296502"/>
                <a:gd name="T64" fmla="*/ 496391 w 259991"/>
                <a:gd name="T65" fmla="*/ 2746230 h 296502"/>
                <a:gd name="T66" fmla="*/ 2356806 w 259991"/>
                <a:gd name="T67" fmla="*/ 380492 h 296502"/>
                <a:gd name="T68" fmla="*/ 2454918 w 259991"/>
                <a:gd name="T69" fmla="*/ 380492 h 296502"/>
                <a:gd name="T70" fmla="*/ 2403911 w 259991"/>
                <a:gd name="T71" fmla="*/ 2840389 h 296502"/>
                <a:gd name="T72" fmla="*/ 398273 w 259991"/>
                <a:gd name="T73" fmla="*/ 2793319 h 296502"/>
                <a:gd name="T74" fmla="*/ 445371 w 259991"/>
                <a:gd name="T75" fmla="*/ 329535 h 296502"/>
                <a:gd name="T76" fmla="*/ 753094 w 259991"/>
                <a:gd name="T77" fmla="*/ 247983 h 296502"/>
                <a:gd name="T78" fmla="*/ 1941569 w 259991"/>
                <a:gd name="T79" fmla="*/ 393602 h 296502"/>
                <a:gd name="T80" fmla="*/ 2090629 w 259991"/>
                <a:gd name="T81" fmla="*/ 98402 h 296502"/>
                <a:gd name="T82" fmla="*/ 247093 w 259991"/>
                <a:gd name="T83" fmla="*/ 98402 h 296502"/>
                <a:gd name="T84" fmla="*/ 101979 w 259991"/>
                <a:gd name="T85" fmla="*/ 2995239 h 296502"/>
                <a:gd name="T86" fmla="*/ 2592684 w 259991"/>
                <a:gd name="T87" fmla="*/ 3140865 h 296502"/>
                <a:gd name="T88" fmla="*/ 2741745 w 259991"/>
                <a:gd name="T89" fmla="*/ 247983 h 296502"/>
                <a:gd name="T90" fmla="*/ 2184761 w 259991"/>
                <a:gd name="T91" fmla="*/ 98402 h 296502"/>
                <a:gd name="T92" fmla="*/ 1941569 w 259991"/>
                <a:gd name="T93" fmla="*/ 492005 h 296502"/>
                <a:gd name="T94" fmla="*/ 655029 w 259991"/>
                <a:gd name="T95" fmla="*/ 247983 h 296502"/>
                <a:gd name="T96" fmla="*/ 247093 w 259991"/>
                <a:gd name="T97" fmla="*/ 98402 h 296502"/>
                <a:gd name="T98" fmla="*/ 2592684 w 259991"/>
                <a:gd name="T99" fmla="*/ 0 h 296502"/>
                <a:gd name="T100" fmla="*/ 2835873 w 259991"/>
                <a:gd name="T101" fmla="*/ 2995239 h 296502"/>
                <a:gd name="T102" fmla="*/ 247093 w 259991"/>
                <a:gd name="T103" fmla="*/ 3239269 h 296502"/>
                <a:gd name="T104" fmla="*/ 0 w 259991"/>
                <a:gd name="T105" fmla="*/ 247983 h 2965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991" h="296502">
                  <a:moveTo>
                    <a:pt x="69741" y="215900"/>
                  </a:moveTo>
                  <a:lnTo>
                    <a:pt x="158860" y="215900"/>
                  </a:lnTo>
                  <a:cubicBezTo>
                    <a:pt x="161366" y="215900"/>
                    <a:pt x="163155" y="217805"/>
                    <a:pt x="163155" y="220472"/>
                  </a:cubicBezTo>
                  <a:cubicBezTo>
                    <a:pt x="163155" y="223139"/>
                    <a:pt x="161366" y="225044"/>
                    <a:pt x="158860" y="225044"/>
                  </a:cubicBezTo>
                  <a:lnTo>
                    <a:pt x="69741" y="225044"/>
                  </a:lnTo>
                  <a:cubicBezTo>
                    <a:pt x="67236" y="225044"/>
                    <a:pt x="65088" y="223139"/>
                    <a:pt x="65088" y="220472"/>
                  </a:cubicBezTo>
                  <a:cubicBezTo>
                    <a:pt x="65088" y="217805"/>
                    <a:pt x="67236" y="215900"/>
                    <a:pt x="69741" y="215900"/>
                  </a:cubicBezTo>
                  <a:close/>
                  <a:moveTo>
                    <a:pt x="130070" y="179387"/>
                  </a:moveTo>
                  <a:lnTo>
                    <a:pt x="190248" y="179387"/>
                  </a:lnTo>
                  <a:cubicBezTo>
                    <a:pt x="192756" y="179387"/>
                    <a:pt x="194905" y="181292"/>
                    <a:pt x="194905" y="183959"/>
                  </a:cubicBezTo>
                  <a:cubicBezTo>
                    <a:pt x="194905" y="186626"/>
                    <a:pt x="192756" y="188531"/>
                    <a:pt x="190248" y="188531"/>
                  </a:cubicBezTo>
                  <a:lnTo>
                    <a:pt x="130070" y="188531"/>
                  </a:lnTo>
                  <a:cubicBezTo>
                    <a:pt x="127562" y="188531"/>
                    <a:pt x="125413" y="186626"/>
                    <a:pt x="125413" y="183959"/>
                  </a:cubicBezTo>
                  <a:cubicBezTo>
                    <a:pt x="125413" y="181292"/>
                    <a:pt x="127562" y="179387"/>
                    <a:pt x="130070" y="179387"/>
                  </a:cubicBezTo>
                  <a:close/>
                  <a:moveTo>
                    <a:pt x="69748" y="179387"/>
                  </a:moveTo>
                  <a:lnTo>
                    <a:pt x="104520" y="179387"/>
                  </a:lnTo>
                  <a:cubicBezTo>
                    <a:pt x="107387" y="179387"/>
                    <a:pt x="109180" y="181292"/>
                    <a:pt x="109180" y="183959"/>
                  </a:cubicBezTo>
                  <a:cubicBezTo>
                    <a:pt x="109180" y="186626"/>
                    <a:pt x="107387" y="188531"/>
                    <a:pt x="104520" y="188531"/>
                  </a:cubicBezTo>
                  <a:lnTo>
                    <a:pt x="69748" y="188531"/>
                  </a:lnTo>
                  <a:cubicBezTo>
                    <a:pt x="67239" y="188531"/>
                    <a:pt x="65088" y="186626"/>
                    <a:pt x="65088" y="183959"/>
                  </a:cubicBezTo>
                  <a:cubicBezTo>
                    <a:pt x="65088" y="181292"/>
                    <a:pt x="67239" y="179387"/>
                    <a:pt x="69748" y="179387"/>
                  </a:cubicBezTo>
                  <a:close/>
                  <a:moveTo>
                    <a:pt x="164659" y="144462"/>
                  </a:moveTo>
                  <a:lnTo>
                    <a:pt x="190223" y="144462"/>
                  </a:lnTo>
                  <a:cubicBezTo>
                    <a:pt x="192743" y="144462"/>
                    <a:pt x="194903" y="146660"/>
                    <a:pt x="194903" y="148858"/>
                  </a:cubicBezTo>
                  <a:cubicBezTo>
                    <a:pt x="194903" y="151423"/>
                    <a:pt x="192743" y="153621"/>
                    <a:pt x="190223" y="153621"/>
                  </a:cubicBezTo>
                  <a:lnTo>
                    <a:pt x="164659" y="153621"/>
                  </a:lnTo>
                  <a:cubicBezTo>
                    <a:pt x="162499" y="153621"/>
                    <a:pt x="160338" y="151423"/>
                    <a:pt x="160338" y="148858"/>
                  </a:cubicBezTo>
                  <a:cubicBezTo>
                    <a:pt x="160338" y="146660"/>
                    <a:pt x="162499" y="144462"/>
                    <a:pt x="164659" y="144462"/>
                  </a:cubicBezTo>
                  <a:close/>
                  <a:moveTo>
                    <a:pt x="69757" y="144462"/>
                  </a:moveTo>
                  <a:lnTo>
                    <a:pt x="139794" y="144462"/>
                  </a:lnTo>
                  <a:cubicBezTo>
                    <a:pt x="142308" y="144462"/>
                    <a:pt x="144104" y="146660"/>
                    <a:pt x="144104" y="148858"/>
                  </a:cubicBezTo>
                  <a:cubicBezTo>
                    <a:pt x="144104" y="151423"/>
                    <a:pt x="142308" y="153621"/>
                    <a:pt x="139794" y="153621"/>
                  </a:cubicBezTo>
                  <a:lnTo>
                    <a:pt x="69757" y="153621"/>
                  </a:lnTo>
                  <a:cubicBezTo>
                    <a:pt x="67243" y="153621"/>
                    <a:pt x="65088" y="151423"/>
                    <a:pt x="65088" y="148858"/>
                  </a:cubicBezTo>
                  <a:cubicBezTo>
                    <a:pt x="65088" y="146660"/>
                    <a:pt x="67243" y="144462"/>
                    <a:pt x="69757" y="144462"/>
                  </a:cubicBezTo>
                  <a:close/>
                  <a:moveTo>
                    <a:pt x="130070" y="107950"/>
                  </a:moveTo>
                  <a:lnTo>
                    <a:pt x="190248" y="107950"/>
                  </a:lnTo>
                  <a:cubicBezTo>
                    <a:pt x="192756" y="107950"/>
                    <a:pt x="194905" y="110067"/>
                    <a:pt x="194905" y="112183"/>
                  </a:cubicBezTo>
                  <a:cubicBezTo>
                    <a:pt x="194905" y="115006"/>
                    <a:pt x="192756" y="117122"/>
                    <a:pt x="190248" y="117122"/>
                  </a:cubicBezTo>
                  <a:lnTo>
                    <a:pt x="130070" y="117122"/>
                  </a:lnTo>
                  <a:cubicBezTo>
                    <a:pt x="127562" y="117122"/>
                    <a:pt x="125413" y="115006"/>
                    <a:pt x="125413" y="112183"/>
                  </a:cubicBezTo>
                  <a:cubicBezTo>
                    <a:pt x="125413" y="110067"/>
                    <a:pt x="127562" y="107950"/>
                    <a:pt x="130070" y="107950"/>
                  </a:cubicBezTo>
                  <a:close/>
                  <a:moveTo>
                    <a:pt x="69748" y="107950"/>
                  </a:moveTo>
                  <a:lnTo>
                    <a:pt x="104520" y="107950"/>
                  </a:lnTo>
                  <a:cubicBezTo>
                    <a:pt x="107387" y="107950"/>
                    <a:pt x="109180" y="110067"/>
                    <a:pt x="109180" y="112183"/>
                  </a:cubicBezTo>
                  <a:cubicBezTo>
                    <a:pt x="109180" y="115006"/>
                    <a:pt x="107387" y="117122"/>
                    <a:pt x="104520" y="117122"/>
                  </a:cubicBezTo>
                  <a:lnTo>
                    <a:pt x="69748" y="117122"/>
                  </a:lnTo>
                  <a:cubicBezTo>
                    <a:pt x="67239" y="117122"/>
                    <a:pt x="65088" y="115006"/>
                    <a:pt x="65088" y="112183"/>
                  </a:cubicBezTo>
                  <a:cubicBezTo>
                    <a:pt x="65088" y="110067"/>
                    <a:pt x="67239" y="107950"/>
                    <a:pt x="69748" y="107950"/>
                  </a:cubicBezTo>
                  <a:close/>
                  <a:moveTo>
                    <a:pt x="164659" y="71437"/>
                  </a:moveTo>
                  <a:lnTo>
                    <a:pt x="190223" y="71437"/>
                  </a:lnTo>
                  <a:cubicBezTo>
                    <a:pt x="192743" y="71437"/>
                    <a:pt x="194903" y="73554"/>
                    <a:pt x="194903" y="76023"/>
                  </a:cubicBezTo>
                  <a:cubicBezTo>
                    <a:pt x="194903" y="78493"/>
                    <a:pt x="192743" y="80609"/>
                    <a:pt x="190223" y="80609"/>
                  </a:cubicBezTo>
                  <a:lnTo>
                    <a:pt x="164659" y="80609"/>
                  </a:lnTo>
                  <a:cubicBezTo>
                    <a:pt x="162499" y="80609"/>
                    <a:pt x="160338" y="78493"/>
                    <a:pt x="160338" y="76023"/>
                  </a:cubicBezTo>
                  <a:cubicBezTo>
                    <a:pt x="160338" y="73554"/>
                    <a:pt x="162499" y="71437"/>
                    <a:pt x="164659" y="71437"/>
                  </a:cubicBezTo>
                  <a:close/>
                  <a:moveTo>
                    <a:pt x="69757" y="71437"/>
                  </a:moveTo>
                  <a:lnTo>
                    <a:pt x="139794" y="71437"/>
                  </a:lnTo>
                  <a:cubicBezTo>
                    <a:pt x="142308" y="71437"/>
                    <a:pt x="144104" y="73554"/>
                    <a:pt x="144104" y="76023"/>
                  </a:cubicBezTo>
                  <a:cubicBezTo>
                    <a:pt x="144104" y="78493"/>
                    <a:pt x="142308" y="80609"/>
                    <a:pt x="139794" y="80609"/>
                  </a:cubicBezTo>
                  <a:lnTo>
                    <a:pt x="69757" y="80609"/>
                  </a:lnTo>
                  <a:cubicBezTo>
                    <a:pt x="67243" y="80609"/>
                    <a:pt x="65088" y="78493"/>
                    <a:pt x="65088" y="76023"/>
                  </a:cubicBezTo>
                  <a:cubicBezTo>
                    <a:pt x="65088" y="73554"/>
                    <a:pt x="67243" y="71437"/>
                    <a:pt x="69757" y="71437"/>
                  </a:cubicBezTo>
                  <a:close/>
                  <a:moveTo>
                    <a:pt x="40831" y="30162"/>
                  </a:moveTo>
                  <a:cubicBezTo>
                    <a:pt x="43709" y="30162"/>
                    <a:pt x="45509" y="32317"/>
                    <a:pt x="45509" y="34830"/>
                  </a:cubicBezTo>
                  <a:lnTo>
                    <a:pt x="45509" y="251372"/>
                  </a:lnTo>
                  <a:lnTo>
                    <a:pt x="216070" y="251372"/>
                  </a:lnTo>
                  <a:lnTo>
                    <a:pt x="216070" y="34830"/>
                  </a:lnTo>
                  <a:cubicBezTo>
                    <a:pt x="216070" y="32317"/>
                    <a:pt x="218229" y="30162"/>
                    <a:pt x="220388" y="30162"/>
                  </a:cubicBezTo>
                  <a:cubicBezTo>
                    <a:pt x="222906" y="30162"/>
                    <a:pt x="225065" y="32317"/>
                    <a:pt x="225065" y="34830"/>
                  </a:cubicBezTo>
                  <a:lnTo>
                    <a:pt x="225065" y="255682"/>
                  </a:lnTo>
                  <a:cubicBezTo>
                    <a:pt x="225065" y="258195"/>
                    <a:pt x="222906" y="259991"/>
                    <a:pt x="220388" y="259991"/>
                  </a:cubicBezTo>
                  <a:lnTo>
                    <a:pt x="40831" y="259991"/>
                  </a:lnTo>
                  <a:cubicBezTo>
                    <a:pt x="38312" y="259991"/>
                    <a:pt x="36513" y="258195"/>
                    <a:pt x="36513" y="255682"/>
                  </a:cubicBezTo>
                  <a:lnTo>
                    <a:pt x="36513" y="34830"/>
                  </a:lnTo>
                  <a:cubicBezTo>
                    <a:pt x="36513" y="32317"/>
                    <a:pt x="38312" y="30162"/>
                    <a:pt x="40831" y="30162"/>
                  </a:cubicBezTo>
                  <a:close/>
                  <a:moveTo>
                    <a:pt x="69043" y="9007"/>
                  </a:moveTo>
                  <a:lnTo>
                    <a:pt x="69043" y="22697"/>
                  </a:lnTo>
                  <a:cubicBezTo>
                    <a:pt x="69043" y="29902"/>
                    <a:pt x="74797" y="36027"/>
                    <a:pt x="82349" y="36027"/>
                  </a:cubicBezTo>
                  <a:lnTo>
                    <a:pt x="178002" y="36027"/>
                  </a:lnTo>
                  <a:cubicBezTo>
                    <a:pt x="185194" y="36027"/>
                    <a:pt x="191667" y="29902"/>
                    <a:pt x="191667" y="22697"/>
                  </a:cubicBezTo>
                  <a:lnTo>
                    <a:pt x="191667" y="9007"/>
                  </a:lnTo>
                  <a:lnTo>
                    <a:pt x="69043" y="9007"/>
                  </a:lnTo>
                  <a:close/>
                  <a:moveTo>
                    <a:pt x="22655" y="9007"/>
                  </a:moveTo>
                  <a:cubicBezTo>
                    <a:pt x="15103" y="9007"/>
                    <a:pt x="9349" y="15131"/>
                    <a:pt x="9349" y="22697"/>
                  </a:cubicBezTo>
                  <a:lnTo>
                    <a:pt x="9349" y="274165"/>
                  </a:lnTo>
                  <a:cubicBezTo>
                    <a:pt x="9349" y="281371"/>
                    <a:pt x="15103" y="287495"/>
                    <a:pt x="22655" y="287495"/>
                  </a:cubicBezTo>
                  <a:lnTo>
                    <a:pt x="237695" y="287495"/>
                  </a:lnTo>
                  <a:cubicBezTo>
                    <a:pt x="245247" y="287495"/>
                    <a:pt x="251360" y="281371"/>
                    <a:pt x="251360" y="274165"/>
                  </a:cubicBezTo>
                  <a:lnTo>
                    <a:pt x="251360" y="22697"/>
                  </a:lnTo>
                  <a:cubicBezTo>
                    <a:pt x="251360" y="15131"/>
                    <a:pt x="245247" y="9007"/>
                    <a:pt x="237695" y="9007"/>
                  </a:cubicBezTo>
                  <a:lnTo>
                    <a:pt x="200297" y="9007"/>
                  </a:lnTo>
                  <a:lnTo>
                    <a:pt x="200297" y="22697"/>
                  </a:lnTo>
                  <a:cubicBezTo>
                    <a:pt x="200297" y="34586"/>
                    <a:pt x="190228" y="45034"/>
                    <a:pt x="178002" y="45034"/>
                  </a:cubicBezTo>
                  <a:lnTo>
                    <a:pt x="82349" y="45034"/>
                  </a:lnTo>
                  <a:cubicBezTo>
                    <a:pt x="70122" y="45034"/>
                    <a:pt x="60053" y="34586"/>
                    <a:pt x="60053" y="22697"/>
                  </a:cubicBezTo>
                  <a:lnTo>
                    <a:pt x="60053" y="9007"/>
                  </a:lnTo>
                  <a:lnTo>
                    <a:pt x="22655" y="9007"/>
                  </a:lnTo>
                  <a:close/>
                  <a:moveTo>
                    <a:pt x="22655" y="0"/>
                  </a:moveTo>
                  <a:lnTo>
                    <a:pt x="237695" y="0"/>
                  </a:lnTo>
                  <a:cubicBezTo>
                    <a:pt x="250281" y="0"/>
                    <a:pt x="259991" y="10087"/>
                    <a:pt x="259991" y="22697"/>
                  </a:cubicBezTo>
                  <a:lnTo>
                    <a:pt x="259991" y="274165"/>
                  </a:lnTo>
                  <a:cubicBezTo>
                    <a:pt x="259991" y="286414"/>
                    <a:pt x="250281" y="296502"/>
                    <a:pt x="237695" y="296502"/>
                  </a:cubicBezTo>
                  <a:lnTo>
                    <a:pt x="22655" y="296502"/>
                  </a:lnTo>
                  <a:cubicBezTo>
                    <a:pt x="10428" y="296502"/>
                    <a:pt x="0" y="286414"/>
                    <a:pt x="0" y="274165"/>
                  </a:cubicBezTo>
                  <a:lnTo>
                    <a:pt x="0" y="22697"/>
                  </a:lnTo>
                  <a:cubicBezTo>
                    <a:pt x="0" y="10087"/>
                    <a:pt x="10428" y="0"/>
                    <a:pt x="22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2"/>
              </a:solidFill>
            </a:ln>
            <a:effectLst/>
          </p:spPr>
          <p:txBody>
            <a:bodyPr anchor="ctr"/>
            <a:lstStyle/>
            <a:p>
              <a:endParaRPr lang="en-US" dirty="0">
                <a:solidFill>
                  <a:srgbClr val="305F7B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56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636377" y="267687"/>
            <a:ext cx="9987029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Оценка качества СПО</a:t>
            </a:r>
            <a:endParaRPr lang="en-US" sz="6600" b="1" dirty="0">
              <a:solidFill>
                <a:srgbClr val="305F7B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32899"/>
              </p:ext>
            </p:extLst>
          </p:nvPr>
        </p:nvGraphicFramePr>
        <p:xfrm>
          <a:off x="3277004" y="1494095"/>
          <a:ext cx="21100646" cy="875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0323">
                  <a:extLst>
                    <a:ext uri="{9D8B030D-6E8A-4147-A177-3AD203B41FA5}">
                      <a16:colId xmlns:a16="http://schemas.microsoft.com/office/drawing/2014/main" val="4090174610"/>
                    </a:ext>
                  </a:extLst>
                </a:gridCol>
                <a:gridCol w="838242">
                  <a:extLst>
                    <a:ext uri="{9D8B030D-6E8A-4147-A177-3AD203B41FA5}">
                      <a16:colId xmlns:a16="http://schemas.microsoft.com/office/drawing/2014/main" val="2251387179"/>
                    </a:ext>
                  </a:extLst>
                </a:gridCol>
                <a:gridCol w="9712081">
                  <a:extLst>
                    <a:ext uri="{9D8B030D-6E8A-4147-A177-3AD203B41FA5}">
                      <a16:colId xmlns:a16="http://schemas.microsoft.com/office/drawing/2014/main" val="2530636320"/>
                    </a:ext>
                  </a:extLst>
                </a:gridCol>
              </a:tblGrid>
              <a:tr h="182871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Демонстрационный</a:t>
                      </a:r>
                      <a:r>
                        <a:rPr lang="ru-RU" sz="4400" baseline="0" dirty="0"/>
                        <a:t> экзамен</a:t>
                      </a:r>
                      <a:endParaRPr lang="ru-RU" sz="4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8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Всероссийские проверочные 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66217"/>
                  </a:ext>
                </a:extLst>
              </a:tr>
              <a:tr h="1828715">
                <a:tc gridSpan="3"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2"/>
                          </a:solidFill>
                        </a:rPr>
                        <a:t>Полномасштабный</a:t>
                      </a:r>
                      <a:r>
                        <a:rPr lang="ru-RU" b="0" baseline="0" dirty="0">
                          <a:solidFill>
                            <a:schemeClr val="tx2"/>
                          </a:solidFill>
                        </a:rPr>
                        <a:t> охват</a:t>
                      </a:r>
                      <a:endParaRPr lang="ru-RU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02950"/>
                  </a:ext>
                </a:extLst>
              </a:tr>
              <a:tr h="22026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b="0" dirty="0">
                          <a:solidFill>
                            <a:schemeClr val="tx2"/>
                          </a:solidFill>
                        </a:rPr>
                        <a:t>Выпускники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0" dirty="0">
                          <a:solidFill>
                            <a:schemeClr val="tx2"/>
                          </a:solidFill>
                        </a:rPr>
                        <a:t>Завершившие</a:t>
                      </a:r>
                      <a:r>
                        <a:rPr lang="ru-RU" sz="4400" b="0" baseline="0" dirty="0">
                          <a:solidFill>
                            <a:schemeClr val="tx2"/>
                          </a:solidFill>
                        </a:rPr>
                        <a:t> освоение общеобразовательного цикла</a:t>
                      </a:r>
                      <a:endParaRPr lang="ru-RU" sz="4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6833623"/>
                  </a:ext>
                </a:extLst>
              </a:tr>
              <a:tr h="2898237">
                <a:tc gridSpan="2"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>
                          <a:solidFill>
                            <a:schemeClr val="tx2"/>
                          </a:solidFill>
                        </a:rPr>
                        <a:t>Минпросвещения</a:t>
                      </a:r>
                      <a:r>
                        <a:rPr lang="ru-RU" b="0" dirty="0">
                          <a:solidFill>
                            <a:schemeClr val="tx2"/>
                          </a:solidFill>
                        </a:rPr>
                        <a:t> России</a:t>
                      </a:r>
                    </a:p>
                    <a:p>
                      <a:pPr algn="ctr"/>
                      <a:r>
                        <a:rPr lang="ru-RU" b="0" dirty="0" err="1">
                          <a:solidFill>
                            <a:schemeClr val="tx2"/>
                          </a:solidFill>
                        </a:rPr>
                        <a:t>Рособрнадзор</a:t>
                      </a:r>
                      <a:endParaRPr lang="ru-RU" b="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2"/>
                          </a:solidFill>
                        </a:rPr>
                        <a:t>Региональные органы</a:t>
                      </a:r>
                      <a:r>
                        <a:rPr lang="ru-RU" b="0" baseline="0" dirty="0">
                          <a:solidFill>
                            <a:schemeClr val="tx2"/>
                          </a:solidFill>
                        </a:rPr>
                        <a:t> исполнительной власти</a:t>
                      </a:r>
                    </a:p>
                    <a:p>
                      <a:pPr algn="ctr"/>
                      <a:r>
                        <a:rPr lang="ru-RU" b="0" baseline="0" dirty="0" err="1">
                          <a:solidFill>
                            <a:schemeClr val="tx2"/>
                          </a:solidFill>
                        </a:rPr>
                        <a:t>Ворлдскиллс</a:t>
                      </a:r>
                      <a:r>
                        <a:rPr lang="ru-RU" b="0" baseline="0" dirty="0">
                          <a:solidFill>
                            <a:schemeClr val="tx2"/>
                          </a:solidFill>
                        </a:rPr>
                        <a:t> Россия</a:t>
                      </a:r>
                      <a:endParaRPr lang="ru-RU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solidFill>
                            <a:schemeClr val="tx2"/>
                          </a:solidFill>
                        </a:rPr>
                        <a:t>Минпросвещения</a:t>
                      </a:r>
                      <a:r>
                        <a:rPr lang="ru-RU" b="0" dirty="0">
                          <a:solidFill>
                            <a:schemeClr val="tx2"/>
                          </a:solidFill>
                        </a:rPr>
                        <a:t> России</a:t>
                      </a:r>
                    </a:p>
                    <a:p>
                      <a:pPr algn="ctr"/>
                      <a:r>
                        <a:rPr lang="ru-RU" b="0" dirty="0" err="1">
                          <a:solidFill>
                            <a:schemeClr val="tx2"/>
                          </a:solidFill>
                        </a:rPr>
                        <a:t>Рособрнадзор</a:t>
                      </a:r>
                      <a:endParaRPr lang="ru-RU" b="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b="0" dirty="0">
                          <a:solidFill>
                            <a:schemeClr val="tx2"/>
                          </a:solidFill>
                        </a:rPr>
                        <a:t>ФИОКО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65088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6200000">
            <a:off x="483584" y="4347499"/>
            <a:ext cx="3534507" cy="1767854"/>
          </a:xfrm>
          <a:prstGeom prst="rect">
            <a:avLst/>
          </a:prstGeom>
          <a:solidFill>
            <a:srgbClr val="33668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Кто оценивается?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823556" y="7918375"/>
            <a:ext cx="2854567" cy="1767855"/>
          </a:xfrm>
          <a:prstGeom prst="rect">
            <a:avLst/>
          </a:prstGeom>
          <a:solidFill>
            <a:srgbClr val="33668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Кто регулирует?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5708" y="10370842"/>
            <a:ext cx="21196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E3960B"/>
                </a:solidFill>
              </a:rPr>
              <a:t>В 2021 году</a:t>
            </a:r>
          </a:p>
          <a:p>
            <a:pPr algn="just"/>
            <a:r>
              <a:rPr lang="ru-RU" b="1" dirty="0">
                <a:solidFill>
                  <a:srgbClr val="313033"/>
                </a:solidFill>
              </a:rPr>
              <a:t>ГИА в формате ДЭ по методике </a:t>
            </a:r>
            <a:r>
              <a:rPr lang="ru-RU" b="1" dirty="0" err="1">
                <a:solidFill>
                  <a:srgbClr val="313033"/>
                </a:solidFill>
              </a:rPr>
              <a:t>Ворлдскиллс</a:t>
            </a:r>
            <a:r>
              <a:rPr lang="ru-RU" b="1" dirty="0">
                <a:solidFill>
                  <a:srgbClr val="313033"/>
                </a:solidFill>
              </a:rPr>
              <a:t> (ожидаемые показатели): </a:t>
            </a:r>
            <a:endParaRPr lang="en-US" b="1" dirty="0">
              <a:solidFill>
                <a:srgbClr val="313033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13033"/>
                </a:solidFill>
              </a:rPr>
              <a:t>955 выпускников  (6,3% от общего выпуска)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13033"/>
                </a:solidFill>
              </a:rPr>
              <a:t>15 профессий и специальностей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13033"/>
                </a:solidFill>
              </a:rPr>
              <a:t>30 ПОО</a:t>
            </a:r>
          </a:p>
        </p:txBody>
      </p:sp>
    </p:spTree>
    <p:extLst>
      <p:ext uri="{BB962C8B-B14F-4D97-AF65-F5344CB8AC3E}">
        <p14:creationId xmlns:p14="http://schemas.microsoft.com/office/powerpoint/2010/main" val="24741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636377" y="267687"/>
            <a:ext cx="223643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66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Региональные учебно-методические объединения</a:t>
            </a:r>
            <a:endParaRPr lang="en-US" sz="6600" b="1" dirty="0">
              <a:solidFill>
                <a:srgbClr val="305F7B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34592" y="3902282"/>
            <a:ext cx="16253284" cy="6908112"/>
            <a:chOff x="5141363" y="3497118"/>
            <a:chExt cx="14034356" cy="6715460"/>
          </a:xfrm>
        </p:grpSpPr>
        <p:sp>
          <p:nvSpPr>
            <p:cNvPr id="10" name="Parallelogram 5"/>
            <p:cNvSpPr/>
            <p:nvPr/>
          </p:nvSpPr>
          <p:spPr>
            <a:xfrm>
              <a:off x="10140381" y="8755830"/>
              <a:ext cx="1461219" cy="417600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Parallelogram 6"/>
            <p:cNvSpPr>
              <a:spLocks noChangeAspect="1"/>
            </p:cNvSpPr>
            <p:nvPr/>
          </p:nvSpPr>
          <p:spPr>
            <a:xfrm flipH="1">
              <a:off x="7658501" y="5962410"/>
              <a:ext cx="1459464" cy="420776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Parallelogram 7"/>
            <p:cNvSpPr/>
            <p:nvPr/>
          </p:nvSpPr>
          <p:spPr>
            <a:xfrm>
              <a:off x="7649945" y="7328400"/>
              <a:ext cx="1461219" cy="417600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Parallelogram 8"/>
            <p:cNvSpPr>
              <a:spLocks noChangeAspect="1"/>
            </p:cNvSpPr>
            <p:nvPr/>
          </p:nvSpPr>
          <p:spPr>
            <a:xfrm flipH="1">
              <a:off x="12708791" y="8765428"/>
              <a:ext cx="1459464" cy="420776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Parallelogram 9"/>
            <p:cNvSpPr>
              <a:spLocks noChangeAspect="1"/>
            </p:cNvSpPr>
            <p:nvPr/>
          </p:nvSpPr>
          <p:spPr>
            <a:xfrm flipH="1">
              <a:off x="15201554" y="7340626"/>
              <a:ext cx="1459464" cy="420776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Parallelogram 10"/>
            <p:cNvSpPr>
              <a:spLocks noChangeAspect="1"/>
            </p:cNvSpPr>
            <p:nvPr/>
          </p:nvSpPr>
          <p:spPr>
            <a:xfrm flipH="1">
              <a:off x="10151264" y="4527630"/>
              <a:ext cx="1459464" cy="420776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Parallelogram 11"/>
            <p:cNvSpPr/>
            <p:nvPr/>
          </p:nvSpPr>
          <p:spPr>
            <a:xfrm>
              <a:off x="12685676" y="4498166"/>
              <a:ext cx="1461219" cy="417600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Parallelogram 12"/>
            <p:cNvSpPr/>
            <p:nvPr/>
          </p:nvSpPr>
          <p:spPr>
            <a:xfrm>
              <a:off x="15209554" y="5922968"/>
              <a:ext cx="1461219" cy="417600"/>
            </a:xfrm>
            <a:prstGeom prst="parallelogram">
              <a:avLst>
                <a:gd name="adj" fmla="val 69944"/>
              </a:avLst>
            </a:prstGeom>
            <a:solidFill>
              <a:srgbClr val="234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13"/>
            <p:cNvSpPr>
              <a:spLocks noChangeAspect="1"/>
            </p:cNvSpPr>
            <p:nvPr/>
          </p:nvSpPr>
          <p:spPr>
            <a:xfrm>
              <a:off x="10140382" y="9178450"/>
              <a:ext cx="4028799" cy="1034128"/>
            </a:xfrm>
            <a:prstGeom prst="rect">
              <a:avLst/>
            </a:prstGeom>
            <a:solidFill>
              <a:srgbClr val="346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4"/>
            <p:cNvSpPr>
              <a:spLocks noChangeAspect="1"/>
            </p:cNvSpPr>
            <p:nvPr/>
          </p:nvSpPr>
          <p:spPr>
            <a:xfrm>
              <a:off x="12708792" y="7734588"/>
              <a:ext cx="3963126" cy="1034128"/>
            </a:xfrm>
            <a:prstGeom prst="rect">
              <a:avLst/>
            </a:prstGeom>
            <a:solidFill>
              <a:srgbClr val="305F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>
            <a:xfrm>
              <a:off x="5141363" y="6318266"/>
              <a:ext cx="3966167" cy="1034128"/>
            </a:xfrm>
            <a:prstGeom prst="rect">
              <a:avLst/>
            </a:prstGeom>
            <a:solidFill>
              <a:srgbClr val="346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ectangle 16"/>
            <p:cNvSpPr>
              <a:spLocks noChangeAspect="1"/>
            </p:cNvSpPr>
            <p:nvPr/>
          </p:nvSpPr>
          <p:spPr>
            <a:xfrm>
              <a:off x="7658502" y="4931570"/>
              <a:ext cx="3963126" cy="1034128"/>
            </a:xfrm>
            <a:prstGeom prst="rect">
              <a:avLst/>
            </a:prstGeom>
            <a:solidFill>
              <a:srgbClr val="305F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Rectangle 17"/>
            <p:cNvSpPr>
              <a:spLocks/>
            </p:cNvSpPr>
            <p:nvPr/>
          </p:nvSpPr>
          <p:spPr>
            <a:xfrm>
              <a:off x="10151265" y="3497118"/>
              <a:ext cx="3995629" cy="1034128"/>
            </a:xfrm>
            <a:prstGeom prst="rect">
              <a:avLst/>
            </a:prstGeom>
            <a:solidFill>
              <a:srgbClr val="346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Rectangle 18"/>
            <p:cNvSpPr/>
            <p:nvPr/>
          </p:nvSpPr>
          <p:spPr>
            <a:xfrm>
              <a:off x="12685676" y="4892128"/>
              <a:ext cx="3966167" cy="1036800"/>
            </a:xfrm>
            <a:prstGeom prst="rect">
              <a:avLst/>
            </a:prstGeom>
            <a:solidFill>
              <a:srgbClr val="305F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15209552" y="6316930"/>
              <a:ext cx="3966167" cy="1036800"/>
            </a:xfrm>
            <a:prstGeom prst="rect">
              <a:avLst/>
            </a:prstGeom>
            <a:solidFill>
              <a:srgbClr val="3466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Rectangle 20"/>
            <p:cNvSpPr/>
            <p:nvPr/>
          </p:nvSpPr>
          <p:spPr>
            <a:xfrm>
              <a:off x="7649763" y="7723806"/>
              <a:ext cx="3966167" cy="1036800"/>
            </a:xfrm>
            <a:prstGeom prst="rect">
              <a:avLst/>
            </a:prstGeom>
            <a:solidFill>
              <a:srgbClr val="305F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" name="Content Placeholder 7"/>
          <p:cNvSpPr txBox="1">
            <a:spLocks/>
          </p:cNvSpPr>
          <p:nvPr/>
        </p:nvSpPr>
        <p:spPr>
          <a:xfrm>
            <a:off x="8316744" y="6584765"/>
            <a:ext cx="7301066" cy="1415736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434">
              <a:spcBef>
                <a:spcPts val="0"/>
              </a:spcBef>
              <a:buNone/>
              <a:defRPr/>
            </a:pPr>
            <a:r>
              <a:rPr lang="ru-RU" sz="8000" b="1" dirty="0">
                <a:ln w="0"/>
                <a:solidFill>
                  <a:srgbClr val="313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微软雅黑" panose="020B0503020204020204" pitchFamily="34" charset="-122"/>
              </a:rPr>
              <a:t>РУМО</a:t>
            </a:r>
            <a:endParaRPr lang="en-US" sz="8000" b="1" dirty="0">
              <a:ln w="0"/>
              <a:solidFill>
                <a:srgbClr val="3130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892924" y="3232981"/>
            <a:ext cx="7395933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разработка проектов примерных образовательных программ СПО в соответствии с требованиями ФГОС, ПС и  международных стандартов WSR</a:t>
            </a:r>
            <a:endParaRPr lang="en-US" sz="28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14112516" y="3529631"/>
            <a:ext cx="7395933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32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консультативная поддержку и координацию деятельности методических служб ПОО</a:t>
            </a:r>
            <a:endParaRPr lang="en-US" sz="28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8301480" y="1927725"/>
            <a:ext cx="7395933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разработка и проведение экспертизы проектов примерных программ</a:t>
            </a:r>
            <a:endParaRPr lang="en-US" sz="28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8269310" y="11214632"/>
            <a:ext cx="7395933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методическое сопровождение реализации ФГОС СПО</a:t>
            </a:r>
            <a:endParaRPr lang="en-US" sz="2800" b="1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5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5">
            <a:extLst>
              <a:ext uri="{FF2B5EF4-FFF2-40B4-BE49-F238E27FC236}">
                <a16:creationId xmlns:a16="http://schemas.microsoft.com/office/drawing/2014/main" id="{980A9F44-ED25-5242-ABC1-0002BB546571}"/>
              </a:ext>
            </a:extLst>
          </p:cNvPr>
          <p:cNvSpPr/>
          <p:nvPr/>
        </p:nvSpPr>
        <p:spPr>
          <a:xfrm>
            <a:off x="10673122" y="7172993"/>
            <a:ext cx="13379813" cy="2346801"/>
          </a:xfrm>
          <a:prstGeom prst="parallelogram">
            <a:avLst>
              <a:gd name="adj" fmla="val 41398"/>
            </a:avLst>
          </a:prstGeom>
          <a:solidFill>
            <a:srgbClr val="3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5">
            <a:extLst>
              <a:ext uri="{FF2B5EF4-FFF2-40B4-BE49-F238E27FC236}">
                <a16:creationId xmlns:a16="http://schemas.microsoft.com/office/drawing/2014/main" id="{980A9F44-ED25-5242-ABC1-0002BB546571}"/>
              </a:ext>
            </a:extLst>
          </p:cNvPr>
          <p:cNvSpPr/>
          <p:nvPr/>
        </p:nvSpPr>
        <p:spPr>
          <a:xfrm>
            <a:off x="9400108" y="10030420"/>
            <a:ext cx="14589715" cy="2538347"/>
          </a:xfrm>
          <a:prstGeom prst="parallelogram">
            <a:avLst>
              <a:gd name="adj" fmla="val 41398"/>
            </a:avLst>
          </a:prstGeom>
          <a:solidFill>
            <a:srgbClr val="3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Parallelogram 5">
            <a:extLst>
              <a:ext uri="{FF2B5EF4-FFF2-40B4-BE49-F238E27FC236}">
                <a16:creationId xmlns:a16="http://schemas.microsoft.com/office/drawing/2014/main" id="{980A9F44-ED25-5242-ABC1-0002BB546571}"/>
              </a:ext>
            </a:extLst>
          </p:cNvPr>
          <p:cNvSpPr/>
          <p:nvPr/>
        </p:nvSpPr>
        <p:spPr>
          <a:xfrm>
            <a:off x="9646954" y="4467269"/>
            <a:ext cx="14342869" cy="2346801"/>
          </a:xfrm>
          <a:prstGeom prst="parallelogram">
            <a:avLst>
              <a:gd name="adj" fmla="val 41398"/>
            </a:avLst>
          </a:prstGeom>
          <a:solidFill>
            <a:srgbClr val="3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663633-454C-4D4D-B9A4-D40F478B6902}"/>
              </a:ext>
            </a:extLst>
          </p:cNvPr>
          <p:cNvCxnSpPr>
            <a:cxnSpLocks/>
          </p:cNvCxnSpPr>
          <p:nvPr/>
        </p:nvCxnSpPr>
        <p:spPr>
          <a:xfrm flipH="1">
            <a:off x="4716255" y="-26345"/>
            <a:ext cx="5693432" cy="13716000"/>
          </a:xfrm>
          <a:prstGeom prst="line">
            <a:avLst/>
          </a:prstGeom>
          <a:ln w="127000">
            <a:solidFill>
              <a:srgbClr val="F5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C6B37821-1FCB-5740-85D4-6168CCC5E62E}"/>
              </a:ext>
            </a:extLst>
          </p:cNvPr>
          <p:cNvSpPr/>
          <p:nvPr/>
        </p:nvSpPr>
        <p:spPr>
          <a:xfrm>
            <a:off x="0" y="0"/>
            <a:ext cx="10332720" cy="13716000"/>
          </a:xfrm>
          <a:custGeom>
            <a:avLst/>
            <a:gdLst>
              <a:gd name="connsiteX0" fmla="*/ 0 w 10332720"/>
              <a:gd name="connsiteY0" fmla="*/ 0 h 13716000"/>
              <a:gd name="connsiteX1" fmla="*/ 10332720 w 10332720"/>
              <a:gd name="connsiteY1" fmla="*/ 0 h 13716000"/>
              <a:gd name="connsiteX2" fmla="*/ 4624121 w 10332720"/>
              <a:gd name="connsiteY2" fmla="*/ 13716000 h 13716000"/>
              <a:gd name="connsiteX3" fmla="*/ 0 w 1033272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720" h="13716000">
                <a:moveTo>
                  <a:pt x="0" y="0"/>
                </a:moveTo>
                <a:lnTo>
                  <a:pt x="10332720" y="0"/>
                </a:lnTo>
                <a:lnTo>
                  <a:pt x="462412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3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4A9CC-B65B-0043-826F-1CEEAA1B2915}"/>
              </a:ext>
            </a:extLst>
          </p:cNvPr>
          <p:cNvSpPr txBox="1"/>
          <p:nvPr/>
        </p:nvSpPr>
        <p:spPr>
          <a:xfrm>
            <a:off x="468434" y="458933"/>
            <a:ext cx="7110535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rPr>
              <a:t>Дальнейшее развитие </a:t>
            </a:r>
            <a:r>
              <a:rPr lang="ru-RU" sz="8000" dirty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rPr>
              <a:t>движения </a:t>
            </a:r>
            <a:r>
              <a:rPr lang="ru-RU" sz="8000" dirty="0" err="1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rPr>
              <a:t>Ворлдскиллс</a:t>
            </a:r>
            <a:endParaRPr lang="ru-RU" sz="8000" dirty="0">
              <a:solidFill>
                <a:schemeClr val="bg1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39F43B7-F000-124C-A404-3CA8662070BC}"/>
              </a:ext>
            </a:extLst>
          </p:cNvPr>
          <p:cNvSpPr/>
          <p:nvPr/>
        </p:nvSpPr>
        <p:spPr>
          <a:xfrm>
            <a:off x="8217655" y="7172993"/>
            <a:ext cx="3470885" cy="2346801"/>
          </a:xfrm>
          <a:prstGeom prst="parallelogram">
            <a:avLst>
              <a:gd name="adj" fmla="val 41398"/>
            </a:avLst>
          </a:prstGeom>
          <a:solidFill>
            <a:srgbClr val="234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B806760-D677-3F4F-BFF4-22D9FA8DE819}"/>
              </a:ext>
            </a:extLst>
          </p:cNvPr>
          <p:cNvSpPr/>
          <p:nvPr/>
        </p:nvSpPr>
        <p:spPr>
          <a:xfrm>
            <a:off x="7021902" y="10030420"/>
            <a:ext cx="3470886" cy="2554042"/>
          </a:xfrm>
          <a:prstGeom prst="parallelogram">
            <a:avLst>
              <a:gd name="adj" fmla="val 41398"/>
            </a:avLst>
          </a:prstGeom>
          <a:solidFill>
            <a:srgbClr val="234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339F43B7-F000-124C-A404-3CA8662070BC}"/>
              </a:ext>
            </a:extLst>
          </p:cNvPr>
          <p:cNvSpPr/>
          <p:nvPr/>
        </p:nvSpPr>
        <p:spPr>
          <a:xfrm>
            <a:off x="9259128" y="4467269"/>
            <a:ext cx="3470885" cy="2346801"/>
          </a:xfrm>
          <a:prstGeom prst="parallelogram">
            <a:avLst>
              <a:gd name="adj" fmla="val 41398"/>
            </a:avLst>
          </a:prstGeom>
          <a:solidFill>
            <a:srgbClr val="234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Parallelogram 5">
            <a:extLst>
              <a:ext uri="{FF2B5EF4-FFF2-40B4-BE49-F238E27FC236}">
                <a16:creationId xmlns:a16="http://schemas.microsoft.com/office/drawing/2014/main" id="{980A9F44-ED25-5242-ABC1-0002BB546571}"/>
              </a:ext>
            </a:extLst>
          </p:cNvPr>
          <p:cNvSpPr/>
          <p:nvPr/>
        </p:nvSpPr>
        <p:spPr>
          <a:xfrm>
            <a:off x="11181350" y="1394998"/>
            <a:ext cx="12902603" cy="2343950"/>
          </a:xfrm>
          <a:prstGeom prst="parallelogram">
            <a:avLst>
              <a:gd name="adj" fmla="val 41398"/>
            </a:avLst>
          </a:prstGeom>
          <a:solidFill>
            <a:srgbClr val="3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4B4B4B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Parallelogram 5">
            <a:extLst>
              <a:ext uri="{FF2B5EF4-FFF2-40B4-BE49-F238E27FC236}">
                <a16:creationId xmlns:a16="http://schemas.microsoft.com/office/drawing/2014/main" id="{980A9F44-ED25-5242-ABC1-0002BB546571}"/>
              </a:ext>
            </a:extLst>
          </p:cNvPr>
          <p:cNvSpPr/>
          <p:nvPr/>
        </p:nvSpPr>
        <p:spPr>
          <a:xfrm>
            <a:off x="10450399" y="1394998"/>
            <a:ext cx="3470885" cy="2346801"/>
          </a:xfrm>
          <a:prstGeom prst="parallelogram">
            <a:avLst>
              <a:gd name="adj" fmla="val 41398"/>
            </a:avLst>
          </a:prstGeom>
          <a:solidFill>
            <a:srgbClr val="234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13346873" y="1903628"/>
            <a:ext cx="10397733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 продвижения передовых стандартов подготовки кадров</a:t>
            </a:r>
            <a:endParaRPr lang="en-US" b="1" dirty="0">
              <a:solidFill>
                <a:schemeClr val="bg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9953097" y="10553191"/>
            <a:ext cx="12849216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    содействия выбору профессии граждан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исследование новых профессий и навыков</a:t>
            </a:r>
            <a:endParaRPr lang="en-US" sz="4000" b="1" dirty="0">
              <a:solidFill>
                <a:schemeClr val="bg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11923921" y="6580156"/>
            <a:ext cx="11410864" cy="270843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  </a:t>
            </a:r>
          </a:p>
          <a:p>
            <a:pPr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   повышения квалификации кадров</a:t>
            </a:r>
          </a:p>
          <a:p>
            <a:r>
              <a:rPr lang="ru-RU" sz="4000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формирования новой производственной культуры</a:t>
            </a:r>
            <a:endParaRPr lang="en-US" b="1" dirty="0">
              <a:solidFill>
                <a:schemeClr val="bg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12628127" y="4836172"/>
            <a:ext cx="11463583" cy="218521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  внедрения коротких программ профессионального обучения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3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141" y="4872542"/>
            <a:ext cx="6669441" cy="8843458"/>
          </a:xfrm>
          <a:prstGeom prst="rect">
            <a:avLst/>
          </a:prstGeom>
        </p:spPr>
      </p:pic>
      <p:sp>
        <p:nvSpPr>
          <p:cNvPr id="4" name="Freeform 799">
            <a:extLst>
              <a:ext uri="{FF2B5EF4-FFF2-40B4-BE49-F238E27FC236}">
                <a16:creationId xmlns:a16="http://schemas.microsoft.com/office/drawing/2014/main" id="{E48CBD82-9F98-1448-AF6D-EFF9A3BE6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09" y="1630846"/>
            <a:ext cx="2635314" cy="2444153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1046343" y="522850"/>
            <a:ext cx="2152023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54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Развитие системы наставничества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3264777" y="1469011"/>
            <a:ext cx="16834093" cy="35290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400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Апробация моделей наставничества в профессиональном образовании, </a:t>
            </a:r>
            <a:r>
              <a:rPr lang="ru-RU" sz="4400" b="1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в том числе с присвоением статуса наставника</a:t>
            </a:r>
            <a:r>
              <a:rPr lang="ru-RU" sz="4400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 специалистам предприятий, мастерам производственного обучения, преподавателям, студентам</a:t>
            </a:r>
            <a:endParaRPr lang="en-US" sz="4400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921705" y="5528045"/>
            <a:ext cx="1659533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sz="54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Включение программ воспитания </a:t>
            </a:r>
          </a:p>
          <a:p>
            <a:r>
              <a:rPr lang="ru-RU" sz="5400" b="1" dirty="0">
                <a:solidFill>
                  <a:srgbClr val="305F7B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в образовательную программу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921705" y="7317609"/>
            <a:ext cx="11522175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400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К 1 сентября 2021 вступят в силу изменения в Закон об образовании</a:t>
            </a:r>
            <a:endParaRPr lang="en-US" sz="4400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921705" y="8688943"/>
            <a:ext cx="13009436" cy="34778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4400" b="1" dirty="0">
                <a:solidFill>
                  <a:srgbClr val="F39744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Федеральный проект: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«Социальная активность»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chemeClr val="accent1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«Патриотическое воспитание граждан РФ»</a:t>
            </a:r>
          </a:p>
          <a:p>
            <a:pPr algn="just"/>
            <a:endParaRPr lang="ru-RU" sz="4400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  <a:p>
            <a:pPr algn="just"/>
            <a:endParaRPr lang="en-US" sz="4400" dirty="0">
              <a:solidFill>
                <a:schemeClr val="accent1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89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АСИ (02.12.20)"/>
  <p:tag name="ISPRING_RESOURCE_FOLDER" val="X:\6.Электронная база данных (ЭБД)\Презентации (не удалять, не перемещать)\АСИ (02.12.20)\"/>
  <p:tag name="ISPRING_PRESENTATION_PATH" val="X:\6.Электронная база данных (ЭБД)\Презентации (не удалять, не перемещать)\АСИ (02.12.20).pptx"/>
  <p:tag name="ISPRING_PROJECT_VERSION" val="9.3"/>
  <p:tag name="ISPRING_PROJECT_FOLDER_UPDATED" val="1"/>
  <p:tag name="ISPRING_SCREEN_RECS_UPDATED" val="X:\6.Электронная база данных (ЭБД)\Презентации (не удалять, не перемещать)\АСИ (02.12.20)\"/>
  <p:tag name="ISPRING_UUID" val="{5482A43D-98CF-4DB0-AA71-24BFE74022B7}"/>
  <p:tag name="FLASHSPRING_ZOOM_TAG" val="98"/>
  <p:tag name="ISPRING_PRESENTATION_INFO_2" val="&lt;?xml version=&quot;1.0&quot; encoding=&quot;UTF-8&quot; standalone=&quot;no&quot; ?&gt;&#10;&lt;presentation2&gt;&#10;&#10;  &lt;slides&gt;&#10;    &lt;slide id=&quot;{5A5E93E0-6006-4D11-B535-A73FFF78E7F2}&quot; pptId=&quot;2215&quot;/&gt;&#10;    &lt;slide id=&quot;{E3D66D87-0103-442A-8837-8DE0BAAA602F}&quot; pptId=&quot;2261&quot;/&gt;&#10;    &lt;slide id=&quot;{DD54DC62-21ED-4CD4-BF2A-7FD12EA3B71B}&quot; pptId=&quot;3360&quot;/&gt;&#10;    &lt;slide id=&quot;{1AE5B231-8610-40FF-B60E-DA2E3E9B6135}&quot; pptId=&quot;3362&quot;/&gt;&#10;    &lt;slide id=&quot;{10FE879C-67B1-43ED-A66A-A7F84FEA8F4A}&quot; pptId=&quot;3364&quot;/&gt;&#10;  &lt;/slides&gt;&#10;&#10;  &lt;narration&gt;&#10;    &lt;audioTracks/&gt;&#10;    &lt;videoTracks&gt;&#10;      &lt;videoTrack muted=&quot;false&quot; name=&quot;!Видеофильм НАРК_Цифровой куратор&quot; resource=&quot;ab350ced&quot; slideId=&quot;{5A5E93E0-6006-4D11-B535-A73FFF78E7F2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80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48625</TotalTime>
  <Words>536</Words>
  <Application>Microsoft Office PowerPoint</Application>
  <PresentationFormat>Произвольный</PresentationFormat>
  <Paragraphs>86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微软雅黑</vt:lpstr>
      <vt:lpstr>Arial</vt:lpstr>
      <vt:lpstr>Century Gothic</vt:lpstr>
      <vt:lpstr>Lato Heavy</vt:lpstr>
      <vt:lpstr>Lato Light</vt:lpstr>
      <vt:lpstr>League Spartan</vt:lpstr>
      <vt:lpstr>Mukta</vt:lpstr>
      <vt:lpstr>Noto Sans</vt:lpstr>
      <vt:lpstr>Noto Sans ExtraLight</vt:lpstr>
      <vt:lpstr>Poppins</vt:lpstr>
      <vt:lpstr>PT Serif</vt:lpstr>
      <vt:lpstr>Roboto</vt:lpstr>
      <vt:lpstr>Source Sans Pro</vt:lpstr>
      <vt:lpstr>Source Sans Pro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admin</cp:lastModifiedBy>
  <cp:revision>7124</cp:revision>
  <cp:lastPrinted>2019-06-14T20:25:55Z</cp:lastPrinted>
  <dcterms:created xsi:type="dcterms:W3CDTF">2014-11-12T21:47:38Z</dcterms:created>
  <dcterms:modified xsi:type="dcterms:W3CDTF">2021-05-10T11:30:27Z</dcterms:modified>
  <cp:category>http://graphicriver.net/user/jetfabrik</cp:category>
</cp:coreProperties>
</file>