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13"/>
  </p:notesMasterIdLst>
  <p:sldIdLst>
    <p:sldId id="2215" r:id="rId2"/>
    <p:sldId id="3367" r:id="rId3"/>
    <p:sldId id="3420" r:id="rId4"/>
    <p:sldId id="3421" r:id="rId5"/>
    <p:sldId id="3422" r:id="rId6"/>
    <p:sldId id="3423" r:id="rId7"/>
    <p:sldId id="3424" r:id="rId8"/>
    <p:sldId id="3425" r:id="rId9"/>
    <p:sldId id="3426" r:id="rId10"/>
    <p:sldId id="3427" r:id="rId11"/>
    <p:sldId id="3428" r:id="rId12"/>
  </p:sldIdLst>
  <p:sldSz cx="24377650" cy="13716000"/>
  <p:notesSz cx="6858000" cy="9144000"/>
  <p:custDataLst>
    <p:tags r:id="rId14"/>
  </p:custDataLst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0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8F3"/>
    <a:srgbClr val="001334"/>
    <a:srgbClr val="F7F7F7"/>
    <a:srgbClr val="174E68"/>
    <a:srgbClr val="F39744"/>
    <a:srgbClr val="F69945"/>
    <a:srgbClr val="199782"/>
    <a:srgbClr val="5EC9F4"/>
    <a:srgbClr val="F39642"/>
    <a:srgbClr val="F6C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 autoAdjust="0"/>
    <p:restoredTop sz="96271" autoAdjust="0"/>
  </p:normalViewPr>
  <p:slideViewPr>
    <p:cSldViewPr snapToGrid="0" snapToObjects="1">
      <p:cViewPr varScale="1">
        <p:scale>
          <a:sx n="28" d="100"/>
          <a:sy n="28" d="100"/>
        </p:scale>
        <p:origin x="792" y="17"/>
      </p:cViewPr>
      <p:guideLst>
        <p:guide orient="horz" pos="480"/>
        <p:guide pos="14398"/>
        <p:guide orient="horz" pos="8160"/>
        <p:guide pos="958"/>
      </p:guideLst>
    </p:cSldViewPr>
  </p:slideViewPr>
  <p:outlineViewPr>
    <p:cViewPr>
      <p:scale>
        <a:sx n="35" d="100"/>
        <a:sy n="35" d="100"/>
      </p:scale>
      <p:origin x="0" y="-2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yvo\&#1052;&#1054;&#1053;&#1048;&#1058;&#1054;&#1056;&#1048;&#1053;&#1043;&#1048;\&#1052;&#1086;&#1085;&#1080;&#1090;&#1086;&#1088;&#1080;&#1085;&#1075;&#1080;%202021\&#1050;&#1072;&#1076;&#1088;&#1086;&#1074;&#1072;&#1103;%20&#1087;&#1086;&#1090;&#1088;&#1077;&#1073;&#1085;&#1086;&#1089;&#1090;&#1100;\&#1044;&#1072;&#1085;&#1085;&#1099;&#1077;%20&#1086;&#1090;%20&#1055;&#1054;&#1054;\&#1057;&#1042;&#1054;&#1044;&#1067;\&#1054;&#1041;&#1065;&#1048;&#1049;%20&#1057;&#1042;&#1054;&#1044;%20&#1055;&#1054;&#1054;%202021-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!\!!!!\27.04.2021\&#1050;&#1072;&#1076;&#1088;&#1086;&#1074;&#1072;&#1103;%20&#1087;&#1086;&#1090;&#1088;&#1077;&#1073;&#1085;&#1086;&#1089;&#1090;&#1100;\&#1044;&#1072;&#1085;&#1085;&#1099;&#1077;%20&#1086;&#1090;%20&#1055;&#1054;&#1054;\&#1057;&#1042;&#1054;&#1044;&#1067;\&#1054;&#1041;&#1065;&#1048;&#1049;%20&#1057;&#1042;&#1054;&#1044;%20&#1055;&#1054;&#1054;%202021-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ontserrat" panose="00000500000000000000" pitchFamily="2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'Общий БАК'!$A$1:$A$24</c:f>
              <c:strCache>
                <c:ptCount val="24"/>
                <c:pt idx="0">
                  <c:v>Технология</c:v>
                </c:pt>
                <c:pt idx="1">
                  <c:v>Языки и литература народов России</c:v>
                </c:pt>
                <c:pt idx="2">
                  <c:v>Экология</c:v>
                </c:pt>
                <c:pt idx="3">
                  <c:v>Изобразительное искусство и черчение</c:v>
                </c:pt>
                <c:pt idx="4">
                  <c:v>Социальный педагог</c:v>
                </c:pt>
                <c:pt idx="5">
                  <c:v>Автоматика и компьютерная инженерия</c:v>
                </c:pt>
                <c:pt idx="6">
                  <c:v>Педагог-психолог</c:v>
                </c:pt>
                <c:pt idx="7">
                  <c:v>Экономика и менеджмент</c:v>
                </c:pt>
                <c:pt idx="8">
                  <c:v>География</c:v>
                </c:pt>
                <c:pt idx="9">
                  <c:v>Право</c:v>
                </c:pt>
                <c:pt idx="10">
                  <c:v>Биология</c:v>
                </c:pt>
                <c:pt idx="11">
                  <c:v>Автомобили и автомобильное хозяйство</c:v>
                </c:pt>
                <c:pt idx="12">
                  <c:v>Педагог дополнительного образования</c:v>
                </c:pt>
                <c:pt idx="13">
                  <c:v>История и обществознание</c:v>
                </c:pt>
                <c:pt idx="14">
                  <c:v>Профессиональное обучение</c:v>
                </c:pt>
                <c:pt idx="15">
                  <c:v>Химия</c:v>
                </c:pt>
                <c:pt idx="16">
                  <c:v>Физика</c:v>
                </c:pt>
                <c:pt idx="17">
                  <c:v>Безопасность жизнедеятельности</c:v>
                </c:pt>
                <c:pt idx="18">
                  <c:v>Физическая культура</c:v>
                </c:pt>
                <c:pt idx="19">
                  <c:v>Русский язык и литература</c:v>
                </c:pt>
                <c:pt idx="20">
                  <c:v>Математика</c:v>
                </c:pt>
                <c:pt idx="21">
                  <c:v>Информатика</c:v>
                </c:pt>
                <c:pt idx="22">
                  <c:v>Иностранный язык</c:v>
                </c:pt>
                <c:pt idx="23">
                  <c:v>Прочее</c:v>
                </c:pt>
              </c:strCache>
            </c:strRef>
          </c:cat>
          <c:val>
            <c:numRef>
              <c:f>'Общий БАК'!$B$1:$B$24</c:f>
              <c:numCache>
                <c:formatCode>General</c:formatCode>
                <c:ptCount val="24"/>
                <c:pt idx="0">
                  <c:v>0</c:v>
                </c:pt>
                <c:pt idx="1">
                  <c:v>7</c:v>
                </c:pt>
                <c:pt idx="2">
                  <c:v>11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21</c:v>
                </c:pt>
                <c:pt idx="7">
                  <c:v>22</c:v>
                </c:pt>
                <c:pt idx="8">
                  <c:v>25</c:v>
                </c:pt>
                <c:pt idx="9">
                  <c:v>29</c:v>
                </c:pt>
                <c:pt idx="10">
                  <c:v>31</c:v>
                </c:pt>
                <c:pt idx="11">
                  <c:v>37</c:v>
                </c:pt>
                <c:pt idx="12">
                  <c:v>37</c:v>
                </c:pt>
                <c:pt idx="13">
                  <c:v>38</c:v>
                </c:pt>
                <c:pt idx="14">
                  <c:v>46</c:v>
                </c:pt>
                <c:pt idx="15">
                  <c:v>49</c:v>
                </c:pt>
                <c:pt idx="16">
                  <c:v>57</c:v>
                </c:pt>
                <c:pt idx="17">
                  <c:v>60</c:v>
                </c:pt>
                <c:pt idx="18">
                  <c:v>66</c:v>
                </c:pt>
                <c:pt idx="19">
                  <c:v>67</c:v>
                </c:pt>
                <c:pt idx="20">
                  <c:v>74</c:v>
                </c:pt>
                <c:pt idx="21">
                  <c:v>86</c:v>
                </c:pt>
                <c:pt idx="22">
                  <c:v>98</c:v>
                </c:pt>
                <c:pt idx="23">
                  <c:v>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C6-4C03-9DA1-BD9B51842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2080056"/>
        <c:axId val="502082352"/>
      </c:barChart>
      <c:catAx>
        <c:axId val="502080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pPr>
            <a:endParaRPr lang="ru-RU"/>
          </a:p>
        </c:txPr>
        <c:crossAx val="502082352"/>
        <c:crosses val="autoZero"/>
        <c:auto val="1"/>
        <c:lblAlgn val="ctr"/>
        <c:lblOffset val="100"/>
        <c:noMultiLvlLbl val="0"/>
      </c:catAx>
      <c:valAx>
        <c:axId val="502082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208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Montserrat" panose="00000500000000000000" pitchFamily="2" charset="-52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ontserrat" panose="00000500000000000000" pitchFamily="2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'Общий МАГ'!$A$1:$A$18</c:f>
              <c:strCache>
                <c:ptCount val="18"/>
                <c:pt idx="0">
                  <c:v>Социально-политическая история</c:v>
                </c:pt>
                <c:pt idx="1">
                  <c:v>Практическая психология личности</c:v>
                </c:pt>
                <c:pt idx="2">
                  <c:v>Филологическое образование</c:v>
                </c:pt>
                <c:pt idx="3">
                  <c:v>Психолого-педагогическое сопровождение инклюзивного образования</c:v>
                </c:pt>
                <c:pt idx="4">
                  <c:v>Историческое образование</c:v>
                </c:pt>
                <c:pt idx="5">
                  <c:v>Организационно-методическое обеспечение профессионального образования</c:v>
                </c:pt>
                <c:pt idx="6">
                  <c:v>Социальная педагогика</c:v>
                </c:pt>
                <c:pt idx="7">
                  <c:v>Психолого-педагогическое сопровождение инклюзивного образования</c:v>
                </c:pt>
                <c:pt idx="8">
                  <c:v>Географическое образование</c:v>
                </c:pt>
                <c:pt idx="9">
                  <c:v>Менеджмент в образовании</c:v>
                </c:pt>
                <c:pt idx="10">
                  <c:v>Естественнонаучное образование</c:v>
                </c:pt>
                <c:pt idx="11">
                  <c:v>Прочее</c:v>
                </c:pt>
                <c:pt idx="12">
                  <c:v>Воспитательная деятельность в образовательной организации</c:v>
                </c:pt>
                <c:pt idx="13">
                  <c:v>Образование в области физической культуры и спорта</c:v>
                </c:pt>
                <c:pt idx="14">
                  <c:v>Языковое образование (английский язык)</c:v>
                </c:pt>
                <c:pt idx="15">
                  <c:v>Математическое образование</c:v>
                </c:pt>
                <c:pt idx="16">
                  <c:v>Информационные технологии и мониторинг в образовании</c:v>
                </c:pt>
                <c:pt idx="17">
                  <c:v>Физико-астрономическое образование</c:v>
                </c:pt>
              </c:strCache>
            </c:strRef>
          </c:cat>
          <c:val>
            <c:numRef>
              <c:f>'Общий МАГ'!$B$1:$B$18</c:f>
              <c:numCache>
                <c:formatCode>General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11</c:v>
                </c:pt>
                <c:pt idx="10">
                  <c:v>15</c:v>
                </c:pt>
                <c:pt idx="11">
                  <c:v>15</c:v>
                </c:pt>
                <c:pt idx="12">
                  <c:v>18</c:v>
                </c:pt>
                <c:pt idx="13">
                  <c:v>22</c:v>
                </c:pt>
                <c:pt idx="14">
                  <c:v>23</c:v>
                </c:pt>
                <c:pt idx="15">
                  <c:v>25</c:v>
                </c:pt>
                <c:pt idx="16">
                  <c:v>31</c:v>
                </c:pt>
                <c:pt idx="17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9-4F59-8520-B85CCEB6C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5731808"/>
        <c:axId val="495739024"/>
      </c:barChart>
      <c:catAx>
        <c:axId val="495731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pPr>
            <a:endParaRPr lang="ru-RU"/>
          </a:p>
        </c:txPr>
        <c:crossAx val="495739024"/>
        <c:crosses val="autoZero"/>
        <c:auto val="1"/>
        <c:lblAlgn val="ctr"/>
        <c:lblOffset val="100"/>
        <c:noMultiLvlLbl val="0"/>
      </c:catAx>
      <c:valAx>
        <c:axId val="4957390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9573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1pPr>
    <a:lvl2pPr marL="914217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2pPr>
    <a:lvl3pPr marL="1828434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3pPr>
    <a:lvl4pPr marL="2742651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4pPr>
    <a:lvl5pPr marL="3656868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51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75280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409159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48455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213553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2796038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61055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3893316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4214648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40982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418988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11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6295B25-9368-0043-B691-DE6DF16778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24377646" cy="13716000"/>
          </a:xfrm>
          <a:prstGeom prst="rect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071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4DE59CD-F7EF-D045-9A01-8CB50D9E82C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188825" y="0"/>
            <a:ext cx="12188825" cy="137160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907095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52082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3F187603-B288-424D-8566-7CB22ABB77C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397624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C7F72402-C348-1242-B6F6-E7F77EDE684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5172689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7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915923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67585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9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04779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DD7B4DF9-F4CD-8348-96A3-DB7AEF40F57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2188826" y="6858000"/>
            <a:ext cx="12188824" cy="685800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645B37BB-879B-C14B-BA08-07975762310C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2188825" y="0"/>
            <a:ext cx="12188824" cy="6858001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1E95702-1578-B744-9130-55B3B94F741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"/>
            <a:ext cx="10058400" cy="13715999"/>
          </a:xfrm>
          <a:custGeom>
            <a:avLst/>
            <a:gdLst>
              <a:gd name="connsiteX0" fmla="*/ 0 w 10058400"/>
              <a:gd name="connsiteY0" fmla="*/ 0 h 13715999"/>
              <a:gd name="connsiteX1" fmla="*/ 10058400 w 10058400"/>
              <a:gd name="connsiteY1" fmla="*/ 0 h 13715999"/>
              <a:gd name="connsiteX2" fmla="*/ 5666812 w 10058400"/>
              <a:gd name="connsiteY2" fmla="*/ 13715999 h 13715999"/>
              <a:gd name="connsiteX3" fmla="*/ 0 w 10058400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13715999">
                <a:moveTo>
                  <a:pt x="0" y="0"/>
                </a:moveTo>
                <a:lnTo>
                  <a:pt x="10058400" y="0"/>
                </a:lnTo>
                <a:lnTo>
                  <a:pt x="566681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3219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E00782E-4C24-ED44-8642-3E6127757C63}"/>
              </a:ext>
            </a:extLst>
          </p:cNvPr>
          <p:cNvSpPr>
            <a:spLocks noGrp="1"/>
          </p:cNvSpPr>
          <p:nvPr userDrawn="1">
            <p:ph type="pic" sz="quarter" idx="17"/>
          </p:nvPr>
        </p:nvSpPr>
        <p:spPr>
          <a:xfrm>
            <a:off x="2755113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7574E609-94B7-3248-B664-2520CD94AEE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1147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28CAB6C0-80B5-0145-BB48-171DC38978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487180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13CDD826-7A09-0E46-924D-3E22C1ADC0D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837846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CBDB90-54CE-7244-803E-647CA61D2CD7}"/>
              </a:ext>
            </a:extLst>
          </p:cNvPr>
          <p:cNvSpPr txBox="1"/>
          <p:nvPr userDrawn="1"/>
        </p:nvSpPr>
        <p:spPr>
          <a:xfrm>
            <a:off x="22388473" y="12611172"/>
            <a:ext cx="575800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fld id="{D93340F3-85EA-5849-99E4-E0C4FF56AC6F}" type="slidenum">
              <a:rPr lang="en-US" sz="2400" b="0" i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pPr algn="r"/>
              <a:t>‹#›</a:t>
            </a:fld>
            <a:endParaRPr lang="en-US" sz="2400" b="0" i="0" dirty="0">
              <a:solidFill>
                <a:schemeClr val="bg1">
                  <a:lumMod val="6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7" r:id="rId2"/>
    <p:sldLayoutId id="2147484093" r:id="rId3"/>
    <p:sldLayoutId id="2147484096" r:id="rId4"/>
    <p:sldLayoutId id="2147484098" r:id="rId5"/>
    <p:sldLayoutId id="2147484097" r:id="rId6"/>
    <p:sldLayoutId id="2147484014" r:id="rId7"/>
    <p:sldLayoutId id="2147484094" r:id="rId8"/>
    <p:sldLayoutId id="2147484095" r:id="rId9"/>
  </p:sldLayoutIdLst>
  <p:hf hdr="0" ftr="0" dt="0"/>
  <p:txStyles>
    <p:titleStyle>
      <a:lvl1pPr algn="l" defTabSz="1828343" rtl="0" eaLnBrk="1" latinLnBrk="0" hangingPunct="1">
        <a:lnSpc>
          <a:spcPct val="100000"/>
        </a:lnSpc>
        <a:spcBef>
          <a:spcPct val="0"/>
        </a:spcBef>
        <a:buNone/>
        <a:defRPr sz="8000" b="1" i="0" kern="1200" spc="300">
          <a:solidFill>
            <a:schemeClr val="tx1"/>
          </a:solidFill>
          <a:latin typeface="PT Serif" panose="020A0603040505020204" pitchFamily="18" charset="77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4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alf Frame 5">
            <a:extLst>
              <a:ext uri="{FF2B5EF4-FFF2-40B4-BE49-F238E27FC236}">
                <a16:creationId xmlns:a16="http://schemas.microsoft.com/office/drawing/2014/main" id="{FBE69680-E96C-EA4C-AB95-423018BE629B}"/>
              </a:ext>
            </a:extLst>
          </p:cNvPr>
          <p:cNvSpPr/>
          <p:nvPr/>
        </p:nvSpPr>
        <p:spPr>
          <a:xfrm>
            <a:off x="1373194" y="2363879"/>
            <a:ext cx="483325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53A1B986-4B82-924B-9E4B-1ED0E389F8EC}"/>
              </a:ext>
            </a:extLst>
          </p:cNvPr>
          <p:cNvSpPr/>
          <p:nvPr/>
        </p:nvSpPr>
        <p:spPr>
          <a:xfrm rot="10800000">
            <a:off x="17721091" y="6492489"/>
            <a:ext cx="483325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094" y="824445"/>
            <a:ext cx="4363739" cy="7193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49" y="832611"/>
            <a:ext cx="4745746" cy="7193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E749ED-99B3-45F1-82C4-4592DCF12F72}"/>
              </a:ext>
            </a:extLst>
          </p:cNvPr>
          <p:cNvSpPr txBox="1"/>
          <p:nvPr/>
        </p:nvSpPr>
        <p:spPr>
          <a:xfrm>
            <a:off x="3564510" y="3297121"/>
            <a:ext cx="16745721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latin typeface="Montserrat SemiBold" panose="020B0604020202020204" charset="-52"/>
              </a:rPr>
              <a:t>Результаты мониторинга кадровой потребности профессиональных образовательных организаций</a:t>
            </a:r>
          </a:p>
          <a:p>
            <a:endParaRPr lang="ru-RU" dirty="0"/>
          </a:p>
        </p:txBody>
      </p:sp>
      <p:sp>
        <p:nvSpPr>
          <p:cNvPr id="11" name="Текст 1">
            <a:extLst>
              <a:ext uri="{FF2B5EF4-FFF2-40B4-BE49-F238E27FC236}">
                <a16:creationId xmlns:a16="http://schemas.microsoft.com/office/drawing/2014/main" id="{8ED23E3F-4CA3-4CFD-AF77-67349080FF4B}"/>
              </a:ext>
            </a:extLst>
          </p:cNvPr>
          <p:cNvSpPr txBox="1">
            <a:spLocks/>
          </p:cNvSpPr>
          <p:nvPr/>
        </p:nvSpPr>
        <p:spPr>
          <a:xfrm>
            <a:off x="11166231" y="8909118"/>
            <a:ext cx="10902461" cy="22743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>
                <a:latin typeface="Montserrat" panose="00000500000000000000" pitchFamily="2" charset="-52"/>
              </a:rPr>
              <a:t>Донской Виктор Ильич,</a:t>
            </a:r>
            <a:endParaRPr lang="en-US" sz="3200" dirty="0">
              <a:latin typeface="Montserrat" panose="00000500000000000000" pitchFamily="2" charset="-52"/>
            </a:endParaRPr>
          </a:p>
          <a:p>
            <a:pPr marL="0" indent="0" algn="ctr">
              <a:buNone/>
            </a:pPr>
            <a:r>
              <a:rPr lang="ru-RU" sz="3200" dirty="0">
                <a:latin typeface="Montserrat" panose="00000500000000000000" pitchFamily="2" charset="-52"/>
              </a:rPr>
              <a:t> руководитель </a:t>
            </a:r>
            <a:r>
              <a:rPr lang="en-US" sz="3200" dirty="0">
                <a:latin typeface="Montserrat" panose="00000500000000000000" pitchFamily="2" charset="-52"/>
              </a:rPr>
              <a:t> </a:t>
            </a:r>
            <a:r>
              <a:rPr lang="ru-RU" sz="3200" dirty="0">
                <a:latin typeface="Montserrat" panose="00000500000000000000" pitchFamily="2" charset="-52"/>
              </a:rPr>
              <a:t>Центра взаимодействия с вузами и мониторинга кадровой потребности региональной системы образования в </a:t>
            </a:r>
            <a:r>
              <a:rPr lang="ru-RU" sz="3200" dirty="0" err="1">
                <a:latin typeface="Montserrat" panose="00000500000000000000" pitchFamily="2" charset="-52"/>
              </a:rPr>
              <a:t>педкадрах</a:t>
            </a:r>
            <a:endParaRPr lang="en-US" sz="3200" dirty="0">
              <a:latin typeface="Montserrat" panose="00000500000000000000" pitchFamily="2" charset="-52"/>
            </a:endParaRP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B3AC3692-D669-4E0D-96D7-179744844D6D}"/>
              </a:ext>
            </a:extLst>
          </p:cNvPr>
          <p:cNvSpPr txBox="1">
            <a:spLocks/>
          </p:cNvSpPr>
          <p:nvPr/>
        </p:nvSpPr>
        <p:spPr>
          <a:xfrm>
            <a:off x="12660924" y="11189885"/>
            <a:ext cx="4642338" cy="11896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Montserrat" panose="00000500000000000000" pitchFamily="2" charset="-52"/>
              </a:rPr>
              <a:t>Тел. +7-914-951-01-13</a:t>
            </a: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-52"/>
              </a:rPr>
              <a:t>kadryvo38@mail.ru</a:t>
            </a:r>
            <a:endParaRPr lang="ru-RU" dirty="0">
              <a:latin typeface="Montserrat" panose="00000500000000000000" pitchFamily="2" charset="-5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141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4" name="Текст 1">
            <a:extLst>
              <a:ext uri="{FF2B5EF4-FFF2-40B4-BE49-F238E27FC236}">
                <a16:creationId xmlns:a16="http://schemas.microsoft.com/office/drawing/2014/main" id="{83B11625-43EA-41B3-874A-5861972F2058}"/>
              </a:ext>
            </a:extLst>
          </p:cNvPr>
          <p:cNvSpPr txBox="1">
            <a:spLocks/>
          </p:cNvSpPr>
          <p:nvPr/>
        </p:nvSpPr>
        <p:spPr>
          <a:xfrm>
            <a:off x="226372" y="3125635"/>
            <a:ext cx="8066035" cy="5191887"/>
          </a:xfrm>
          <a:prstGeom prst="rect">
            <a:avLst/>
          </a:prstGeom>
        </p:spPr>
        <p:txBody>
          <a:bodyPr>
            <a:noAutofit/>
          </a:bodyPr>
          <a:lstStyle>
            <a:lvl1pPr marL="457086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Основные направления дальнейшей работы</a:t>
            </a:r>
            <a:endParaRPr lang="ru-RU" sz="6600" dirty="0">
              <a:latin typeface="Montserrat" panose="00000500000000000000" pitchFamily="2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8E76A7-C24C-43F2-9978-B7DB7A614B04}"/>
              </a:ext>
            </a:extLst>
          </p:cNvPr>
          <p:cNvSpPr txBox="1"/>
          <p:nvPr/>
        </p:nvSpPr>
        <p:spPr>
          <a:xfrm>
            <a:off x="9218080" y="2073345"/>
            <a:ext cx="14933198" cy="1111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4000" dirty="0">
                <a:latin typeface="Montserrat" panose="00000500000000000000" pitchFamily="2" charset="-52"/>
              </a:rPr>
              <a:t>Формирование кадровой потребности, исходя из приоритетных направлений Программы развития учреждения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4000" dirty="0">
                <a:latin typeface="Montserrat" panose="00000500000000000000" pitchFamily="2" charset="-52"/>
              </a:rPr>
              <a:t>Горизонт планирования – </a:t>
            </a:r>
            <a:r>
              <a:rPr lang="ru-RU" sz="4000" b="1" dirty="0">
                <a:solidFill>
                  <a:srgbClr val="FF0000"/>
                </a:solidFill>
                <a:latin typeface="Montserrat" panose="00000500000000000000" pitchFamily="2" charset="-52"/>
              </a:rPr>
              <a:t>минимум 7 лет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4000" dirty="0">
                <a:latin typeface="Montserrat" panose="00000500000000000000" pitchFamily="2" charset="-52"/>
              </a:rPr>
              <a:t>Реализация кадровой политики учреждения, исходя из реалий рынка труда региона</a:t>
            </a:r>
          </a:p>
          <a:p>
            <a:pPr>
              <a:spcBef>
                <a:spcPts val="1200"/>
              </a:spcBef>
            </a:pPr>
            <a:endParaRPr lang="ru-RU" sz="4000" dirty="0">
              <a:latin typeface="Montserrat" panose="00000500000000000000" pitchFamily="2" charset="-52"/>
            </a:endParaRPr>
          </a:p>
          <a:p>
            <a:pPr>
              <a:spcBef>
                <a:spcPts val="1200"/>
              </a:spcBef>
            </a:pPr>
            <a:endParaRPr lang="ru-RU" sz="4000" dirty="0">
              <a:latin typeface="Montserrat" panose="00000500000000000000" pitchFamily="2" charset="-52"/>
            </a:endParaRPr>
          </a:p>
          <a:p>
            <a:r>
              <a:rPr lang="ru-RU" sz="4000" dirty="0">
                <a:latin typeface="Montserrat" panose="00000500000000000000" pitchFamily="2" charset="-52"/>
              </a:rPr>
              <a:t>Анализ кадровой потребности учреждения: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4000" dirty="0">
                <a:latin typeface="Montserrat" panose="00000500000000000000" pitchFamily="2" charset="-52"/>
              </a:rPr>
              <a:t>текущее состояние кадрового обеспечения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4000" dirty="0">
                <a:latin typeface="Montserrat" panose="00000500000000000000" pitchFamily="2" charset="-52"/>
              </a:rPr>
              <a:t>соответствие кадрового обеспечения Программе развития, региональным и федеральным приоритетам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4000" dirty="0">
                <a:latin typeface="Montserrat" panose="00000500000000000000" pitchFamily="2" charset="-52"/>
              </a:rPr>
              <a:t>основные источники привлечения кадров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4000" dirty="0">
                <a:latin typeface="Montserrat" panose="00000500000000000000" pitchFamily="2" charset="-52"/>
              </a:rPr>
              <a:t>меры по привлечению и закреплению кадров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C0A1BE2-A24E-4679-97DB-DDDB55B361F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912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4" name="Текст 1">
            <a:extLst>
              <a:ext uri="{FF2B5EF4-FFF2-40B4-BE49-F238E27FC236}">
                <a16:creationId xmlns:a16="http://schemas.microsoft.com/office/drawing/2014/main" id="{8AAF5D88-7EF7-490B-882D-B040B20DACA5}"/>
              </a:ext>
            </a:extLst>
          </p:cNvPr>
          <p:cNvSpPr txBox="1">
            <a:spLocks/>
          </p:cNvSpPr>
          <p:nvPr/>
        </p:nvSpPr>
        <p:spPr>
          <a:xfrm>
            <a:off x="536921" y="1314420"/>
            <a:ext cx="7755485" cy="115575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086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6000" b="1" dirty="0">
                <a:latin typeface="Montserrat" panose="00000500000000000000" pitchFamily="2" charset="-52"/>
              </a:rPr>
              <a:t>Центр взаимодействия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6000" b="1" dirty="0">
                <a:latin typeface="Montserrat" panose="00000500000000000000" pitchFamily="2" charset="-52"/>
              </a:rPr>
              <a:t>с вузами и мониторинга кадровой потребности региональной системы образования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6000" b="1" dirty="0">
                <a:latin typeface="Montserrat" panose="00000500000000000000" pitchFamily="2" charset="-52"/>
              </a:rPr>
              <a:t>в педагогических кадрах </a:t>
            </a:r>
            <a:endParaRPr lang="ru-RU" sz="6000" dirty="0">
              <a:latin typeface="Montserrat" panose="00000500000000000000" pitchFamily="2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D90B5E-1960-417A-A501-0E1C5127AC24}"/>
              </a:ext>
            </a:extLst>
          </p:cNvPr>
          <p:cNvSpPr txBox="1"/>
          <p:nvPr/>
        </p:nvSpPr>
        <p:spPr>
          <a:xfrm>
            <a:off x="9633139" y="5144105"/>
            <a:ext cx="14207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latin typeface="Montserrat" panose="00000500000000000000" pitchFamily="2" charset="-52"/>
              </a:rPr>
              <a:t>Донской Виктор Ильич, </a:t>
            </a:r>
            <a:r>
              <a:rPr lang="ru-RU" sz="4800" dirty="0" err="1">
                <a:latin typeface="Montserrat" panose="00000500000000000000" pitchFamily="2" charset="-52"/>
              </a:rPr>
              <a:t>канд.техн.наук</a:t>
            </a:r>
            <a:endParaRPr lang="ru-RU" sz="4800" dirty="0">
              <a:latin typeface="Montserrat" panose="00000500000000000000" pitchFamily="2" charset="-52"/>
            </a:endParaRPr>
          </a:p>
          <a:p>
            <a:endParaRPr lang="ru-RU" sz="4800" dirty="0">
              <a:latin typeface="Montserrat" panose="00000500000000000000" pitchFamily="2" charset="-52"/>
            </a:endParaRPr>
          </a:p>
          <a:p>
            <a:r>
              <a:rPr lang="ru-RU" sz="4800" dirty="0">
                <a:latin typeface="Montserrat" panose="00000500000000000000" pitchFamily="2" charset="-52"/>
              </a:rPr>
              <a:t>Руководитель центра</a:t>
            </a:r>
          </a:p>
          <a:p>
            <a:endParaRPr lang="ru-RU" sz="4800" dirty="0">
              <a:latin typeface="Montserrat" panose="00000500000000000000" pitchFamily="2" charset="-52"/>
            </a:endParaRPr>
          </a:p>
          <a:p>
            <a:r>
              <a:rPr lang="ru-RU" sz="4800" dirty="0">
                <a:latin typeface="Montserrat" panose="00000500000000000000" pitchFamily="2" charset="-52"/>
              </a:rPr>
              <a:t>+7-914-951-01-13</a:t>
            </a:r>
          </a:p>
          <a:p>
            <a:r>
              <a:rPr lang="en-US" sz="4800" dirty="0">
                <a:latin typeface="Montserrat" panose="00000500000000000000" pitchFamily="2" charset="-52"/>
              </a:rPr>
              <a:t>kadryvo38@mail.ru</a:t>
            </a:r>
            <a:endParaRPr lang="ru-RU" dirty="0">
              <a:latin typeface="Montserrat" panose="00000500000000000000" pitchFamily="2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2567BBB-AC31-4BB7-82DD-F55FD540CCE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26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8" name="Текст 1">
            <a:extLst>
              <a:ext uri="{FF2B5EF4-FFF2-40B4-BE49-F238E27FC236}">
                <a16:creationId xmlns:a16="http://schemas.microsoft.com/office/drawing/2014/main" id="{F5758266-8A0C-4925-BEE6-24239F46C0FE}"/>
              </a:ext>
            </a:extLst>
          </p:cNvPr>
          <p:cNvSpPr txBox="1">
            <a:spLocks/>
          </p:cNvSpPr>
          <p:nvPr/>
        </p:nvSpPr>
        <p:spPr>
          <a:xfrm>
            <a:off x="538954" y="5048924"/>
            <a:ext cx="7204396" cy="437643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Нормативная база мониторинга</a:t>
            </a:r>
            <a:endParaRPr lang="ru-RU" sz="6600" dirty="0">
              <a:latin typeface="Montserrat" panose="00000500000000000000" pitchFamily="2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F76EA-D202-4C97-928C-954715EB39AE}"/>
              </a:ext>
            </a:extLst>
          </p:cNvPr>
          <p:cNvSpPr txBox="1"/>
          <p:nvPr/>
        </p:nvSpPr>
        <p:spPr>
          <a:xfrm>
            <a:off x="9101149" y="1650994"/>
            <a:ext cx="14976049" cy="11172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Montserrat SemiBold" panose="020B0604020202020204" charset="-52"/>
              </a:rPr>
              <a:t>Реализация мероприятий Концепции кадровой политики системы образования Иркутской области на 2019-2023 годы (утверждена распоряжением министерства образования Иркутской области от 20 августа 2019 года № 494-мр)</a:t>
            </a:r>
          </a:p>
          <a:p>
            <a:pPr marL="342900" indent="-342900">
              <a:buAutoNum type="arabicPeriod"/>
            </a:pPr>
            <a:endParaRPr lang="ru-RU" dirty="0">
              <a:latin typeface="Montserrat SemiBold" panose="020B0604020202020204" charset="-52"/>
            </a:endParaRPr>
          </a:p>
          <a:p>
            <a:pPr marL="342900" indent="-342900">
              <a:buAutoNum type="arabicPeriod"/>
            </a:pPr>
            <a:endParaRPr lang="ru-RU" dirty="0">
              <a:latin typeface="Montserrat SemiBold" panose="020B0604020202020204" charset="-52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Montserrat SemiBold" panose="020B0604020202020204" charset="-52"/>
              </a:rPr>
              <a:t>Реализация мероприятий Концепции развития системы непрерывного педагогического образования в Иркутской области на 2020-2025 годы (утверждена распоряжением заместителя Председателя Правительства Иркутской области от 16 ноября 2020 года № 97-рэп)</a:t>
            </a:r>
          </a:p>
          <a:p>
            <a:pPr marL="342900" indent="-342900">
              <a:buAutoNum type="arabicPeriod"/>
            </a:pPr>
            <a:endParaRPr lang="ru-RU" dirty="0">
              <a:latin typeface="Montserrat SemiBold" panose="020B0604020202020204" charset="-52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Montserrat SemiBold" panose="020B0604020202020204" charset="-52"/>
              </a:rPr>
              <a:t>Поручение первого заместителя Председателя Правительства Иркутской от 20.02.2021 № 06-70-149/21  в целях  формирования условий и эффективных механизмов, обеспечивающих потребности экономики и социальной сферы Иркутской области в квалифицированных специалистах и рабочих кадрах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1CDA8F4-2366-4540-884B-9D181FB2C1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14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4" name="Текст 1">
            <a:extLst>
              <a:ext uri="{FF2B5EF4-FFF2-40B4-BE49-F238E27FC236}">
                <a16:creationId xmlns:a16="http://schemas.microsoft.com/office/drawing/2014/main" id="{36FFCEE3-7ECE-40BF-ABF8-D5742EB2CF20}"/>
              </a:ext>
            </a:extLst>
          </p:cNvPr>
          <p:cNvSpPr txBox="1">
            <a:spLocks/>
          </p:cNvSpPr>
          <p:nvPr/>
        </p:nvSpPr>
        <p:spPr>
          <a:xfrm>
            <a:off x="971151" y="4968012"/>
            <a:ext cx="6843308" cy="21889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600" b="1" dirty="0">
                <a:latin typeface="Montserrat" panose="00000500000000000000" pitchFamily="2" charset="-52"/>
              </a:rPr>
              <a:t>Участники мониторинга</a:t>
            </a:r>
            <a:endParaRPr lang="ru-RU" sz="6600" dirty="0">
              <a:latin typeface="Montserrat" panose="00000500000000000000" pitchFamily="2" charset="-52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1C8ED13-E91C-44F1-A884-F7AA8DAF5D8B}"/>
              </a:ext>
            </a:extLst>
          </p:cNvPr>
          <p:cNvSpPr/>
          <p:nvPr/>
        </p:nvSpPr>
        <p:spPr>
          <a:xfrm>
            <a:off x="9178398" y="1351966"/>
            <a:ext cx="14898799" cy="46937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Приняли участие 76 ПОО, в том числе: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10 – подведомственных министерству здравоохранения,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3 – министерству культуры и архивов;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4 – частных ПОО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3 – других ПОО</a:t>
            </a:r>
          </a:p>
          <a:p>
            <a:pPr indent="450215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Остальные – подведомственные министерству образования Иркутской области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36DE9AB-4B6F-4CC5-A0F5-5801C885D93F}"/>
              </a:ext>
            </a:extLst>
          </p:cNvPr>
          <p:cNvSpPr/>
          <p:nvPr/>
        </p:nvSpPr>
        <p:spPr>
          <a:xfrm>
            <a:off x="9178398" y="6857999"/>
            <a:ext cx="14898800" cy="4028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информация:</a:t>
            </a: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ГБПОУ ИО «</a:t>
            </a:r>
            <a:r>
              <a:rPr lang="ru-RU" dirty="0" err="1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Усольский</a:t>
            </a: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 аграрно-промышленный техникум»</a:t>
            </a: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 «Сибирский колледж транспорта и строительства» ФГБОУ ВО «</a:t>
            </a:r>
            <a:r>
              <a:rPr lang="ru-RU" dirty="0" err="1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ИрГУПС</a:t>
            </a: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Три частных </a:t>
            </a:r>
            <a:r>
              <a:rPr lang="ru-RU" dirty="0" err="1">
                <a:latin typeface="Montserrat SemiBold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ПОО</a:t>
            </a:r>
            <a:endParaRPr lang="ru-RU" dirty="0">
              <a:latin typeface="Montserrat SemiBold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17C9D6-F6B4-430E-BB17-D8428143611D}"/>
              </a:ext>
            </a:extLst>
          </p:cNvPr>
          <p:cNvSpPr txBox="1"/>
          <p:nvPr/>
        </p:nvSpPr>
        <p:spPr>
          <a:xfrm>
            <a:off x="9161715" y="11746046"/>
            <a:ext cx="1491548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Bold" panose="020B0604020202020204" charset="-52"/>
              </a:rPr>
              <a:t>Оценка статистической погрешности проведена для уровня «</a:t>
            </a:r>
            <a:r>
              <a:rPr lang="ru-RU" dirty="0" err="1">
                <a:latin typeface="Montserrat SemiBold" panose="020B0604020202020204" charset="-52"/>
              </a:rPr>
              <a:t>Бакалавриат</a:t>
            </a:r>
            <a:r>
              <a:rPr lang="ru-RU" dirty="0">
                <a:latin typeface="Montserrat SemiBold" panose="020B0604020202020204" charset="-52"/>
              </a:rPr>
              <a:t>» и не превышает +/- 4%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375DC24-856E-420C-9832-4D8680D0286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52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4" name="Текст 1">
            <a:extLst>
              <a:ext uri="{FF2B5EF4-FFF2-40B4-BE49-F238E27FC236}">
                <a16:creationId xmlns:a16="http://schemas.microsoft.com/office/drawing/2014/main" id="{FC493DFE-9E61-4751-BF7F-3054DA92D5F0}"/>
              </a:ext>
            </a:extLst>
          </p:cNvPr>
          <p:cNvSpPr txBox="1">
            <a:spLocks/>
          </p:cNvSpPr>
          <p:nvPr/>
        </p:nvSpPr>
        <p:spPr>
          <a:xfrm>
            <a:off x="110119" y="3867036"/>
            <a:ext cx="8031530" cy="4668331"/>
          </a:xfrm>
          <a:prstGeom prst="rect">
            <a:avLst/>
          </a:prstGeom>
        </p:spPr>
        <p:txBody>
          <a:bodyPr>
            <a:noAutofit/>
          </a:bodyPr>
          <a:lstStyle>
            <a:lvl1pPr marL="457086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Факторы, ухудшающие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объективность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результатов</a:t>
            </a:r>
            <a:endParaRPr lang="ru-RU" sz="6600" dirty="0">
              <a:latin typeface="Montserrat" panose="00000500000000000000" pitchFamily="2" charset="-52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DB4B7AC-569E-425C-BE48-01D3DB0100EF}"/>
              </a:ext>
            </a:extLst>
          </p:cNvPr>
          <p:cNvSpPr/>
          <p:nvPr/>
        </p:nvSpPr>
        <p:spPr>
          <a:xfrm>
            <a:off x="9073662" y="3849451"/>
            <a:ext cx="15003536" cy="54462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Montserrat SemiBold" panose="020B0604020202020204" charset="-52"/>
              </a:rPr>
              <a:t>Заполнение показателей о вакансиях с «запасом»</a:t>
            </a:r>
            <a:endParaRPr lang="en-US" dirty="0">
              <a:latin typeface="Montserrat SemiBold" panose="020B0604020202020204" charset="-52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Montserrat SemiBold" panose="020B0604020202020204" charset="-52"/>
              </a:rPr>
              <a:t>Формулировки вакансий вызвали затруднение идентификации</a:t>
            </a:r>
            <a:endParaRPr lang="en-US" dirty="0">
              <a:latin typeface="Montserrat SemiBold" panose="020B0604020202020204" charset="-52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Montserrat SemiBold" panose="020B0604020202020204" charset="-52"/>
              </a:rPr>
              <a:t>Замена форм сбора информации на собственные</a:t>
            </a:r>
            <a:endParaRPr lang="en-US" dirty="0">
              <a:latin typeface="Montserrat SemiBold" panose="020B0604020202020204" charset="-52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Montserrat SemiBold" panose="020B0604020202020204" charset="-52"/>
              </a:rPr>
              <a:t>Затруднение соотнесения профессиональных навыков и уровня образования</a:t>
            </a:r>
            <a:endParaRPr lang="ru-RU" dirty="0">
              <a:solidFill>
                <a:srgbClr val="000000"/>
              </a:solidFill>
              <a:latin typeface="Montserrat SemiBold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17F0E84-E646-452D-BD59-D7A576C84D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55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4" name="Текст 1">
            <a:extLst>
              <a:ext uri="{FF2B5EF4-FFF2-40B4-BE49-F238E27FC236}">
                <a16:creationId xmlns:a16="http://schemas.microsoft.com/office/drawing/2014/main" id="{95AF547B-410F-468C-901F-E58EF91996DD}"/>
              </a:ext>
            </a:extLst>
          </p:cNvPr>
          <p:cNvSpPr txBox="1">
            <a:spLocks/>
          </p:cNvSpPr>
          <p:nvPr/>
        </p:nvSpPr>
        <p:spPr>
          <a:xfrm>
            <a:off x="321261" y="4102390"/>
            <a:ext cx="7971146" cy="6605209"/>
          </a:xfrm>
          <a:prstGeom prst="rect">
            <a:avLst/>
          </a:prstGeom>
        </p:spPr>
        <p:txBody>
          <a:bodyPr>
            <a:noAutofit/>
          </a:bodyPr>
          <a:lstStyle>
            <a:lvl1pPr marL="457086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ОБЩАЯ КАДРОВАЯ ПОТРЕБНОСТЬ РЕГИОНАЛЬНОЙ СИСТЕМЫ </a:t>
            </a:r>
            <a:r>
              <a:rPr lang="ru-RU" sz="6600" b="1" dirty="0" err="1">
                <a:latin typeface="Montserrat" panose="00000500000000000000" pitchFamily="2" charset="-52"/>
              </a:rPr>
              <a:t>СПО</a:t>
            </a:r>
            <a:endParaRPr lang="ru-RU" sz="6600" dirty="0">
              <a:latin typeface="Montserrat" panose="00000500000000000000" pitchFamily="2" charset="-52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14C7C8B-1993-4E5E-AA0F-5D4EE130D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4761"/>
              </p:ext>
            </p:extLst>
          </p:nvPr>
        </p:nvGraphicFramePr>
        <p:xfrm>
          <a:off x="9118934" y="1921897"/>
          <a:ext cx="15140991" cy="6605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2581">
                  <a:extLst>
                    <a:ext uri="{9D8B030D-6E8A-4147-A177-3AD203B41FA5}">
                      <a16:colId xmlns:a16="http://schemas.microsoft.com/office/drawing/2014/main" val="493544374"/>
                    </a:ext>
                  </a:extLst>
                </a:gridCol>
                <a:gridCol w="1759735">
                  <a:extLst>
                    <a:ext uri="{9D8B030D-6E8A-4147-A177-3AD203B41FA5}">
                      <a16:colId xmlns:a16="http://schemas.microsoft.com/office/drawing/2014/main" val="1869855811"/>
                    </a:ext>
                  </a:extLst>
                </a:gridCol>
                <a:gridCol w="1759735">
                  <a:extLst>
                    <a:ext uri="{9D8B030D-6E8A-4147-A177-3AD203B41FA5}">
                      <a16:colId xmlns:a16="http://schemas.microsoft.com/office/drawing/2014/main" val="1946270397"/>
                    </a:ext>
                  </a:extLst>
                </a:gridCol>
                <a:gridCol w="1759735">
                  <a:extLst>
                    <a:ext uri="{9D8B030D-6E8A-4147-A177-3AD203B41FA5}">
                      <a16:colId xmlns:a16="http://schemas.microsoft.com/office/drawing/2014/main" val="4109550395"/>
                    </a:ext>
                  </a:extLst>
                </a:gridCol>
                <a:gridCol w="1759735">
                  <a:extLst>
                    <a:ext uri="{9D8B030D-6E8A-4147-A177-3AD203B41FA5}">
                      <a16:colId xmlns:a16="http://schemas.microsoft.com/office/drawing/2014/main" val="1713751428"/>
                    </a:ext>
                  </a:extLst>
                </a:gridCol>
                <a:gridCol w="1759735">
                  <a:extLst>
                    <a:ext uri="{9D8B030D-6E8A-4147-A177-3AD203B41FA5}">
                      <a16:colId xmlns:a16="http://schemas.microsoft.com/office/drawing/2014/main" val="3606033494"/>
                    </a:ext>
                  </a:extLst>
                </a:gridCol>
                <a:gridCol w="1759735">
                  <a:extLst>
                    <a:ext uri="{9D8B030D-6E8A-4147-A177-3AD203B41FA5}">
                      <a16:colId xmlns:a16="http://schemas.microsoft.com/office/drawing/2014/main" val="3061891160"/>
                    </a:ext>
                  </a:extLst>
                </a:gridCol>
              </a:tblGrid>
              <a:tr h="1364179">
                <a:tc rowSpan="2"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УРОВНИ ОБРАЗОВАНИЯ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Потребность в педагогических кадрах региональной системы СПО</a:t>
                      </a:r>
                    </a:p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на 2021-2025 гг., чел.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ВСЕГО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121397"/>
                  </a:ext>
                </a:extLst>
              </a:tr>
              <a:tr h="479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2021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2022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2023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2024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2025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777708"/>
                  </a:ext>
                </a:extLst>
              </a:tr>
              <a:tr h="539034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Бакалавриат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353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271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257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231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270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1382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184935"/>
                  </a:ext>
                </a:extLst>
              </a:tr>
              <a:tr h="539034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Магистратура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57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44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44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37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43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225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3822385"/>
                  </a:ext>
                </a:extLst>
              </a:tr>
              <a:tr h="539034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Специалитет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49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44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36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35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38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202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977550"/>
                  </a:ext>
                </a:extLst>
              </a:tr>
              <a:tr h="539034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СПО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57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37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28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  <a:latin typeface="Montserrat SemiBold" panose="020B0604020202020204" charset="-52"/>
                        </a:rPr>
                        <a:t>190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446248"/>
                  </a:ext>
                </a:extLst>
              </a:tr>
              <a:tr h="539034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516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396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371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337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379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Montserrat SemiBold" panose="020B0604020202020204" charset="-52"/>
                        </a:rPr>
                        <a:t>1999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034753"/>
                  </a:ext>
                </a:extLst>
              </a:tr>
              <a:tr h="1019010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в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т.ч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. специалистов с ВО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459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359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337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303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Montserrat SemiBold" panose="020B0604020202020204" charset="-52"/>
                        </a:rPr>
                        <a:t>351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Montserrat SemiBold" panose="020B0604020202020204" charset="-52"/>
                        </a:rPr>
                        <a:t>1809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Montserrat SemiBold" panose="020B060402020202020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894359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A478DA-95BE-46C2-B9BB-24F7D1182D40}"/>
              </a:ext>
            </a:extLst>
          </p:cNvPr>
          <p:cNvSpPr/>
          <p:nvPr/>
        </p:nvSpPr>
        <p:spPr>
          <a:xfrm>
            <a:off x="9159156" y="8932529"/>
            <a:ext cx="15144213" cy="42780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</a:rPr>
              <a:t>С 2019 года общая кадровая потребность возросла с 892 чел. до 1999 чел., </a:t>
            </a:r>
            <a:r>
              <a:rPr lang="ru-RU" dirty="0" err="1">
                <a:latin typeface="Montserrat SemiBold" panose="020B0604020202020204" charset="-52"/>
                <a:ea typeface="Calibri" panose="020F0502020204030204" pitchFamily="34" charset="0"/>
              </a:rPr>
              <a:t>т.е</a:t>
            </a: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</a:rPr>
              <a:t> в 2,2 раза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</a:rPr>
              <a:t>Потребность в преподавателях общеобразовательных дисциплин возросла  с 341 чел. до 911 чел, т.е. в 2,7 раза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Montserrat SemiBold" panose="020B0604020202020204" charset="-52"/>
                <a:ea typeface="Calibri" panose="020F0502020204030204" pitchFamily="34" charset="0"/>
              </a:rPr>
              <a:t>Потребность в преподавателях профессионального учебного цикла и мастеров производственного обучения сократилось с 551 чел. до 471 чел, т.е. на 14,5%</a:t>
            </a:r>
            <a:endParaRPr lang="ru-RU" dirty="0">
              <a:latin typeface="Montserrat SemiBold" panose="020B0604020202020204" charset="-52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EDB1AC8-FD51-4FF9-9FFF-A78D93E1926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42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4" name="Текст 1">
            <a:extLst>
              <a:ext uri="{FF2B5EF4-FFF2-40B4-BE49-F238E27FC236}">
                <a16:creationId xmlns:a16="http://schemas.microsoft.com/office/drawing/2014/main" id="{8464F478-ADDE-44F6-A616-56FA2A222A14}"/>
              </a:ext>
            </a:extLst>
          </p:cNvPr>
          <p:cNvSpPr txBox="1">
            <a:spLocks/>
          </p:cNvSpPr>
          <p:nvPr/>
        </p:nvSpPr>
        <p:spPr>
          <a:xfrm>
            <a:off x="422031" y="2778369"/>
            <a:ext cx="7631723" cy="7895492"/>
          </a:xfrm>
          <a:prstGeom prst="rect">
            <a:avLst/>
          </a:prstGeom>
        </p:spPr>
        <p:txBody>
          <a:bodyPr>
            <a:noAutofit/>
          </a:bodyPr>
          <a:lstStyle>
            <a:lvl1pPr marL="457086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Кадровая потребность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в специалистах высшего образования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6600" dirty="0">
              <a:latin typeface="Montserrat" panose="00000500000000000000" pitchFamily="2" charset="-5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Уровень «Бакалавриат»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1F83173-FF7C-4FD4-829E-06946D4BCB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1035700"/>
              </p:ext>
            </p:extLst>
          </p:nvPr>
        </p:nvGraphicFramePr>
        <p:xfrm>
          <a:off x="8939104" y="2274756"/>
          <a:ext cx="15016516" cy="8821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AFB9D5F-9E8E-4DA6-AA31-3A2FCDA4436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63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4" name="Текст 1">
            <a:extLst>
              <a:ext uri="{FF2B5EF4-FFF2-40B4-BE49-F238E27FC236}">
                <a16:creationId xmlns:a16="http://schemas.microsoft.com/office/drawing/2014/main" id="{76A076A5-CC79-43DF-B239-02338D622434}"/>
              </a:ext>
            </a:extLst>
          </p:cNvPr>
          <p:cNvSpPr txBox="1">
            <a:spLocks/>
          </p:cNvSpPr>
          <p:nvPr/>
        </p:nvSpPr>
        <p:spPr>
          <a:xfrm>
            <a:off x="252251" y="2072217"/>
            <a:ext cx="7889426" cy="8707152"/>
          </a:xfrm>
          <a:prstGeom prst="rect">
            <a:avLst/>
          </a:prstGeom>
        </p:spPr>
        <p:txBody>
          <a:bodyPr>
            <a:noAutofit/>
          </a:bodyPr>
          <a:lstStyle>
            <a:lvl1pPr marL="457086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Кадровая потребность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в специалистах высшего образования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6600" b="1" dirty="0">
              <a:latin typeface="Montserrat" panose="00000500000000000000" pitchFamily="2" charset="-5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Уровень «Бакалавриат»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A551F8B-968B-4142-8E1B-0FC3D1637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924655"/>
              </p:ext>
            </p:extLst>
          </p:nvPr>
        </p:nvGraphicFramePr>
        <p:xfrm>
          <a:off x="8851181" y="1371600"/>
          <a:ext cx="15274217" cy="11171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4847">
                  <a:extLst>
                    <a:ext uri="{9D8B030D-6E8A-4147-A177-3AD203B41FA5}">
                      <a16:colId xmlns:a16="http://schemas.microsoft.com/office/drawing/2014/main" val="1587800291"/>
                    </a:ext>
                  </a:extLst>
                </a:gridCol>
                <a:gridCol w="1614895">
                  <a:extLst>
                    <a:ext uri="{9D8B030D-6E8A-4147-A177-3AD203B41FA5}">
                      <a16:colId xmlns:a16="http://schemas.microsoft.com/office/drawing/2014/main" val="252891686"/>
                    </a:ext>
                  </a:extLst>
                </a:gridCol>
                <a:gridCol w="1614895">
                  <a:extLst>
                    <a:ext uri="{9D8B030D-6E8A-4147-A177-3AD203B41FA5}">
                      <a16:colId xmlns:a16="http://schemas.microsoft.com/office/drawing/2014/main" val="217297986"/>
                    </a:ext>
                  </a:extLst>
                </a:gridCol>
                <a:gridCol w="1614895">
                  <a:extLst>
                    <a:ext uri="{9D8B030D-6E8A-4147-A177-3AD203B41FA5}">
                      <a16:colId xmlns:a16="http://schemas.microsoft.com/office/drawing/2014/main" val="3657481003"/>
                    </a:ext>
                  </a:extLst>
                </a:gridCol>
                <a:gridCol w="1614895">
                  <a:extLst>
                    <a:ext uri="{9D8B030D-6E8A-4147-A177-3AD203B41FA5}">
                      <a16:colId xmlns:a16="http://schemas.microsoft.com/office/drawing/2014/main" val="2466011634"/>
                    </a:ext>
                  </a:extLst>
                </a:gridCol>
                <a:gridCol w="1614895">
                  <a:extLst>
                    <a:ext uri="{9D8B030D-6E8A-4147-A177-3AD203B41FA5}">
                      <a16:colId xmlns:a16="http://schemas.microsoft.com/office/drawing/2014/main" val="190571743"/>
                    </a:ext>
                  </a:extLst>
                </a:gridCol>
                <a:gridCol w="1614895">
                  <a:extLst>
                    <a:ext uri="{9D8B030D-6E8A-4147-A177-3AD203B41FA5}">
                      <a16:colId xmlns:a16="http://schemas.microsoft.com/office/drawing/2014/main" val="1296553946"/>
                    </a:ext>
                  </a:extLst>
                </a:gridCol>
              </a:tblGrid>
              <a:tr h="91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Профили и направления подготовки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Потребность в педагогических кадрах высшего образования на 2021-2025 гг., чел.</a:t>
                      </a:r>
                    </a:p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ru-RU" sz="2800" u="none" strike="noStrike" dirty="0" err="1">
                          <a:effectLst/>
                          <a:latin typeface="Montserrat" panose="00000500000000000000" pitchFamily="2" charset="-52"/>
                        </a:rPr>
                        <a:t>бакалавриат</a:t>
                      </a:r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, прочее)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 panose="00000500000000000000" pitchFamily="2" charset="-52"/>
                        </a:rPr>
                        <a:t>ИТОГО за пять лет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5447138"/>
                  </a:ext>
                </a:extLst>
              </a:tr>
              <a:tr h="2692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 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2021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2022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2023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2024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2025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642848"/>
                  </a:ext>
                </a:extLst>
              </a:tr>
              <a:tr h="2692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Электротехника, электроника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 panose="00000500000000000000" pitchFamily="2" charset="-52"/>
                        </a:rPr>
                        <a:t>30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84354"/>
                  </a:ext>
                </a:extLst>
              </a:tr>
              <a:tr h="2692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Специальные дисциплины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 panose="00000500000000000000" pitchFamily="2" charset="-52"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080511"/>
                  </a:ext>
                </a:extLst>
              </a:tr>
              <a:tr h="820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Технология продукции и организации общественного питания 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 panose="00000500000000000000" pitchFamily="2" charset="-52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188109"/>
                  </a:ext>
                </a:extLst>
              </a:tr>
              <a:tr h="5384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Мехатроника и мобильная робототехника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 panose="00000500000000000000" pitchFamily="2" charset="-52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440843"/>
                  </a:ext>
                </a:extLst>
              </a:tr>
              <a:tr h="13460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Мастер производственного обучения по профессии Сварщик (ручной и частично механизированной сварки (наплавки)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 panose="00000500000000000000" pitchFamily="2" charset="-52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434156"/>
                  </a:ext>
                </a:extLst>
              </a:tr>
              <a:tr h="807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Автомобили и автомобильное  хозяйство; Техническая эксплуатация автомобилей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 panose="00000500000000000000" pitchFamily="2" charset="-52"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326036"/>
                  </a:ext>
                </a:extLst>
              </a:tr>
              <a:tr h="13460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Преподаватель учебных дисциплин, профессиональных модулей по профессии 23.01.09 "Машинист локомотива"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Montserrat" panose="00000500000000000000" pitchFamily="2" charset="-52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193649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654913C-EB01-4EF7-BAC1-E25DD350BE2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09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4" name="Текст 1">
            <a:extLst>
              <a:ext uri="{FF2B5EF4-FFF2-40B4-BE49-F238E27FC236}">
                <a16:creationId xmlns:a16="http://schemas.microsoft.com/office/drawing/2014/main" id="{1E7E5912-56B9-4CE6-B29F-AF3663EDB4F3}"/>
              </a:ext>
            </a:extLst>
          </p:cNvPr>
          <p:cNvSpPr txBox="1">
            <a:spLocks/>
          </p:cNvSpPr>
          <p:nvPr/>
        </p:nvSpPr>
        <p:spPr>
          <a:xfrm>
            <a:off x="300452" y="1584537"/>
            <a:ext cx="7959685" cy="9476186"/>
          </a:xfrm>
          <a:prstGeom prst="rect">
            <a:avLst/>
          </a:prstGeom>
        </p:spPr>
        <p:txBody>
          <a:bodyPr>
            <a:noAutofit/>
          </a:bodyPr>
          <a:lstStyle>
            <a:lvl1pPr marL="457086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Кадровая потребность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в специалистах высшего образования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6600" b="1" dirty="0">
              <a:latin typeface="Montserrat" panose="00000500000000000000" pitchFamily="2" charset="-5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Уровень «Магистратура»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8C50128D-9B88-419E-9D45-31B4A74BE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741063"/>
              </p:ext>
            </p:extLst>
          </p:nvPr>
        </p:nvGraphicFramePr>
        <p:xfrm>
          <a:off x="8950569" y="1227892"/>
          <a:ext cx="15126629" cy="7740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07011A-E483-4941-9EF8-92014A3D101A}"/>
              </a:ext>
            </a:extLst>
          </p:cNvPr>
          <p:cNvSpPr txBox="1"/>
          <p:nvPr/>
        </p:nvSpPr>
        <p:spPr>
          <a:xfrm>
            <a:off x="9251021" y="11041558"/>
            <a:ext cx="15303988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Montserrat" panose="00000500000000000000" pitchFamily="2" charset="-52"/>
              </a:rPr>
              <a:t>Лидеры в «Прочее» – педагог-организатор ОБЖ и журналистика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B917AB4-4D1A-4123-9F6C-E117014EC8C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54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8292407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459" y="247164"/>
            <a:ext cx="4363739" cy="719329"/>
          </a:xfrm>
          <a:prstGeom prst="rect">
            <a:avLst/>
          </a:prstGeom>
        </p:spPr>
      </p:pic>
      <p:sp>
        <p:nvSpPr>
          <p:cNvPr id="4" name="Текст 1">
            <a:extLst>
              <a:ext uri="{FF2B5EF4-FFF2-40B4-BE49-F238E27FC236}">
                <a16:creationId xmlns:a16="http://schemas.microsoft.com/office/drawing/2014/main" id="{86D2B6B6-4F3E-4592-B09C-1C6B9953CEB2}"/>
              </a:ext>
            </a:extLst>
          </p:cNvPr>
          <p:cNvSpPr txBox="1">
            <a:spLocks/>
          </p:cNvSpPr>
          <p:nvPr/>
        </p:nvSpPr>
        <p:spPr>
          <a:xfrm>
            <a:off x="252251" y="2616116"/>
            <a:ext cx="8040156" cy="8109275"/>
          </a:xfrm>
          <a:prstGeom prst="rect">
            <a:avLst/>
          </a:prstGeom>
        </p:spPr>
        <p:txBody>
          <a:bodyPr>
            <a:noAutofit/>
          </a:bodyPr>
          <a:lstStyle>
            <a:lvl1pPr marL="457086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1pPr>
            <a:lvl2pPr marL="1371257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2pPr>
            <a:lvl3pPr marL="2285429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3pPr>
            <a:lvl4pPr marL="3199600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4pPr>
            <a:lvl5pPr marL="4113771" indent="-457086" algn="l" defTabSz="1828343" rtl="0" eaLnBrk="1" latinLnBrk="0" hangingPunct="1">
              <a:lnSpc>
                <a:spcPts val="37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oto Sans ExtraLight" panose="020B0302040504020204" pitchFamily="34" charset="0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Кадровая потребность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в специалистах высшего образования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6600" b="1" dirty="0">
              <a:latin typeface="Montserrat" panose="00000500000000000000" pitchFamily="2" charset="-5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6600" b="1" dirty="0">
                <a:latin typeface="Montserrat" panose="00000500000000000000" pitchFamily="2" charset="-52"/>
              </a:rPr>
              <a:t>Уровень «Специалитет»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8C462FD-4089-4348-951B-3C9F464EA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17838"/>
              </p:ext>
            </p:extLst>
          </p:nvPr>
        </p:nvGraphicFramePr>
        <p:xfrm>
          <a:off x="8932986" y="2197069"/>
          <a:ext cx="15192414" cy="3658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4932">
                  <a:extLst>
                    <a:ext uri="{9D8B030D-6E8A-4147-A177-3AD203B41FA5}">
                      <a16:colId xmlns:a16="http://schemas.microsoft.com/office/drawing/2014/main" val="2503653250"/>
                    </a:ext>
                  </a:extLst>
                </a:gridCol>
                <a:gridCol w="1606247">
                  <a:extLst>
                    <a:ext uri="{9D8B030D-6E8A-4147-A177-3AD203B41FA5}">
                      <a16:colId xmlns:a16="http://schemas.microsoft.com/office/drawing/2014/main" val="2989438529"/>
                    </a:ext>
                  </a:extLst>
                </a:gridCol>
                <a:gridCol w="1606247">
                  <a:extLst>
                    <a:ext uri="{9D8B030D-6E8A-4147-A177-3AD203B41FA5}">
                      <a16:colId xmlns:a16="http://schemas.microsoft.com/office/drawing/2014/main" val="1541781743"/>
                    </a:ext>
                  </a:extLst>
                </a:gridCol>
                <a:gridCol w="1606247">
                  <a:extLst>
                    <a:ext uri="{9D8B030D-6E8A-4147-A177-3AD203B41FA5}">
                      <a16:colId xmlns:a16="http://schemas.microsoft.com/office/drawing/2014/main" val="674835603"/>
                    </a:ext>
                  </a:extLst>
                </a:gridCol>
                <a:gridCol w="1606247">
                  <a:extLst>
                    <a:ext uri="{9D8B030D-6E8A-4147-A177-3AD203B41FA5}">
                      <a16:colId xmlns:a16="http://schemas.microsoft.com/office/drawing/2014/main" val="3895159992"/>
                    </a:ext>
                  </a:extLst>
                </a:gridCol>
                <a:gridCol w="1606247">
                  <a:extLst>
                    <a:ext uri="{9D8B030D-6E8A-4147-A177-3AD203B41FA5}">
                      <a16:colId xmlns:a16="http://schemas.microsoft.com/office/drawing/2014/main" val="4273821962"/>
                    </a:ext>
                  </a:extLst>
                </a:gridCol>
                <a:gridCol w="1606247">
                  <a:extLst>
                    <a:ext uri="{9D8B030D-6E8A-4147-A177-3AD203B41FA5}">
                      <a16:colId xmlns:a16="http://schemas.microsoft.com/office/drawing/2014/main" val="2970866519"/>
                    </a:ext>
                  </a:extLst>
                </a:gridCol>
              </a:tblGrid>
              <a:tr h="1175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Профили и направления подготовки</a:t>
                      </a:r>
                      <a:endParaRPr lang="ru-RU" sz="2800" b="1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Потребность в педагогических кадрах высшего образования на 2021-2025 гг., чел.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Итого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106601"/>
                  </a:ext>
                </a:extLst>
              </a:tr>
              <a:tr h="49668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 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2021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2022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2023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2024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2025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583669"/>
                  </a:ext>
                </a:extLst>
              </a:tr>
              <a:tr h="993367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Педагогика и психология </a:t>
                      </a:r>
                      <a:r>
                        <a:rPr lang="ru-RU" sz="2800" u="none" strike="noStrike" dirty="0" err="1">
                          <a:effectLst/>
                          <a:latin typeface="Montserrat" panose="00000500000000000000" pitchFamily="2" charset="-52"/>
                        </a:rPr>
                        <a:t>девиантного</a:t>
                      </a:r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 поведения</a:t>
                      </a:r>
                      <a:endParaRPr lang="ru-RU" sz="2800" b="0" i="0" u="none" strike="noStrike" dirty="0">
                        <a:solidFill>
                          <a:srgbClr val="333333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392052"/>
                  </a:ext>
                </a:extLst>
              </a:tr>
              <a:tr h="49668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Прочее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48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44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36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35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38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201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4464"/>
                  </a:ext>
                </a:extLst>
              </a:tr>
              <a:tr h="496684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Итого: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49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44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36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35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  <a:latin typeface="Montserrat" panose="00000500000000000000" pitchFamily="2" charset="-52"/>
                        </a:rPr>
                        <a:t>38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  <a:latin typeface="Montserrat" panose="00000500000000000000" pitchFamily="2" charset="-52"/>
                        </a:rPr>
                        <a:t>202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787723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96A13DB-4B76-4E72-9A89-B2BCD66EB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702478"/>
              </p:ext>
            </p:extLst>
          </p:nvPr>
        </p:nvGraphicFramePr>
        <p:xfrm>
          <a:off x="8932986" y="8669215"/>
          <a:ext cx="15144217" cy="3208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17305">
                  <a:extLst>
                    <a:ext uri="{9D8B030D-6E8A-4147-A177-3AD203B41FA5}">
                      <a16:colId xmlns:a16="http://schemas.microsoft.com/office/drawing/2014/main" val="3448019453"/>
                    </a:ext>
                  </a:extLst>
                </a:gridCol>
                <a:gridCol w="2004144">
                  <a:extLst>
                    <a:ext uri="{9D8B030D-6E8A-4147-A177-3AD203B41FA5}">
                      <a16:colId xmlns:a16="http://schemas.microsoft.com/office/drawing/2014/main" val="1451371218"/>
                    </a:ext>
                  </a:extLst>
                </a:gridCol>
                <a:gridCol w="1305692">
                  <a:extLst>
                    <a:ext uri="{9D8B030D-6E8A-4147-A177-3AD203B41FA5}">
                      <a16:colId xmlns:a16="http://schemas.microsoft.com/office/drawing/2014/main" val="3832624077"/>
                    </a:ext>
                  </a:extLst>
                </a:gridCol>
                <a:gridCol w="1305692">
                  <a:extLst>
                    <a:ext uri="{9D8B030D-6E8A-4147-A177-3AD203B41FA5}">
                      <a16:colId xmlns:a16="http://schemas.microsoft.com/office/drawing/2014/main" val="182175067"/>
                    </a:ext>
                  </a:extLst>
                </a:gridCol>
                <a:gridCol w="1305692">
                  <a:extLst>
                    <a:ext uri="{9D8B030D-6E8A-4147-A177-3AD203B41FA5}">
                      <a16:colId xmlns:a16="http://schemas.microsoft.com/office/drawing/2014/main" val="2966963417"/>
                    </a:ext>
                  </a:extLst>
                </a:gridCol>
                <a:gridCol w="1305692">
                  <a:extLst>
                    <a:ext uri="{9D8B030D-6E8A-4147-A177-3AD203B41FA5}">
                      <a16:colId xmlns:a16="http://schemas.microsoft.com/office/drawing/2014/main" val="3280119925"/>
                    </a:ext>
                  </a:extLst>
                </a:gridCol>
              </a:tblGrid>
              <a:tr h="936716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Направления подготовки специалистов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Доля потребности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 в «Прочее»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022772"/>
                  </a:ext>
                </a:extLst>
              </a:tr>
              <a:tr h="429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2021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2022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2023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2024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2025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792323"/>
                  </a:ext>
                </a:extLst>
              </a:tr>
              <a:tr h="42964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Медицина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65%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68%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64%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63%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61%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491872"/>
                  </a:ext>
                </a:extLst>
              </a:tr>
              <a:tr h="42964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Машиностроение, транспорт, энергетика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21%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11%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14%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17%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18%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593463"/>
                  </a:ext>
                </a:extLst>
              </a:tr>
              <a:tr h="42964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Остальное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14%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21%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22%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20%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21%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107440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208BAD1-B22C-4F2E-9AF4-FD21BACD179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2" y="247163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3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АСИ (02.12.20)"/>
  <p:tag name="ISPRING_RESOURCE_FOLDER" val="X:\6.Электронная база данных (ЭБД)\Презентации (не удалять, не перемещать)\АСИ (02.12.20)\"/>
  <p:tag name="ISPRING_PRESENTATION_PATH" val="X:\6.Электронная база данных (ЭБД)\Презентации (не удалять, не перемещать)\АСИ (02.12.20).pptx"/>
  <p:tag name="ISPRING_PROJECT_VERSION" val="9.3"/>
  <p:tag name="ISPRING_PROJECT_FOLDER_UPDATED" val="1"/>
  <p:tag name="ISPRING_SCREEN_RECS_UPDATED" val="X:\6.Электронная база данных (ЭБД)\Презентации (не удалять, не перемещать)\АСИ (02.12.20)\"/>
  <p:tag name="ISPRING_UUID" val="{5482A43D-98CF-4DB0-AA71-24BFE74022B7}"/>
  <p:tag name="FLASHSPRING_ZOOM_TAG" val="98"/>
  <p:tag name="ISPRING_PRESENTATION_INFO_2" val="&lt;?xml version=&quot;1.0&quot; encoding=&quot;UTF-8&quot; standalone=&quot;no&quot; ?&gt;&#10;&lt;presentation2&gt;&#10;&#10;  &lt;slides&gt;&#10;    &lt;slide id=&quot;{5A5E93E0-6006-4D11-B535-A73FFF78E7F2}&quot; pptId=&quot;2215&quot;/&gt;&#10;    &lt;slide id=&quot;{E3D66D87-0103-442A-8837-8DE0BAAA602F}&quot; pptId=&quot;2261&quot;/&gt;&#10;    &lt;slide id=&quot;{DD54DC62-21ED-4CD4-BF2A-7FD12EA3B71B}&quot; pptId=&quot;3360&quot;/&gt;&#10;    &lt;slide id=&quot;{1AE5B231-8610-40FF-B60E-DA2E3E9B6135}&quot; pptId=&quot;3362&quot;/&gt;&#10;    &lt;slide id=&quot;{10FE879C-67B1-43ED-A66A-A7F84FEA8F4A}&quot; pptId=&quot;3364&quot;/&gt;&#10;  &lt;/slides&gt;&#10;&#10;  &lt;narration&gt;&#10;    &lt;audioTracks/&gt;&#10;    &lt;videoTracks&gt;&#10;      &lt;videoTrack muted=&quot;false&quot; name=&quot;!Видеофильм НАРК_Цифровой куратор&quot; resource=&quot;ab350ced&quot; slideId=&quot;{5A5E93E0-6006-4D11-B535-A73FFF78E7F2}&quot; startTime=&quot;0&quot; stepIndex=&quot;0&quot; volume=&quot;1&quot;&gt;&#10;        &lt;video format=&quot;yuv420p&quot; frameRate=&quot;25&quot; height=&quot;1080&quot; pixelAspectRatio=&quot;1&quot; width=&quot;1920&quot;/&gt;&#10;        &lt;audio channels=&quot;2&quot; format=&quot;fltp&quot; sampleRate=&quot;48000&quot;/&gt;&#10;      &lt;/videoTrack&gt;&#10;    &lt;/videoTracks&gt;&#10;  &lt;/narration&gt;&#10;&#10;&lt;/presentation2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00"/>
  <p:tag name="ISPRING_CUSTOM_TIMING_USED" val="1"/>
  <p:tag name="ISPRING_SLIDE_ID_2" val="{5A5E93E0-6006-4D11-B535-A73FFF78E7F2}"/>
</p:tagLst>
</file>

<file path=ppt/theme/theme1.xml><?xml version="1.0" encoding="utf-8"?>
<a:theme xmlns:a="http://schemas.openxmlformats.org/drawingml/2006/main" name="Office Theme">
  <a:themeElements>
    <a:clrScheme name="Шаблон Центр">
      <a:dk1>
        <a:srgbClr val="0E4D67"/>
      </a:dk1>
      <a:lt1>
        <a:srgbClr val="5EC6F0"/>
      </a:lt1>
      <a:dk2>
        <a:srgbClr val="000000"/>
      </a:dk2>
      <a:lt2>
        <a:srgbClr val="FFFFFF"/>
      </a:lt2>
      <a:accent1>
        <a:srgbClr val="0E4D67"/>
      </a:accent1>
      <a:accent2>
        <a:srgbClr val="5EC6F0"/>
      </a:accent2>
      <a:accent3>
        <a:srgbClr val="0E4D67"/>
      </a:accent3>
      <a:accent4>
        <a:srgbClr val="FFBE37"/>
      </a:accent4>
      <a:accent5>
        <a:srgbClr val="5EC6F0"/>
      </a:accent5>
      <a:accent6>
        <a:srgbClr val="0E4D67"/>
      </a:accent6>
      <a:hlink>
        <a:srgbClr val="0E4D67"/>
      </a:hlink>
      <a:folHlink>
        <a:srgbClr val="FFBE37"/>
      </a:folHlink>
    </a:clrScheme>
    <a:fontScheme name="Другая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47751</TotalTime>
  <Words>738</Words>
  <Application>Microsoft Office PowerPoint</Application>
  <PresentationFormat>Произвольный</PresentationFormat>
  <Paragraphs>248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</vt:lpstr>
      <vt:lpstr>Calibri</vt:lpstr>
      <vt:lpstr>Century Gothic</vt:lpstr>
      <vt:lpstr>Montserrat</vt:lpstr>
      <vt:lpstr>Montserrat SemiBold</vt:lpstr>
      <vt:lpstr>Noto Sans</vt:lpstr>
      <vt:lpstr>Noto Sans ExtraLight</vt:lpstr>
      <vt:lpstr>PT Serif</vt:lpstr>
      <vt:lpstr>Source Sans Pro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http://graphicriver.net/user/jetfabrik</Manager>
  <Company>http://graphicriver.net/user/jetfabrik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subject>http://graphicriver.net/user/jetfabrik</dc:subject>
  <dc:creator>Jetfabrik</dc:creator>
  <cp:keywords>http:/graphicriver.net/user/jetfabrik</cp:keywords>
  <dc:description>http://graphicriver.net/user/jetfabrik</dc:description>
  <cp:lastModifiedBy>admin</cp:lastModifiedBy>
  <cp:revision>7075</cp:revision>
  <cp:lastPrinted>2019-06-14T20:25:55Z</cp:lastPrinted>
  <dcterms:created xsi:type="dcterms:W3CDTF">2014-11-12T21:47:38Z</dcterms:created>
  <dcterms:modified xsi:type="dcterms:W3CDTF">2021-05-10T11:24:02Z</dcterms:modified>
  <cp:category>http://graphicriver.net/user/jetfabrik</cp:category>
</cp:coreProperties>
</file>