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66" r:id="rId2"/>
    <p:sldId id="258" r:id="rId3"/>
    <p:sldId id="267" r:id="rId4"/>
    <p:sldId id="269" r:id="rId5"/>
    <p:sldId id="270" r:id="rId6"/>
    <p:sldId id="275" r:id="rId7"/>
    <p:sldId id="276" r:id="rId8"/>
    <p:sldId id="268" r:id="rId9"/>
    <p:sldId id="271" r:id="rId10"/>
    <p:sldId id="272" r:id="rId11"/>
    <p:sldId id="277" r:id="rId12"/>
    <p:sldId id="278" r:id="rId13"/>
    <p:sldId id="279" r:id="rId14"/>
    <p:sldId id="280" r:id="rId15"/>
    <p:sldId id="281" r:id="rId16"/>
    <p:sldId id="273"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7" r:id="rId32"/>
    <p:sldId id="296" r:id="rId33"/>
    <p:sldId id="298" r:id="rId34"/>
    <p:sldId id="299" r:id="rId35"/>
    <p:sldId id="300" r:id="rId36"/>
    <p:sldId id="301" r:id="rId37"/>
    <p:sldId id="302" r:id="rId38"/>
    <p:sldId id="303" r:id="rId39"/>
    <p:sldId id="259" r:id="rId40"/>
    <p:sldId id="274" r:id="rId41"/>
    <p:sldId id="305" r:id="rId42"/>
    <p:sldId id="306" r:id="rId43"/>
    <p:sldId id="304" r:id="rId4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solidFill>
                  <a:schemeClr val="tx1"/>
                </a:solidFill>
              </a:rPr>
              <a:t>Данные по показателям реализации Модельной программы за три года</a:t>
            </a:r>
          </a:p>
        </c:rich>
      </c:tx>
      <c:layout>
        <c:manualLayout>
          <c:xMode val="edge"/>
          <c:yMode val="edge"/>
          <c:x val="0.1105552597971835"/>
          <c:y val="2.0837672806713983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Инфраструктура</c:v>
                </c:pt>
              </c:strCache>
            </c:strRef>
          </c:tx>
          <c:spPr>
            <a:solidFill>
              <a:schemeClr val="accent1"/>
            </a:solidFill>
            <a:ln>
              <a:noFill/>
            </a:ln>
            <a:effectLst/>
          </c:spPr>
          <c:invertIfNegative val="0"/>
          <c:dLbls>
            <c:delete val="1"/>
          </c:dLbls>
          <c:cat>
            <c:strRef>
              <c:f>Лист1!$A$2:$A$4</c:f>
              <c:strCache>
                <c:ptCount val="3"/>
                <c:pt idx="0">
                  <c:v>2019 год</c:v>
                </c:pt>
                <c:pt idx="1">
                  <c:v>2020 год</c:v>
                </c:pt>
                <c:pt idx="2">
                  <c:v>2021 год</c:v>
                </c:pt>
              </c:strCache>
            </c:strRef>
          </c:cat>
          <c:val>
            <c:numRef>
              <c:f>Лист1!$B$2:$B$4</c:f>
              <c:numCache>
                <c:formatCode>General</c:formatCode>
                <c:ptCount val="3"/>
                <c:pt idx="0">
                  <c:v>2</c:v>
                </c:pt>
                <c:pt idx="1">
                  <c:v>2.5</c:v>
                </c:pt>
                <c:pt idx="2">
                  <c:v>3.5</c:v>
                </c:pt>
              </c:numCache>
            </c:numRef>
          </c:val>
          <c:extLst>
            <c:ext xmlns:c16="http://schemas.microsoft.com/office/drawing/2014/chart" uri="{C3380CC4-5D6E-409C-BE32-E72D297353CC}">
              <c16:uniqueId val="{00000000-9B0E-44F3-B69F-67EDED8E5942}"/>
            </c:ext>
          </c:extLst>
        </c:ser>
        <c:ser>
          <c:idx val="1"/>
          <c:order val="1"/>
          <c:tx>
            <c:strRef>
              <c:f>Лист1!$C$1</c:f>
              <c:strCache>
                <c:ptCount val="1"/>
                <c:pt idx="0">
                  <c:v>Жизнедеятельность</c:v>
                </c:pt>
              </c:strCache>
            </c:strRef>
          </c:tx>
          <c:spPr>
            <a:solidFill>
              <a:schemeClr val="accent2"/>
            </a:solidFill>
            <a:ln>
              <a:noFill/>
            </a:ln>
            <a:effectLst/>
          </c:spPr>
          <c:invertIfNegative val="0"/>
          <c:dLbls>
            <c:delete val="1"/>
          </c:dLbls>
          <c:cat>
            <c:strRef>
              <c:f>Лист1!$A$2:$A$4</c:f>
              <c:strCache>
                <c:ptCount val="3"/>
                <c:pt idx="0">
                  <c:v>2019 год</c:v>
                </c:pt>
                <c:pt idx="1">
                  <c:v>2020 год</c:v>
                </c:pt>
                <c:pt idx="2">
                  <c:v>2021 год</c:v>
                </c:pt>
              </c:strCache>
            </c:strRef>
          </c:cat>
          <c:val>
            <c:numRef>
              <c:f>Лист1!$C$2:$C$4</c:f>
              <c:numCache>
                <c:formatCode>General</c:formatCode>
                <c:ptCount val="3"/>
                <c:pt idx="0">
                  <c:v>3.3</c:v>
                </c:pt>
                <c:pt idx="1">
                  <c:v>8.5</c:v>
                </c:pt>
                <c:pt idx="2">
                  <c:v>9.5</c:v>
                </c:pt>
              </c:numCache>
            </c:numRef>
          </c:val>
          <c:extLst>
            <c:ext xmlns:c16="http://schemas.microsoft.com/office/drawing/2014/chart" uri="{C3380CC4-5D6E-409C-BE32-E72D297353CC}">
              <c16:uniqueId val="{00000001-9B0E-44F3-B69F-67EDED8E5942}"/>
            </c:ext>
          </c:extLst>
        </c:ser>
        <c:ser>
          <c:idx val="2"/>
          <c:order val="2"/>
          <c:tx>
            <c:strRef>
              <c:f>Лист1!$D$1</c:f>
              <c:strCache>
                <c:ptCount val="1"/>
                <c:pt idx="0">
                  <c:v>Кадры</c:v>
                </c:pt>
              </c:strCache>
            </c:strRef>
          </c:tx>
          <c:spPr>
            <a:solidFill>
              <a:schemeClr val="accent3"/>
            </a:solidFill>
            <a:ln>
              <a:noFill/>
            </a:ln>
            <a:effectLst/>
          </c:spPr>
          <c:invertIfNegative val="0"/>
          <c:dLbls>
            <c:delete val="1"/>
          </c:dLbls>
          <c:cat>
            <c:strRef>
              <c:f>Лист1!$A$2:$A$4</c:f>
              <c:strCache>
                <c:ptCount val="3"/>
                <c:pt idx="0">
                  <c:v>2019 год</c:v>
                </c:pt>
                <c:pt idx="1">
                  <c:v>2020 год</c:v>
                </c:pt>
                <c:pt idx="2">
                  <c:v>2021 год</c:v>
                </c:pt>
              </c:strCache>
            </c:strRef>
          </c:cat>
          <c:val>
            <c:numRef>
              <c:f>Лист1!$D$2:$D$4</c:f>
              <c:numCache>
                <c:formatCode>General</c:formatCode>
                <c:ptCount val="3"/>
                <c:pt idx="0">
                  <c:v>2</c:v>
                </c:pt>
                <c:pt idx="1">
                  <c:v>2</c:v>
                </c:pt>
                <c:pt idx="2">
                  <c:v>3</c:v>
                </c:pt>
              </c:numCache>
            </c:numRef>
          </c:val>
          <c:extLst>
            <c:ext xmlns:c16="http://schemas.microsoft.com/office/drawing/2014/chart" uri="{C3380CC4-5D6E-409C-BE32-E72D297353CC}">
              <c16:uniqueId val="{00000002-9B0E-44F3-B69F-67EDED8E5942}"/>
            </c:ext>
          </c:extLst>
        </c:ser>
        <c:dLbls>
          <c:dLblPos val="outEnd"/>
          <c:showLegendKey val="0"/>
          <c:showVal val="1"/>
          <c:showCatName val="0"/>
          <c:showSerName val="0"/>
          <c:showPercent val="0"/>
          <c:showBubbleSize val="0"/>
        </c:dLbls>
        <c:gapWidth val="219"/>
        <c:overlap val="-27"/>
        <c:axId val="1938923312"/>
        <c:axId val="2089665120"/>
      </c:barChart>
      <c:catAx>
        <c:axId val="193892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089665120"/>
        <c:crosses val="autoZero"/>
        <c:auto val="1"/>
        <c:lblAlgn val="ctr"/>
        <c:lblOffset val="100"/>
        <c:noMultiLvlLbl val="0"/>
      </c:catAx>
      <c:valAx>
        <c:axId val="2089665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938923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29A14-6792-44C9-89F4-5FB56FB0CE01}" type="datetimeFigureOut">
              <a:rPr lang="ru-RU" smtClean="0"/>
              <a:t>12.05.2022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736C47-1E8C-40C4-B8C3-52D911F71EB5}" type="slidenum">
              <a:rPr lang="ru-RU" smtClean="0"/>
              <a:t>‹#›</a:t>
            </a:fld>
            <a:endParaRPr lang="ru-RU"/>
          </a:p>
        </p:txBody>
      </p:sp>
    </p:spTree>
    <p:extLst>
      <p:ext uri="{BB962C8B-B14F-4D97-AF65-F5344CB8AC3E}">
        <p14:creationId xmlns:p14="http://schemas.microsoft.com/office/powerpoint/2010/main" val="1338494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5736C47-1E8C-40C4-B8C3-52D911F71EB5}" type="slidenum">
              <a:rPr lang="ru-RU" smtClean="0"/>
              <a:t>2</a:t>
            </a:fld>
            <a:endParaRPr lang="ru-RU"/>
          </a:p>
        </p:txBody>
      </p:sp>
    </p:spTree>
    <p:extLst>
      <p:ext uri="{BB962C8B-B14F-4D97-AF65-F5344CB8AC3E}">
        <p14:creationId xmlns:p14="http://schemas.microsoft.com/office/powerpoint/2010/main" val="3364237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5736C47-1E8C-40C4-B8C3-52D911F71EB5}" type="slidenum">
              <a:rPr lang="ru-RU" smtClean="0"/>
              <a:t>3</a:t>
            </a:fld>
            <a:endParaRPr lang="ru-RU"/>
          </a:p>
        </p:txBody>
      </p:sp>
    </p:spTree>
    <p:extLst>
      <p:ext uri="{BB962C8B-B14F-4D97-AF65-F5344CB8AC3E}">
        <p14:creationId xmlns:p14="http://schemas.microsoft.com/office/powerpoint/2010/main" val="255655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2362"/>
            <a:ext cx="9144000" cy="2387599"/>
          </a:xfrm>
        </p:spPr>
        <p:txBody>
          <a:bodyPr anchor="b"/>
          <a:lstStyle>
            <a:lvl1pPr algn="ctr">
              <a:defRPr sz="5739"/>
            </a:lvl1pPr>
          </a:lstStyle>
          <a:p>
            <a:r>
              <a:rPr lang="ru-RU"/>
              <a:t>Образец заголовка</a:t>
            </a:r>
            <a:endParaRPr lang="en-US" dirty="0"/>
          </a:p>
        </p:txBody>
      </p:sp>
      <p:sp>
        <p:nvSpPr>
          <p:cNvPr id="3" name="Subtitle 2"/>
          <p:cNvSpPr>
            <a:spLocks noGrp="1"/>
          </p:cNvSpPr>
          <p:nvPr>
            <p:ph type="subTitle" idx="1"/>
          </p:nvPr>
        </p:nvSpPr>
        <p:spPr>
          <a:xfrm>
            <a:off x="1524002" y="3602041"/>
            <a:ext cx="9144000" cy="1655761"/>
          </a:xfrm>
        </p:spPr>
        <p:txBody>
          <a:bodyPr/>
          <a:lstStyle>
            <a:lvl1pPr marL="0" indent="0" algn="ctr">
              <a:buNone/>
              <a:defRPr sz="2296"/>
            </a:lvl1pPr>
            <a:lvl2pPr marL="437315" indent="0" algn="ctr">
              <a:buNone/>
              <a:defRPr sz="1913"/>
            </a:lvl2pPr>
            <a:lvl3pPr marL="874633" indent="0" algn="ctr">
              <a:buNone/>
              <a:defRPr sz="1721"/>
            </a:lvl3pPr>
            <a:lvl4pPr marL="1311949" indent="0" algn="ctr">
              <a:buNone/>
              <a:defRPr sz="1530"/>
            </a:lvl4pPr>
            <a:lvl5pPr marL="1749267" indent="0" algn="ctr">
              <a:buNone/>
              <a:defRPr sz="1530"/>
            </a:lvl5pPr>
            <a:lvl6pPr marL="2186582" indent="0" algn="ctr">
              <a:buNone/>
              <a:defRPr sz="1530"/>
            </a:lvl6pPr>
            <a:lvl7pPr marL="2623898" indent="0" algn="ctr">
              <a:buNone/>
              <a:defRPr sz="1530"/>
            </a:lvl7pPr>
            <a:lvl8pPr marL="3061215" indent="0" algn="ctr">
              <a:buNone/>
              <a:defRPr sz="1530"/>
            </a:lvl8pPr>
            <a:lvl9pPr marL="3498531" indent="0" algn="ctr">
              <a:buNone/>
              <a:defRPr sz="153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24BDDCA-FCE4-46A7-8326-796D012B3968}" type="datetimeFigureOut">
              <a:rPr lang="ru-RU" smtClean="0"/>
              <a:t>12.05.2022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EF53143-AF71-41E8-B94A-E55CA9773929}" type="slidenum">
              <a:rPr lang="ru-RU" smtClean="0"/>
              <a:t>‹#›</a:t>
            </a:fld>
            <a:endParaRPr lang="ru-RU"/>
          </a:p>
        </p:txBody>
      </p:sp>
    </p:spTree>
    <p:extLst>
      <p:ext uri="{BB962C8B-B14F-4D97-AF65-F5344CB8AC3E}">
        <p14:creationId xmlns:p14="http://schemas.microsoft.com/office/powerpoint/2010/main" val="3533981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24BDDCA-FCE4-46A7-8326-796D012B3968}" type="datetimeFigureOut">
              <a:rPr lang="ru-RU" smtClean="0"/>
              <a:t>12.05.2022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EF53143-AF71-41E8-B94A-E55CA9773929}" type="slidenum">
              <a:rPr lang="ru-RU" smtClean="0"/>
              <a:t>‹#›</a:t>
            </a:fld>
            <a:endParaRPr lang="ru-RU"/>
          </a:p>
        </p:txBody>
      </p:sp>
    </p:spTree>
    <p:extLst>
      <p:ext uri="{BB962C8B-B14F-4D97-AF65-F5344CB8AC3E}">
        <p14:creationId xmlns:p14="http://schemas.microsoft.com/office/powerpoint/2010/main" val="2042903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7"/>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4"/>
            <a:ext cx="7734300" cy="58118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24BDDCA-FCE4-46A7-8326-796D012B3968}" type="datetimeFigureOut">
              <a:rPr lang="ru-RU" smtClean="0"/>
              <a:t>12.05.2022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EF53143-AF71-41E8-B94A-E55CA9773929}" type="slidenum">
              <a:rPr lang="ru-RU" smtClean="0"/>
              <a:t>‹#›</a:t>
            </a:fld>
            <a:endParaRPr lang="ru-RU"/>
          </a:p>
        </p:txBody>
      </p:sp>
    </p:spTree>
    <p:extLst>
      <p:ext uri="{BB962C8B-B14F-4D97-AF65-F5344CB8AC3E}">
        <p14:creationId xmlns:p14="http://schemas.microsoft.com/office/powerpoint/2010/main" val="697203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24BDDCA-FCE4-46A7-8326-796D012B3968}" type="datetimeFigureOut">
              <a:rPr lang="ru-RU" smtClean="0"/>
              <a:t>12.05.2022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EF53143-AF71-41E8-B94A-E55CA9773929}" type="slidenum">
              <a:rPr lang="ru-RU" smtClean="0"/>
              <a:t>‹#›</a:t>
            </a:fld>
            <a:endParaRPr lang="ru-RU"/>
          </a:p>
        </p:txBody>
      </p:sp>
    </p:spTree>
    <p:extLst>
      <p:ext uri="{BB962C8B-B14F-4D97-AF65-F5344CB8AC3E}">
        <p14:creationId xmlns:p14="http://schemas.microsoft.com/office/powerpoint/2010/main" val="2270323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38"/>
            <a:ext cx="10515599" cy="2852738"/>
          </a:xfrm>
        </p:spPr>
        <p:txBody>
          <a:bodyPr anchor="b"/>
          <a:lstStyle>
            <a:lvl1pPr>
              <a:defRPr sz="5739"/>
            </a:lvl1pPr>
          </a:lstStyle>
          <a:p>
            <a:r>
              <a:rPr lang="ru-RU"/>
              <a:t>Образец заголовка</a:t>
            </a:r>
            <a:endParaRPr lang="en-US" dirty="0"/>
          </a:p>
        </p:txBody>
      </p:sp>
      <p:sp>
        <p:nvSpPr>
          <p:cNvPr id="3" name="Text Placeholder 2"/>
          <p:cNvSpPr>
            <a:spLocks noGrp="1"/>
          </p:cNvSpPr>
          <p:nvPr>
            <p:ph type="body" idx="1"/>
          </p:nvPr>
        </p:nvSpPr>
        <p:spPr>
          <a:xfrm>
            <a:off x="831852" y="4589464"/>
            <a:ext cx="10515599" cy="1500188"/>
          </a:xfrm>
        </p:spPr>
        <p:txBody>
          <a:bodyPr/>
          <a:lstStyle>
            <a:lvl1pPr marL="0" indent="0">
              <a:buNone/>
              <a:defRPr sz="2296">
                <a:solidFill>
                  <a:schemeClr val="tx1">
                    <a:tint val="75000"/>
                  </a:schemeClr>
                </a:solidFill>
              </a:defRPr>
            </a:lvl1pPr>
            <a:lvl2pPr marL="437315" indent="0">
              <a:buNone/>
              <a:defRPr sz="1913">
                <a:solidFill>
                  <a:schemeClr val="tx1">
                    <a:tint val="75000"/>
                  </a:schemeClr>
                </a:solidFill>
              </a:defRPr>
            </a:lvl2pPr>
            <a:lvl3pPr marL="874633" indent="0">
              <a:buNone/>
              <a:defRPr sz="1721">
                <a:solidFill>
                  <a:schemeClr val="tx1">
                    <a:tint val="75000"/>
                  </a:schemeClr>
                </a:solidFill>
              </a:defRPr>
            </a:lvl3pPr>
            <a:lvl4pPr marL="1311949" indent="0">
              <a:buNone/>
              <a:defRPr sz="1530">
                <a:solidFill>
                  <a:schemeClr val="tx1">
                    <a:tint val="75000"/>
                  </a:schemeClr>
                </a:solidFill>
              </a:defRPr>
            </a:lvl4pPr>
            <a:lvl5pPr marL="1749267" indent="0">
              <a:buNone/>
              <a:defRPr sz="1530">
                <a:solidFill>
                  <a:schemeClr val="tx1">
                    <a:tint val="75000"/>
                  </a:schemeClr>
                </a:solidFill>
              </a:defRPr>
            </a:lvl5pPr>
            <a:lvl6pPr marL="2186582" indent="0">
              <a:buNone/>
              <a:defRPr sz="1530">
                <a:solidFill>
                  <a:schemeClr val="tx1">
                    <a:tint val="75000"/>
                  </a:schemeClr>
                </a:solidFill>
              </a:defRPr>
            </a:lvl6pPr>
            <a:lvl7pPr marL="2623898" indent="0">
              <a:buNone/>
              <a:defRPr sz="1530">
                <a:solidFill>
                  <a:schemeClr val="tx1">
                    <a:tint val="75000"/>
                  </a:schemeClr>
                </a:solidFill>
              </a:defRPr>
            </a:lvl7pPr>
            <a:lvl8pPr marL="3061215" indent="0">
              <a:buNone/>
              <a:defRPr sz="1530">
                <a:solidFill>
                  <a:schemeClr val="tx1">
                    <a:tint val="75000"/>
                  </a:schemeClr>
                </a:solidFill>
              </a:defRPr>
            </a:lvl8pPr>
            <a:lvl9pPr marL="3498531" indent="0">
              <a:buNone/>
              <a:defRPr sz="153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24BDDCA-FCE4-46A7-8326-796D012B3968}" type="datetimeFigureOut">
              <a:rPr lang="ru-RU" smtClean="0"/>
              <a:t>12.05.2022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EF53143-AF71-41E8-B94A-E55CA9773929}" type="slidenum">
              <a:rPr lang="ru-RU" smtClean="0"/>
              <a:t>‹#›</a:t>
            </a:fld>
            <a:endParaRPr lang="ru-RU"/>
          </a:p>
        </p:txBody>
      </p:sp>
    </p:spTree>
    <p:extLst>
      <p:ext uri="{BB962C8B-B14F-4D97-AF65-F5344CB8AC3E}">
        <p14:creationId xmlns:p14="http://schemas.microsoft.com/office/powerpoint/2010/main" val="348811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7"/>
            <a:ext cx="5181601"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1" y="1825627"/>
            <a:ext cx="5181601"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24BDDCA-FCE4-46A7-8326-796D012B3968}" type="datetimeFigureOut">
              <a:rPr lang="ru-RU" smtClean="0"/>
              <a:t>12.05.2022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EF53143-AF71-41E8-B94A-E55CA9773929}" type="slidenum">
              <a:rPr lang="ru-RU" smtClean="0"/>
              <a:t>‹#›</a:t>
            </a:fld>
            <a:endParaRPr lang="ru-RU"/>
          </a:p>
        </p:txBody>
      </p:sp>
    </p:spTree>
    <p:extLst>
      <p:ext uri="{BB962C8B-B14F-4D97-AF65-F5344CB8AC3E}">
        <p14:creationId xmlns:p14="http://schemas.microsoft.com/office/powerpoint/2010/main" val="21002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4"/>
            <a:ext cx="10515599"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7" y="1681163"/>
            <a:ext cx="5157788" cy="823911"/>
          </a:xfrm>
        </p:spPr>
        <p:txBody>
          <a:bodyPr anchor="b"/>
          <a:lstStyle>
            <a:lvl1pPr marL="0" indent="0">
              <a:buNone/>
              <a:defRPr sz="2296" b="1"/>
            </a:lvl1pPr>
            <a:lvl2pPr marL="437315" indent="0">
              <a:buNone/>
              <a:defRPr sz="1913" b="1"/>
            </a:lvl2pPr>
            <a:lvl3pPr marL="874633" indent="0">
              <a:buNone/>
              <a:defRPr sz="1721" b="1"/>
            </a:lvl3pPr>
            <a:lvl4pPr marL="1311949" indent="0">
              <a:buNone/>
              <a:defRPr sz="1530" b="1"/>
            </a:lvl4pPr>
            <a:lvl5pPr marL="1749267" indent="0">
              <a:buNone/>
              <a:defRPr sz="1530" b="1"/>
            </a:lvl5pPr>
            <a:lvl6pPr marL="2186582" indent="0">
              <a:buNone/>
              <a:defRPr sz="1530" b="1"/>
            </a:lvl6pPr>
            <a:lvl7pPr marL="2623898" indent="0">
              <a:buNone/>
              <a:defRPr sz="1530" b="1"/>
            </a:lvl7pPr>
            <a:lvl8pPr marL="3061215" indent="0">
              <a:buNone/>
              <a:defRPr sz="1530" b="1"/>
            </a:lvl8pPr>
            <a:lvl9pPr marL="3498531" indent="0">
              <a:buNone/>
              <a:defRPr sz="1530" b="1"/>
            </a:lvl9pPr>
          </a:lstStyle>
          <a:p>
            <a:pPr lvl="0"/>
            <a:r>
              <a:rPr lang="ru-RU"/>
              <a:t>Образец текста</a:t>
            </a:r>
          </a:p>
        </p:txBody>
      </p:sp>
      <p:sp>
        <p:nvSpPr>
          <p:cNvPr id="4" name="Content Placeholder 3"/>
          <p:cNvSpPr>
            <a:spLocks noGrp="1"/>
          </p:cNvSpPr>
          <p:nvPr>
            <p:ph sz="half" idx="2"/>
          </p:nvPr>
        </p:nvSpPr>
        <p:spPr>
          <a:xfrm>
            <a:off x="839787" y="2505076"/>
            <a:ext cx="51577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7" cy="823911"/>
          </a:xfrm>
        </p:spPr>
        <p:txBody>
          <a:bodyPr anchor="b"/>
          <a:lstStyle>
            <a:lvl1pPr marL="0" indent="0">
              <a:buNone/>
              <a:defRPr sz="2296" b="1"/>
            </a:lvl1pPr>
            <a:lvl2pPr marL="437315" indent="0">
              <a:buNone/>
              <a:defRPr sz="1913" b="1"/>
            </a:lvl2pPr>
            <a:lvl3pPr marL="874633" indent="0">
              <a:buNone/>
              <a:defRPr sz="1721" b="1"/>
            </a:lvl3pPr>
            <a:lvl4pPr marL="1311949" indent="0">
              <a:buNone/>
              <a:defRPr sz="1530" b="1"/>
            </a:lvl4pPr>
            <a:lvl5pPr marL="1749267" indent="0">
              <a:buNone/>
              <a:defRPr sz="1530" b="1"/>
            </a:lvl5pPr>
            <a:lvl6pPr marL="2186582" indent="0">
              <a:buNone/>
              <a:defRPr sz="1530" b="1"/>
            </a:lvl6pPr>
            <a:lvl7pPr marL="2623898" indent="0">
              <a:buNone/>
              <a:defRPr sz="1530" b="1"/>
            </a:lvl7pPr>
            <a:lvl8pPr marL="3061215" indent="0">
              <a:buNone/>
              <a:defRPr sz="1530" b="1"/>
            </a:lvl8pPr>
            <a:lvl9pPr marL="3498531" indent="0">
              <a:buNone/>
              <a:defRPr sz="1530" b="1"/>
            </a:lvl9pPr>
          </a:lstStyle>
          <a:p>
            <a:pPr lvl="0"/>
            <a:r>
              <a:rPr lang="ru-RU"/>
              <a:t>Образец текста</a:t>
            </a:r>
          </a:p>
        </p:txBody>
      </p:sp>
      <p:sp>
        <p:nvSpPr>
          <p:cNvPr id="6" name="Content Placeholder 5"/>
          <p:cNvSpPr>
            <a:spLocks noGrp="1"/>
          </p:cNvSpPr>
          <p:nvPr>
            <p:ph sz="quarter" idx="4"/>
          </p:nvPr>
        </p:nvSpPr>
        <p:spPr>
          <a:xfrm>
            <a:off x="6172200" y="2505076"/>
            <a:ext cx="51831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24BDDCA-FCE4-46A7-8326-796D012B3968}" type="datetimeFigureOut">
              <a:rPr lang="ru-RU" smtClean="0"/>
              <a:t>12.05.2022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EF53143-AF71-41E8-B94A-E55CA9773929}" type="slidenum">
              <a:rPr lang="ru-RU" smtClean="0"/>
              <a:t>‹#›</a:t>
            </a:fld>
            <a:endParaRPr lang="ru-RU"/>
          </a:p>
        </p:txBody>
      </p:sp>
    </p:spTree>
    <p:extLst>
      <p:ext uri="{BB962C8B-B14F-4D97-AF65-F5344CB8AC3E}">
        <p14:creationId xmlns:p14="http://schemas.microsoft.com/office/powerpoint/2010/main" val="390468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24BDDCA-FCE4-46A7-8326-796D012B3968}" type="datetimeFigureOut">
              <a:rPr lang="ru-RU" smtClean="0"/>
              <a:t>12.05.2022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EF53143-AF71-41E8-B94A-E55CA9773929}" type="slidenum">
              <a:rPr lang="ru-RU" smtClean="0"/>
              <a:t>‹#›</a:t>
            </a:fld>
            <a:endParaRPr lang="ru-RU"/>
          </a:p>
        </p:txBody>
      </p:sp>
    </p:spTree>
    <p:extLst>
      <p:ext uri="{BB962C8B-B14F-4D97-AF65-F5344CB8AC3E}">
        <p14:creationId xmlns:p14="http://schemas.microsoft.com/office/powerpoint/2010/main" val="186285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4BDDCA-FCE4-46A7-8326-796D012B3968}" type="datetimeFigureOut">
              <a:rPr lang="ru-RU" smtClean="0"/>
              <a:t>12.05.2022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EF53143-AF71-41E8-B94A-E55CA9773929}" type="slidenum">
              <a:rPr lang="ru-RU" smtClean="0"/>
              <a:t>‹#›</a:t>
            </a:fld>
            <a:endParaRPr lang="ru-RU"/>
          </a:p>
        </p:txBody>
      </p:sp>
    </p:spTree>
    <p:extLst>
      <p:ext uri="{BB962C8B-B14F-4D97-AF65-F5344CB8AC3E}">
        <p14:creationId xmlns:p14="http://schemas.microsoft.com/office/powerpoint/2010/main" val="392352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060"/>
            </a:lvl1pPr>
          </a:lstStyle>
          <a:p>
            <a:r>
              <a:rPr lang="ru-RU"/>
              <a:t>Образец заголовка</a:t>
            </a:r>
            <a:endParaRPr lang="en-US" dirty="0"/>
          </a:p>
        </p:txBody>
      </p:sp>
      <p:sp>
        <p:nvSpPr>
          <p:cNvPr id="3" name="Content Placeholder 2"/>
          <p:cNvSpPr>
            <a:spLocks noGrp="1"/>
          </p:cNvSpPr>
          <p:nvPr>
            <p:ph idx="1"/>
          </p:nvPr>
        </p:nvSpPr>
        <p:spPr>
          <a:xfrm>
            <a:off x="5183188" y="987427"/>
            <a:ext cx="6172200" cy="4873626"/>
          </a:xfrm>
        </p:spPr>
        <p:txBody>
          <a:bodyPr/>
          <a:lstStyle>
            <a:lvl1pPr>
              <a:defRPr sz="3060"/>
            </a:lvl1pPr>
            <a:lvl2pPr>
              <a:defRPr sz="2679"/>
            </a:lvl2pPr>
            <a:lvl3pPr>
              <a:defRPr sz="2296"/>
            </a:lvl3pPr>
            <a:lvl4pPr>
              <a:defRPr sz="1913"/>
            </a:lvl4pPr>
            <a:lvl5pPr>
              <a:defRPr sz="1913"/>
            </a:lvl5pPr>
            <a:lvl6pPr>
              <a:defRPr sz="1913"/>
            </a:lvl6pPr>
            <a:lvl7pPr>
              <a:defRPr sz="1913"/>
            </a:lvl7pPr>
            <a:lvl8pPr>
              <a:defRPr sz="1913"/>
            </a:lvl8pPr>
            <a:lvl9pPr>
              <a:defRPr sz="191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9" y="2057402"/>
            <a:ext cx="3932237" cy="3811587"/>
          </a:xfrm>
        </p:spPr>
        <p:txBody>
          <a:bodyPr/>
          <a:lstStyle>
            <a:lvl1pPr marL="0" indent="0">
              <a:buNone/>
              <a:defRPr sz="1530"/>
            </a:lvl1pPr>
            <a:lvl2pPr marL="437315" indent="0">
              <a:buNone/>
              <a:defRPr sz="1338"/>
            </a:lvl2pPr>
            <a:lvl3pPr marL="874633" indent="0">
              <a:buNone/>
              <a:defRPr sz="1147"/>
            </a:lvl3pPr>
            <a:lvl4pPr marL="1311949" indent="0">
              <a:buNone/>
              <a:defRPr sz="958"/>
            </a:lvl4pPr>
            <a:lvl5pPr marL="1749267" indent="0">
              <a:buNone/>
              <a:defRPr sz="958"/>
            </a:lvl5pPr>
            <a:lvl6pPr marL="2186582" indent="0">
              <a:buNone/>
              <a:defRPr sz="958"/>
            </a:lvl6pPr>
            <a:lvl7pPr marL="2623898" indent="0">
              <a:buNone/>
              <a:defRPr sz="958"/>
            </a:lvl7pPr>
            <a:lvl8pPr marL="3061215" indent="0">
              <a:buNone/>
              <a:defRPr sz="958"/>
            </a:lvl8pPr>
            <a:lvl9pPr marL="3498531" indent="0">
              <a:buNone/>
              <a:defRPr sz="958"/>
            </a:lvl9pPr>
          </a:lstStyle>
          <a:p>
            <a:pPr lvl="0"/>
            <a:r>
              <a:rPr lang="ru-RU"/>
              <a:t>Образец текста</a:t>
            </a:r>
          </a:p>
        </p:txBody>
      </p:sp>
      <p:sp>
        <p:nvSpPr>
          <p:cNvPr id="5" name="Date Placeholder 4"/>
          <p:cNvSpPr>
            <a:spLocks noGrp="1"/>
          </p:cNvSpPr>
          <p:nvPr>
            <p:ph type="dt" sz="half" idx="10"/>
          </p:nvPr>
        </p:nvSpPr>
        <p:spPr/>
        <p:txBody>
          <a:bodyPr/>
          <a:lstStyle/>
          <a:p>
            <a:fld id="{824BDDCA-FCE4-46A7-8326-796D012B3968}" type="datetimeFigureOut">
              <a:rPr lang="ru-RU" smtClean="0"/>
              <a:t>12.05.2022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EF53143-AF71-41E8-B94A-E55CA9773929}" type="slidenum">
              <a:rPr lang="ru-RU" smtClean="0"/>
              <a:t>‹#›</a:t>
            </a:fld>
            <a:endParaRPr lang="ru-RU"/>
          </a:p>
        </p:txBody>
      </p:sp>
    </p:spTree>
    <p:extLst>
      <p:ext uri="{BB962C8B-B14F-4D97-AF65-F5344CB8AC3E}">
        <p14:creationId xmlns:p14="http://schemas.microsoft.com/office/powerpoint/2010/main" val="376313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06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7"/>
            <a:ext cx="6172200" cy="4873626"/>
          </a:xfrm>
        </p:spPr>
        <p:txBody>
          <a:bodyPr anchor="t"/>
          <a:lstStyle>
            <a:lvl1pPr marL="0" indent="0">
              <a:buNone/>
              <a:defRPr sz="3060"/>
            </a:lvl1pPr>
            <a:lvl2pPr marL="437315" indent="0">
              <a:buNone/>
              <a:defRPr sz="2679"/>
            </a:lvl2pPr>
            <a:lvl3pPr marL="874633" indent="0">
              <a:buNone/>
              <a:defRPr sz="2296"/>
            </a:lvl3pPr>
            <a:lvl4pPr marL="1311949" indent="0">
              <a:buNone/>
              <a:defRPr sz="1913"/>
            </a:lvl4pPr>
            <a:lvl5pPr marL="1749267" indent="0">
              <a:buNone/>
              <a:defRPr sz="1913"/>
            </a:lvl5pPr>
            <a:lvl6pPr marL="2186582" indent="0">
              <a:buNone/>
              <a:defRPr sz="1913"/>
            </a:lvl6pPr>
            <a:lvl7pPr marL="2623898" indent="0">
              <a:buNone/>
              <a:defRPr sz="1913"/>
            </a:lvl7pPr>
            <a:lvl8pPr marL="3061215" indent="0">
              <a:buNone/>
              <a:defRPr sz="1913"/>
            </a:lvl8pPr>
            <a:lvl9pPr marL="3498531" indent="0">
              <a:buNone/>
              <a:defRPr sz="1913"/>
            </a:lvl9pPr>
          </a:lstStyle>
          <a:p>
            <a:r>
              <a:rPr lang="ru-RU"/>
              <a:t>Вставка рисунка</a:t>
            </a:r>
            <a:endParaRPr lang="en-US" dirty="0"/>
          </a:p>
        </p:txBody>
      </p:sp>
      <p:sp>
        <p:nvSpPr>
          <p:cNvPr id="4" name="Text Placeholder 3"/>
          <p:cNvSpPr>
            <a:spLocks noGrp="1"/>
          </p:cNvSpPr>
          <p:nvPr>
            <p:ph type="body" sz="half" idx="2"/>
          </p:nvPr>
        </p:nvSpPr>
        <p:spPr>
          <a:xfrm>
            <a:off x="839789" y="2057402"/>
            <a:ext cx="3932237" cy="3811587"/>
          </a:xfrm>
        </p:spPr>
        <p:txBody>
          <a:bodyPr/>
          <a:lstStyle>
            <a:lvl1pPr marL="0" indent="0">
              <a:buNone/>
              <a:defRPr sz="1530"/>
            </a:lvl1pPr>
            <a:lvl2pPr marL="437315" indent="0">
              <a:buNone/>
              <a:defRPr sz="1338"/>
            </a:lvl2pPr>
            <a:lvl3pPr marL="874633" indent="0">
              <a:buNone/>
              <a:defRPr sz="1147"/>
            </a:lvl3pPr>
            <a:lvl4pPr marL="1311949" indent="0">
              <a:buNone/>
              <a:defRPr sz="958"/>
            </a:lvl4pPr>
            <a:lvl5pPr marL="1749267" indent="0">
              <a:buNone/>
              <a:defRPr sz="958"/>
            </a:lvl5pPr>
            <a:lvl6pPr marL="2186582" indent="0">
              <a:buNone/>
              <a:defRPr sz="958"/>
            </a:lvl6pPr>
            <a:lvl7pPr marL="2623898" indent="0">
              <a:buNone/>
              <a:defRPr sz="958"/>
            </a:lvl7pPr>
            <a:lvl8pPr marL="3061215" indent="0">
              <a:buNone/>
              <a:defRPr sz="958"/>
            </a:lvl8pPr>
            <a:lvl9pPr marL="3498531" indent="0">
              <a:buNone/>
              <a:defRPr sz="958"/>
            </a:lvl9pPr>
          </a:lstStyle>
          <a:p>
            <a:pPr lvl="0"/>
            <a:r>
              <a:rPr lang="ru-RU"/>
              <a:t>Образец текста</a:t>
            </a:r>
          </a:p>
        </p:txBody>
      </p:sp>
      <p:sp>
        <p:nvSpPr>
          <p:cNvPr id="5" name="Date Placeholder 4"/>
          <p:cNvSpPr>
            <a:spLocks noGrp="1"/>
          </p:cNvSpPr>
          <p:nvPr>
            <p:ph type="dt" sz="half" idx="10"/>
          </p:nvPr>
        </p:nvSpPr>
        <p:spPr/>
        <p:txBody>
          <a:bodyPr/>
          <a:lstStyle/>
          <a:p>
            <a:fld id="{824BDDCA-FCE4-46A7-8326-796D012B3968}" type="datetimeFigureOut">
              <a:rPr lang="ru-RU" smtClean="0"/>
              <a:t>12.05.2022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EF53143-AF71-41E8-B94A-E55CA9773929}" type="slidenum">
              <a:rPr lang="ru-RU" smtClean="0"/>
              <a:t>‹#›</a:t>
            </a:fld>
            <a:endParaRPr lang="ru-RU"/>
          </a:p>
        </p:txBody>
      </p:sp>
    </p:spTree>
    <p:extLst>
      <p:ext uri="{BB962C8B-B14F-4D97-AF65-F5344CB8AC3E}">
        <p14:creationId xmlns:p14="http://schemas.microsoft.com/office/powerpoint/2010/main" val="1541221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4"/>
            <a:ext cx="10515599"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3" y="1825627"/>
            <a:ext cx="10515599"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1"/>
            <a:ext cx="2743201" cy="365124"/>
          </a:xfrm>
          <a:prstGeom prst="rect">
            <a:avLst/>
          </a:prstGeom>
        </p:spPr>
        <p:txBody>
          <a:bodyPr vert="horz" lIns="91440" tIns="45720" rIns="91440" bIns="45720" rtlCol="0" anchor="ctr"/>
          <a:lstStyle>
            <a:lvl1pPr algn="l">
              <a:defRPr sz="1147">
                <a:solidFill>
                  <a:schemeClr val="tx1">
                    <a:tint val="75000"/>
                  </a:schemeClr>
                </a:solidFill>
              </a:defRPr>
            </a:lvl1pPr>
          </a:lstStyle>
          <a:p>
            <a:fld id="{824BDDCA-FCE4-46A7-8326-796D012B3968}" type="datetimeFigureOut">
              <a:rPr lang="ru-RU" smtClean="0"/>
              <a:t>12.05.2022</a:t>
            </a:fld>
            <a:endParaRPr lang="ru-RU"/>
          </a:p>
        </p:txBody>
      </p:sp>
      <p:sp>
        <p:nvSpPr>
          <p:cNvPr id="5" name="Footer Placeholder 4"/>
          <p:cNvSpPr>
            <a:spLocks noGrp="1"/>
          </p:cNvSpPr>
          <p:nvPr>
            <p:ph type="ftr" sz="quarter" idx="3"/>
          </p:nvPr>
        </p:nvSpPr>
        <p:spPr>
          <a:xfrm>
            <a:off x="4038602" y="6356351"/>
            <a:ext cx="4114801" cy="365124"/>
          </a:xfrm>
          <a:prstGeom prst="rect">
            <a:avLst/>
          </a:prstGeom>
        </p:spPr>
        <p:txBody>
          <a:bodyPr vert="horz" lIns="91440" tIns="45720" rIns="91440" bIns="45720" rtlCol="0" anchor="ctr"/>
          <a:lstStyle>
            <a:lvl1pPr algn="ctr">
              <a:defRPr sz="1147">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1" y="6356351"/>
            <a:ext cx="2743201" cy="365124"/>
          </a:xfrm>
          <a:prstGeom prst="rect">
            <a:avLst/>
          </a:prstGeom>
        </p:spPr>
        <p:txBody>
          <a:bodyPr vert="horz" lIns="91440" tIns="45720" rIns="91440" bIns="45720" rtlCol="0" anchor="ctr"/>
          <a:lstStyle>
            <a:lvl1pPr algn="r">
              <a:defRPr sz="1147">
                <a:solidFill>
                  <a:schemeClr val="tx1">
                    <a:tint val="75000"/>
                  </a:schemeClr>
                </a:solidFill>
              </a:defRPr>
            </a:lvl1pPr>
          </a:lstStyle>
          <a:p>
            <a:fld id="{7EF53143-AF71-41E8-B94A-E55CA9773929}" type="slidenum">
              <a:rPr lang="ru-RU" smtClean="0"/>
              <a:t>‹#›</a:t>
            </a:fld>
            <a:endParaRPr lang="ru-RU"/>
          </a:p>
        </p:txBody>
      </p:sp>
    </p:spTree>
    <p:extLst>
      <p:ext uri="{BB962C8B-B14F-4D97-AF65-F5344CB8AC3E}">
        <p14:creationId xmlns:p14="http://schemas.microsoft.com/office/powerpoint/2010/main" val="787581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74633" rtl="0" eaLnBrk="1" latinLnBrk="0" hangingPunct="1">
        <a:lnSpc>
          <a:spcPct val="90000"/>
        </a:lnSpc>
        <a:spcBef>
          <a:spcPct val="0"/>
        </a:spcBef>
        <a:buNone/>
        <a:defRPr sz="4209" kern="1200">
          <a:solidFill>
            <a:schemeClr val="tx1"/>
          </a:solidFill>
          <a:latin typeface="+mj-lt"/>
          <a:ea typeface="+mj-ea"/>
          <a:cs typeface="+mj-cs"/>
        </a:defRPr>
      </a:lvl1pPr>
    </p:titleStyle>
    <p:bodyStyle>
      <a:lvl1pPr marL="218659" indent="-218659" algn="l" defTabSz="874633" rtl="0" eaLnBrk="1" latinLnBrk="0" hangingPunct="1">
        <a:lnSpc>
          <a:spcPct val="90000"/>
        </a:lnSpc>
        <a:spcBef>
          <a:spcPts val="958"/>
        </a:spcBef>
        <a:buFont typeface="Arial" panose="020B0604020202020204" pitchFamily="34" charset="0"/>
        <a:buChar char="•"/>
        <a:defRPr sz="2679" kern="1200">
          <a:solidFill>
            <a:schemeClr val="tx1"/>
          </a:solidFill>
          <a:latin typeface="+mn-lt"/>
          <a:ea typeface="+mn-ea"/>
          <a:cs typeface="+mn-cs"/>
        </a:defRPr>
      </a:lvl1pPr>
      <a:lvl2pPr marL="655974" indent="-218659" algn="l" defTabSz="874633" rtl="0" eaLnBrk="1" latinLnBrk="0" hangingPunct="1">
        <a:lnSpc>
          <a:spcPct val="90000"/>
        </a:lnSpc>
        <a:spcBef>
          <a:spcPts val="479"/>
        </a:spcBef>
        <a:buFont typeface="Arial" panose="020B0604020202020204" pitchFamily="34" charset="0"/>
        <a:buChar char="•"/>
        <a:defRPr sz="2296" kern="1200">
          <a:solidFill>
            <a:schemeClr val="tx1"/>
          </a:solidFill>
          <a:latin typeface="+mn-lt"/>
          <a:ea typeface="+mn-ea"/>
          <a:cs typeface="+mn-cs"/>
        </a:defRPr>
      </a:lvl2pPr>
      <a:lvl3pPr marL="1093292" indent="-218659" algn="l" defTabSz="874633" rtl="0" eaLnBrk="1" latinLnBrk="0" hangingPunct="1">
        <a:lnSpc>
          <a:spcPct val="90000"/>
        </a:lnSpc>
        <a:spcBef>
          <a:spcPts val="479"/>
        </a:spcBef>
        <a:buFont typeface="Arial" panose="020B0604020202020204" pitchFamily="34" charset="0"/>
        <a:buChar char="•"/>
        <a:defRPr sz="1913" kern="1200">
          <a:solidFill>
            <a:schemeClr val="tx1"/>
          </a:solidFill>
          <a:latin typeface="+mn-lt"/>
          <a:ea typeface="+mn-ea"/>
          <a:cs typeface="+mn-cs"/>
        </a:defRPr>
      </a:lvl3pPr>
      <a:lvl4pPr marL="1530608" indent="-218659" algn="l" defTabSz="874633" rtl="0" eaLnBrk="1" latinLnBrk="0" hangingPunct="1">
        <a:lnSpc>
          <a:spcPct val="90000"/>
        </a:lnSpc>
        <a:spcBef>
          <a:spcPts val="479"/>
        </a:spcBef>
        <a:buFont typeface="Arial" panose="020B0604020202020204" pitchFamily="34" charset="0"/>
        <a:buChar char="•"/>
        <a:defRPr sz="1721" kern="1200">
          <a:solidFill>
            <a:schemeClr val="tx1"/>
          </a:solidFill>
          <a:latin typeface="+mn-lt"/>
          <a:ea typeface="+mn-ea"/>
          <a:cs typeface="+mn-cs"/>
        </a:defRPr>
      </a:lvl4pPr>
      <a:lvl5pPr marL="1967923" indent="-218659" algn="l" defTabSz="874633" rtl="0" eaLnBrk="1" latinLnBrk="0" hangingPunct="1">
        <a:lnSpc>
          <a:spcPct val="90000"/>
        </a:lnSpc>
        <a:spcBef>
          <a:spcPts val="479"/>
        </a:spcBef>
        <a:buFont typeface="Arial" panose="020B0604020202020204" pitchFamily="34" charset="0"/>
        <a:buChar char="•"/>
        <a:defRPr sz="1721" kern="1200">
          <a:solidFill>
            <a:schemeClr val="tx1"/>
          </a:solidFill>
          <a:latin typeface="+mn-lt"/>
          <a:ea typeface="+mn-ea"/>
          <a:cs typeface="+mn-cs"/>
        </a:defRPr>
      </a:lvl5pPr>
      <a:lvl6pPr marL="2405241" indent="-218659" algn="l" defTabSz="874633" rtl="0" eaLnBrk="1" latinLnBrk="0" hangingPunct="1">
        <a:lnSpc>
          <a:spcPct val="90000"/>
        </a:lnSpc>
        <a:spcBef>
          <a:spcPts val="479"/>
        </a:spcBef>
        <a:buFont typeface="Arial" panose="020B0604020202020204" pitchFamily="34" charset="0"/>
        <a:buChar char="•"/>
        <a:defRPr sz="1721" kern="1200">
          <a:solidFill>
            <a:schemeClr val="tx1"/>
          </a:solidFill>
          <a:latin typeface="+mn-lt"/>
          <a:ea typeface="+mn-ea"/>
          <a:cs typeface="+mn-cs"/>
        </a:defRPr>
      </a:lvl6pPr>
      <a:lvl7pPr marL="2842556" indent="-218659" algn="l" defTabSz="874633" rtl="0" eaLnBrk="1" latinLnBrk="0" hangingPunct="1">
        <a:lnSpc>
          <a:spcPct val="90000"/>
        </a:lnSpc>
        <a:spcBef>
          <a:spcPts val="479"/>
        </a:spcBef>
        <a:buFont typeface="Arial" panose="020B0604020202020204" pitchFamily="34" charset="0"/>
        <a:buChar char="•"/>
        <a:defRPr sz="1721" kern="1200">
          <a:solidFill>
            <a:schemeClr val="tx1"/>
          </a:solidFill>
          <a:latin typeface="+mn-lt"/>
          <a:ea typeface="+mn-ea"/>
          <a:cs typeface="+mn-cs"/>
        </a:defRPr>
      </a:lvl7pPr>
      <a:lvl8pPr marL="3279874" indent="-218659" algn="l" defTabSz="874633" rtl="0" eaLnBrk="1" latinLnBrk="0" hangingPunct="1">
        <a:lnSpc>
          <a:spcPct val="90000"/>
        </a:lnSpc>
        <a:spcBef>
          <a:spcPts val="479"/>
        </a:spcBef>
        <a:buFont typeface="Arial" panose="020B0604020202020204" pitchFamily="34" charset="0"/>
        <a:buChar char="•"/>
        <a:defRPr sz="1721" kern="1200">
          <a:solidFill>
            <a:schemeClr val="tx1"/>
          </a:solidFill>
          <a:latin typeface="+mn-lt"/>
          <a:ea typeface="+mn-ea"/>
          <a:cs typeface="+mn-cs"/>
        </a:defRPr>
      </a:lvl8pPr>
      <a:lvl9pPr marL="3717190" indent="-218659" algn="l" defTabSz="874633" rtl="0" eaLnBrk="1" latinLnBrk="0" hangingPunct="1">
        <a:lnSpc>
          <a:spcPct val="90000"/>
        </a:lnSpc>
        <a:spcBef>
          <a:spcPts val="479"/>
        </a:spcBef>
        <a:buFont typeface="Arial" panose="020B0604020202020204" pitchFamily="34" charset="0"/>
        <a:buChar char="•"/>
        <a:defRPr sz="1721" kern="1200">
          <a:solidFill>
            <a:schemeClr val="tx1"/>
          </a:solidFill>
          <a:latin typeface="+mn-lt"/>
          <a:ea typeface="+mn-ea"/>
          <a:cs typeface="+mn-cs"/>
        </a:defRPr>
      </a:lvl9pPr>
    </p:bodyStyle>
    <p:otherStyle>
      <a:defPPr>
        <a:defRPr lang="en-US"/>
      </a:defPPr>
      <a:lvl1pPr marL="0" algn="l" defTabSz="874633" rtl="0" eaLnBrk="1" latinLnBrk="0" hangingPunct="1">
        <a:defRPr sz="1721" kern="1200">
          <a:solidFill>
            <a:schemeClr val="tx1"/>
          </a:solidFill>
          <a:latin typeface="+mn-lt"/>
          <a:ea typeface="+mn-ea"/>
          <a:cs typeface="+mn-cs"/>
        </a:defRPr>
      </a:lvl1pPr>
      <a:lvl2pPr marL="437315" algn="l" defTabSz="874633" rtl="0" eaLnBrk="1" latinLnBrk="0" hangingPunct="1">
        <a:defRPr sz="1721" kern="1200">
          <a:solidFill>
            <a:schemeClr val="tx1"/>
          </a:solidFill>
          <a:latin typeface="+mn-lt"/>
          <a:ea typeface="+mn-ea"/>
          <a:cs typeface="+mn-cs"/>
        </a:defRPr>
      </a:lvl2pPr>
      <a:lvl3pPr marL="874633" algn="l" defTabSz="874633" rtl="0" eaLnBrk="1" latinLnBrk="0" hangingPunct="1">
        <a:defRPr sz="1721" kern="1200">
          <a:solidFill>
            <a:schemeClr val="tx1"/>
          </a:solidFill>
          <a:latin typeface="+mn-lt"/>
          <a:ea typeface="+mn-ea"/>
          <a:cs typeface="+mn-cs"/>
        </a:defRPr>
      </a:lvl3pPr>
      <a:lvl4pPr marL="1311949" algn="l" defTabSz="874633" rtl="0" eaLnBrk="1" latinLnBrk="0" hangingPunct="1">
        <a:defRPr sz="1721" kern="1200">
          <a:solidFill>
            <a:schemeClr val="tx1"/>
          </a:solidFill>
          <a:latin typeface="+mn-lt"/>
          <a:ea typeface="+mn-ea"/>
          <a:cs typeface="+mn-cs"/>
        </a:defRPr>
      </a:lvl4pPr>
      <a:lvl5pPr marL="1749267" algn="l" defTabSz="874633" rtl="0" eaLnBrk="1" latinLnBrk="0" hangingPunct="1">
        <a:defRPr sz="1721" kern="1200">
          <a:solidFill>
            <a:schemeClr val="tx1"/>
          </a:solidFill>
          <a:latin typeface="+mn-lt"/>
          <a:ea typeface="+mn-ea"/>
          <a:cs typeface="+mn-cs"/>
        </a:defRPr>
      </a:lvl5pPr>
      <a:lvl6pPr marL="2186582" algn="l" defTabSz="874633" rtl="0" eaLnBrk="1" latinLnBrk="0" hangingPunct="1">
        <a:defRPr sz="1721" kern="1200">
          <a:solidFill>
            <a:schemeClr val="tx1"/>
          </a:solidFill>
          <a:latin typeface="+mn-lt"/>
          <a:ea typeface="+mn-ea"/>
          <a:cs typeface="+mn-cs"/>
        </a:defRPr>
      </a:lvl6pPr>
      <a:lvl7pPr marL="2623898" algn="l" defTabSz="874633" rtl="0" eaLnBrk="1" latinLnBrk="0" hangingPunct="1">
        <a:defRPr sz="1721" kern="1200">
          <a:solidFill>
            <a:schemeClr val="tx1"/>
          </a:solidFill>
          <a:latin typeface="+mn-lt"/>
          <a:ea typeface="+mn-ea"/>
          <a:cs typeface="+mn-cs"/>
        </a:defRPr>
      </a:lvl7pPr>
      <a:lvl8pPr marL="3061215" algn="l" defTabSz="874633" rtl="0" eaLnBrk="1" latinLnBrk="0" hangingPunct="1">
        <a:defRPr sz="1721" kern="1200">
          <a:solidFill>
            <a:schemeClr val="tx1"/>
          </a:solidFill>
          <a:latin typeface="+mn-lt"/>
          <a:ea typeface="+mn-ea"/>
          <a:cs typeface="+mn-cs"/>
        </a:defRPr>
      </a:lvl8pPr>
      <a:lvl9pPr marL="3498531" algn="l" defTabSz="874633" rtl="0" eaLnBrk="1" latinLnBrk="0" hangingPunct="1">
        <a:defRPr sz="172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7.svg"/><Relationship Id="rId4" Type="http://schemas.openxmlformats.org/officeDocument/2006/relationships/image" Target="../media/image12.pn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hyperlink" Target="https://t.me/tsentr_soprovozhdeniya" TargetMode="External"/><Relationship Id="rId1" Type="http://schemas.openxmlformats.org/officeDocument/2006/relationships/slideLayout" Target="../slideLayouts/slideLayout7.xml"/><Relationship Id="rId6" Type="http://schemas.openxmlformats.org/officeDocument/2006/relationships/hyperlink" Target="https://center-prof38.ru/otdel-ums-detey-s-osobymi-potrebnostyami"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E079897-2D94-402D-875A-F712F641B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25A222E-5E31-47A1-B9FF-911E5E65C388}"/>
              </a:ext>
            </a:extLst>
          </p:cNvPr>
          <p:cNvSpPr txBox="1"/>
          <p:nvPr/>
        </p:nvSpPr>
        <p:spPr>
          <a:xfrm>
            <a:off x="1130921" y="2330218"/>
            <a:ext cx="1941865" cy="523220"/>
          </a:xfrm>
          <a:prstGeom prst="rect">
            <a:avLst/>
          </a:prstGeom>
          <a:noFill/>
        </p:spPr>
        <p:txBody>
          <a:bodyPr wrap="square" rtlCol="0">
            <a:spAutoFit/>
          </a:bodyPr>
          <a:lstStyle/>
          <a:p>
            <a:pPr algn="ctr" defTabSz="1067928"/>
            <a:r>
              <a:rPr lang="ru-RU" sz="2800" dirty="0">
                <a:solidFill>
                  <a:prstClr val="white"/>
                </a:solidFill>
                <a:latin typeface="Myriad Pro" panose="020B0703030403020204" pitchFamily="34" charset="0"/>
              </a:rPr>
              <a:t>6</a:t>
            </a:r>
          </a:p>
        </p:txBody>
      </p:sp>
      <p:sp>
        <p:nvSpPr>
          <p:cNvPr id="5" name="TextBox 4">
            <a:extLst>
              <a:ext uri="{FF2B5EF4-FFF2-40B4-BE49-F238E27FC236}">
                <a16:creationId xmlns:a16="http://schemas.microsoft.com/office/drawing/2014/main" id="{D8360D46-D77F-4FB9-9F45-3F383F3A3003}"/>
              </a:ext>
            </a:extLst>
          </p:cNvPr>
          <p:cNvSpPr txBox="1"/>
          <p:nvPr/>
        </p:nvSpPr>
        <p:spPr>
          <a:xfrm>
            <a:off x="1130919" y="3552027"/>
            <a:ext cx="1941865" cy="523670"/>
          </a:xfrm>
          <a:prstGeom prst="rect">
            <a:avLst/>
          </a:prstGeom>
          <a:noFill/>
        </p:spPr>
        <p:txBody>
          <a:bodyPr wrap="square" rtlCol="0">
            <a:spAutoFit/>
          </a:bodyPr>
          <a:lstStyle/>
          <a:p>
            <a:pPr algn="ctr" defTabSz="1067928"/>
            <a:r>
              <a:rPr lang="ru-RU" sz="2803" dirty="0">
                <a:solidFill>
                  <a:prstClr val="white"/>
                </a:solidFill>
                <a:latin typeface="Myriad Pro" panose="020B0703030403020204" pitchFamily="34" charset="0"/>
              </a:rPr>
              <a:t>октября</a:t>
            </a:r>
          </a:p>
        </p:txBody>
      </p:sp>
      <p:sp>
        <p:nvSpPr>
          <p:cNvPr id="6" name="TextBox 5">
            <a:extLst>
              <a:ext uri="{FF2B5EF4-FFF2-40B4-BE49-F238E27FC236}">
                <a16:creationId xmlns:a16="http://schemas.microsoft.com/office/drawing/2014/main" id="{D6FC9830-D480-4093-81C4-6398D676D8CC}"/>
              </a:ext>
            </a:extLst>
          </p:cNvPr>
          <p:cNvSpPr txBox="1"/>
          <p:nvPr/>
        </p:nvSpPr>
        <p:spPr>
          <a:xfrm>
            <a:off x="1130918" y="3879713"/>
            <a:ext cx="1941865" cy="811312"/>
          </a:xfrm>
          <a:prstGeom prst="rect">
            <a:avLst/>
          </a:prstGeom>
          <a:noFill/>
        </p:spPr>
        <p:txBody>
          <a:bodyPr wrap="square" rtlCol="0">
            <a:spAutoFit/>
          </a:bodyPr>
          <a:lstStyle/>
          <a:p>
            <a:pPr algn="ctr" defTabSz="1067928"/>
            <a:r>
              <a:rPr lang="ru-RU" sz="4672" dirty="0">
                <a:solidFill>
                  <a:prstClr val="white"/>
                </a:solidFill>
                <a:latin typeface="Myriad Pro" panose="020B0703030403020204" pitchFamily="34" charset="0"/>
              </a:rPr>
              <a:t>18:00</a:t>
            </a:r>
          </a:p>
        </p:txBody>
      </p:sp>
      <p:sp>
        <p:nvSpPr>
          <p:cNvPr id="7" name="TextBox 6">
            <a:extLst>
              <a:ext uri="{FF2B5EF4-FFF2-40B4-BE49-F238E27FC236}">
                <a16:creationId xmlns:a16="http://schemas.microsoft.com/office/drawing/2014/main" id="{84DAE7D2-3E64-4201-84D1-FB70E20E5522}"/>
              </a:ext>
            </a:extLst>
          </p:cNvPr>
          <p:cNvSpPr txBox="1"/>
          <p:nvPr/>
        </p:nvSpPr>
        <p:spPr>
          <a:xfrm>
            <a:off x="4053127" y="2028533"/>
            <a:ext cx="7967238" cy="3416320"/>
          </a:xfrm>
          <a:prstGeom prst="rect">
            <a:avLst/>
          </a:prstGeom>
          <a:noFill/>
        </p:spPr>
        <p:txBody>
          <a:bodyPr wrap="square" rtlCol="0">
            <a:spAutoFit/>
          </a:bodyPr>
          <a:lstStyle/>
          <a:p>
            <a:pPr defTabSz="1067928"/>
            <a:r>
              <a:rPr lang="ru-RU" sz="3600" b="1" dirty="0">
                <a:solidFill>
                  <a:prstClr val="white"/>
                </a:solidFill>
                <a:latin typeface="Myriad Pro" panose="020B0703030403020204" pitchFamily="34" charset="0"/>
              </a:rPr>
              <a:t>Эффективность постинтернатного сопровождения в профессиональных образовательных организациях: факторы и условия, лучшие практики</a:t>
            </a:r>
          </a:p>
        </p:txBody>
      </p:sp>
      <p:sp>
        <p:nvSpPr>
          <p:cNvPr id="2" name="TextBox 1">
            <a:extLst>
              <a:ext uri="{FF2B5EF4-FFF2-40B4-BE49-F238E27FC236}">
                <a16:creationId xmlns:a16="http://schemas.microsoft.com/office/drawing/2014/main" id="{0FBF605D-0040-4E3D-BD77-92EBBC38D5F2}"/>
              </a:ext>
            </a:extLst>
          </p:cNvPr>
          <p:cNvSpPr txBox="1"/>
          <p:nvPr/>
        </p:nvSpPr>
        <p:spPr>
          <a:xfrm>
            <a:off x="275207" y="2567367"/>
            <a:ext cx="3107184" cy="2031325"/>
          </a:xfrm>
          <a:prstGeom prst="rect">
            <a:avLst/>
          </a:prstGeom>
          <a:noFill/>
        </p:spPr>
        <p:txBody>
          <a:bodyPr wrap="square" rtlCol="0">
            <a:spAutoFit/>
          </a:bodyPr>
          <a:lstStyle/>
          <a:p>
            <a:pPr algn="ctr"/>
            <a:r>
              <a:rPr lang="ru-RU" sz="5400" dirty="0">
                <a:solidFill>
                  <a:schemeClr val="accent1">
                    <a:lumMod val="50000"/>
                  </a:schemeClr>
                </a:solidFill>
              </a:rPr>
              <a:t>17 марта </a:t>
            </a:r>
          </a:p>
          <a:p>
            <a:pPr algn="ctr"/>
            <a:r>
              <a:rPr lang="ru-RU" sz="3600" dirty="0">
                <a:solidFill>
                  <a:schemeClr val="accent1">
                    <a:lumMod val="50000"/>
                  </a:schemeClr>
                </a:solidFill>
              </a:rPr>
              <a:t>15:20</a:t>
            </a:r>
          </a:p>
          <a:p>
            <a:pPr algn="ctr"/>
            <a:r>
              <a:rPr lang="ru-RU" sz="1200" dirty="0">
                <a:solidFill>
                  <a:schemeClr val="accent1">
                    <a:lumMod val="50000"/>
                  </a:schemeClr>
                </a:solidFill>
              </a:rPr>
              <a:t>вебинар для лиц, ответственных за организацию постинтернатного сопровождения в ПОО </a:t>
            </a:r>
          </a:p>
        </p:txBody>
      </p:sp>
    </p:spTree>
    <p:extLst>
      <p:ext uri="{BB962C8B-B14F-4D97-AF65-F5344CB8AC3E}">
        <p14:creationId xmlns:p14="http://schemas.microsoft.com/office/powerpoint/2010/main" val="2037122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715A829-627F-48E2-B5CD-545685707AB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432210" y="90704"/>
            <a:ext cx="1637512" cy="248203"/>
          </a:xfrm>
          <a:prstGeom prst="rect">
            <a:avLst/>
          </a:prstGeom>
        </p:spPr>
      </p:pic>
      <p:sp>
        <p:nvSpPr>
          <p:cNvPr id="4" name="Прямоугольник 3">
            <a:extLst>
              <a:ext uri="{FF2B5EF4-FFF2-40B4-BE49-F238E27FC236}">
                <a16:creationId xmlns:a16="http://schemas.microsoft.com/office/drawing/2014/main" id="{CE24B9B2-762F-4419-A864-99E63AED9323}"/>
              </a:ext>
            </a:extLst>
          </p:cNvPr>
          <p:cNvSpPr/>
          <p:nvPr/>
        </p:nvSpPr>
        <p:spPr>
          <a:xfrm>
            <a:off x="298880" y="431786"/>
            <a:ext cx="5797120" cy="2862322"/>
          </a:xfrm>
          <a:prstGeom prst="rect">
            <a:avLst/>
          </a:prstGeom>
        </p:spPr>
        <p:txBody>
          <a:bodyPr wrap="square">
            <a:spAutoFit/>
          </a:bodyPr>
          <a:lstStyle/>
          <a:p>
            <a:pPr algn="just"/>
            <a:r>
              <a:rPr lang="ru-RU" dirty="0"/>
              <a:t>Программы профессионального обучения (также – адаптированные), по которым чаще всего получают квалификацию обучающиеся ПОО из числа детей-сирот: </a:t>
            </a:r>
          </a:p>
          <a:p>
            <a:pPr algn="just"/>
            <a:r>
              <a:rPr lang="ru-RU" dirty="0"/>
              <a:t>1.	Повар – 11 ПОО (19,6%).</a:t>
            </a:r>
          </a:p>
          <a:p>
            <a:pPr algn="just"/>
            <a:r>
              <a:rPr lang="ru-RU" dirty="0"/>
              <a:t>2.	Швея – 7 ПОО (12,5%).</a:t>
            </a:r>
          </a:p>
          <a:p>
            <a:pPr algn="just"/>
            <a:r>
              <a:rPr lang="ru-RU" dirty="0"/>
              <a:t>3.	Маляр – 5 ПОО (8,9%).</a:t>
            </a:r>
          </a:p>
          <a:p>
            <a:pPr algn="just"/>
            <a:r>
              <a:rPr lang="ru-RU" dirty="0"/>
              <a:t>4.	Столяр строительный – 5 ПОО (8,9%).</a:t>
            </a:r>
          </a:p>
          <a:p>
            <a:pPr marL="342900" indent="-342900" algn="just">
              <a:buAutoNum type="arabicPeriod" startAt="5"/>
            </a:pPr>
            <a:r>
              <a:rPr lang="ru-RU" dirty="0"/>
              <a:t>Слесарь по ремонту сельскохозяйственных машин и оборудования 	– 5 ПОО (8,9%).</a:t>
            </a:r>
          </a:p>
          <a:p>
            <a:pPr algn="just"/>
            <a:r>
              <a:rPr lang="ru-RU" dirty="0"/>
              <a:t>Полный перечень – 21 позиция. </a:t>
            </a:r>
          </a:p>
        </p:txBody>
      </p:sp>
      <p:sp>
        <p:nvSpPr>
          <p:cNvPr id="5" name="Прямоугольник 4">
            <a:extLst>
              <a:ext uri="{FF2B5EF4-FFF2-40B4-BE49-F238E27FC236}">
                <a16:creationId xmlns:a16="http://schemas.microsoft.com/office/drawing/2014/main" id="{492B2A81-5EF7-4863-9B64-2C80396604DE}"/>
              </a:ext>
            </a:extLst>
          </p:cNvPr>
          <p:cNvSpPr/>
          <p:nvPr/>
        </p:nvSpPr>
        <p:spPr>
          <a:xfrm>
            <a:off x="5476042" y="4003829"/>
            <a:ext cx="6095999" cy="2031325"/>
          </a:xfrm>
          <a:prstGeom prst="rect">
            <a:avLst/>
          </a:prstGeom>
        </p:spPr>
        <p:txBody>
          <a:bodyPr wrap="square">
            <a:spAutoFit/>
          </a:bodyPr>
          <a:lstStyle/>
          <a:p>
            <a:pPr algn="just"/>
            <a:r>
              <a:rPr lang="ru-RU" dirty="0"/>
              <a:t>Программы СПО, по которым чаще всего получают квалификацию обучающиеся ПОО из числа детей-сирот: </a:t>
            </a:r>
          </a:p>
          <a:p>
            <a:pPr algn="just"/>
            <a:r>
              <a:rPr lang="ru-RU" dirty="0"/>
              <a:t>1.	Повар, кондитер – 14 чел. (25 %) ПОО.</a:t>
            </a:r>
          </a:p>
          <a:p>
            <a:pPr algn="just"/>
            <a:r>
              <a:rPr lang="ru-RU" dirty="0"/>
              <a:t>2.	Автомеханик – 10 (17,8 %) ПОО.</a:t>
            </a:r>
          </a:p>
          <a:p>
            <a:pPr marL="342900" indent="-342900" algn="just">
              <a:buAutoNum type="arabicPeriod" startAt="3"/>
            </a:pPr>
            <a:r>
              <a:rPr lang="ru-RU" dirty="0"/>
              <a:t>Сварщик (ручной и частично механизированной сварки (наплавки) – 9 (16%) ПОО.</a:t>
            </a:r>
          </a:p>
          <a:p>
            <a:pPr algn="just"/>
            <a:r>
              <a:rPr lang="ru-RU" dirty="0"/>
              <a:t>Полный перечень – 90 позиций. </a:t>
            </a:r>
          </a:p>
        </p:txBody>
      </p:sp>
      <p:pic>
        <p:nvPicPr>
          <p:cNvPr id="1026" name="Picture 2" descr="https://present5.com/presentation/1/87923970_438937244.pdf-img/87923970_438937244.pdf-12.jpg">
            <a:extLst>
              <a:ext uri="{FF2B5EF4-FFF2-40B4-BE49-F238E27FC236}">
                <a16:creationId xmlns:a16="http://schemas.microsoft.com/office/drawing/2014/main" id="{82BA5FAC-5908-494B-AC7E-8AC39A5EA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59" y="3651498"/>
            <a:ext cx="3647982" cy="27359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rkutskinform.ru/wp-content/uploads/2021/04/11_3118.jpg">
            <a:extLst>
              <a:ext uri="{FF2B5EF4-FFF2-40B4-BE49-F238E27FC236}">
                <a16:creationId xmlns:a16="http://schemas.microsoft.com/office/drawing/2014/main" id="{02A60EB6-1F9C-40A2-A1CF-287CB1520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5000" contrast="-14000"/>
                    </a14:imgEffect>
                  </a14:imgLayer>
                </a14:imgProps>
              </a:ext>
              <a:ext uri="{28A0092B-C50C-407E-A947-70E740481C1C}">
                <a14:useLocalDpi xmlns:a14="http://schemas.microsoft.com/office/drawing/2010/main" val="0"/>
              </a:ext>
            </a:extLst>
          </a:blip>
          <a:srcRect/>
          <a:stretch>
            <a:fillRect/>
          </a:stretch>
        </p:blipFill>
        <p:spPr bwMode="auto">
          <a:xfrm>
            <a:off x="7858868" y="887766"/>
            <a:ext cx="3514538" cy="2344197"/>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descr="Презентация с круговой диаграммой">
            <a:extLst>
              <a:ext uri="{FF2B5EF4-FFF2-40B4-BE49-F238E27FC236}">
                <a16:creationId xmlns:a16="http://schemas.microsoft.com/office/drawing/2014/main" id="{9A25BD34-2240-42E8-B976-1F6BFBBA1D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4250" y="5935128"/>
            <a:ext cx="745434" cy="745434"/>
          </a:xfrm>
          <a:prstGeom prst="rect">
            <a:avLst/>
          </a:prstGeom>
        </p:spPr>
      </p:pic>
    </p:spTree>
    <p:extLst>
      <p:ext uri="{BB962C8B-B14F-4D97-AF65-F5344CB8AC3E}">
        <p14:creationId xmlns:p14="http://schemas.microsoft.com/office/powerpoint/2010/main" val="3353150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542D6C7A-5416-4206-BE26-C5F7F4F403D9}"/>
              </a:ext>
            </a:extLst>
          </p:cNvPr>
          <p:cNvGraphicFramePr>
            <a:graphicFrameLocks noGrp="1"/>
          </p:cNvGraphicFramePr>
          <p:nvPr>
            <p:extLst>
              <p:ext uri="{D42A27DB-BD31-4B8C-83A1-F6EECF244321}">
                <p14:modId xmlns:p14="http://schemas.microsoft.com/office/powerpoint/2010/main" val="4004086840"/>
              </p:ext>
            </p:extLst>
          </p:nvPr>
        </p:nvGraphicFramePr>
        <p:xfrm>
          <a:off x="513478" y="1425703"/>
          <a:ext cx="7467548" cy="3160700"/>
        </p:xfrm>
        <a:graphic>
          <a:graphicData uri="http://schemas.openxmlformats.org/drawingml/2006/table">
            <a:tbl>
              <a:tblPr firstRow="1" firstCol="1" bandRow="1"/>
              <a:tblGrid>
                <a:gridCol w="1864508">
                  <a:extLst>
                    <a:ext uri="{9D8B030D-6E8A-4147-A177-3AD203B41FA5}">
                      <a16:colId xmlns:a16="http://schemas.microsoft.com/office/drawing/2014/main" val="1748995118"/>
                    </a:ext>
                  </a:extLst>
                </a:gridCol>
                <a:gridCol w="2909862">
                  <a:extLst>
                    <a:ext uri="{9D8B030D-6E8A-4147-A177-3AD203B41FA5}">
                      <a16:colId xmlns:a16="http://schemas.microsoft.com/office/drawing/2014/main" val="499677372"/>
                    </a:ext>
                  </a:extLst>
                </a:gridCol>
                <a:gridCol w="2693178">
                  <a:extLst>
                    <a:ext uri="{9D8B030D-6E8A-4147-A177-3AD203B41FA5}">
                      <a16:colId xmlns:a16="http://schemas.microsoft.com/office/drawing/2014/main" val="4162280290"/>
                    </a:ext>
                  </a:extLst>
                </a:gridCol>
              </a:tblGrid>
              <a:tr h="1214581">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Период трудовой занятости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Количество</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выпускников по программам профессионального обучения, чел. (доля к общему числу трудоустроенных)</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a:effectLst/>
                          <a:latin typeface="Times New Roman" panose="02020603050405020304" pitchFamily="18" charset="0"/>
                          <a:ea typeface="Calibri" panose="020F0502020204030204" pitchFamily="34" charset="0"/>
                          <a:cs typeface="Times New Roman" panose="02020603050405020304" pitchFamily="18" charset="0"/>
                        </a:rPr>
                        <a:t>Количество</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200" b="1">
                          <a:effectLst/>
                          <a:latin typeface="Times New Roman" panose="02020603050405020304" pitchFamily="18" charset="0"/>
                          <a:ea typeface="Calibri" panose="020F0502020204030204" pitchFamily="34" charset="0"/>
                          <a:cs typeface="Times New Roman" panose="02020603050405020304" pitchFamily="18" charset="0"/>
                        </a:rPr>
                        <a:t>выпускников по программам среднего профессионального образования, чел.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200" b="1">
                          <a:effectLst/>
                          <a:latin typeface="Times New Roman" panose="02020603050405020304" pitchFamily="18" charset="0"/>
                          <a:ea typeface="Calibri" panose="020F0502020204030204" pitchFamily="34" charset="0"/>
                          <a:cs typeface="Times New Roman" panose="02020603050405020304" pitchFamily="18" charset="0"/>
                        </a:rPr>
                        <a:t>(доля к общему числу трудоустроенных)</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9393916"/>
                  </a:ext>
                </a:extLst>
              </a:tr>
              <a:tr h="383671">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3 и более месяцев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109</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(26</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4%)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146 (35,3%)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3424416"/>
                  </a:ext>
                </a:extLst>
              </a:tr>
              <a:tr h="383671">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От 1 до 3 месяцев</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32 (7,7%)</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28 (6,8%)</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9909868"/>
                  </a:ext>
                </a:extLst>
              </a:tr>
              <a:tr h="383671">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Менее месяца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21 (5,1%)</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13 (3,1%)</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9440967"/>
                  </a:ext>
                </a:extLst>
              </a:tr>
              <a:tr h="795106">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Сменили место трудоустройства</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5 (1,2%)</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26 (6,3%)</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4340989"/>
                  </a:ext>
                </a:extLst>
              </a:tr>
            </a:tbl>
          </a:graphicData>
        </a:graphic>
      </p:graphicFrame>
      <p:sp>
        <p:nvSpPr>
          <p:cNvPr id="4" name="Прямоугольник 3">
            <a:extLst>
              <a:ext uri="{FF2B5EF4-FFF2-40B4-BE49-F238E27FC236}">
                <a16:creationId xmlns:a16="http://schemas.microsoft.com/office/drawing/2014/main" id="{52BB622C-55DB-4EA2-87CF-A1C44BF86AA1}"/>
              </a:ext>
            </a:extLst>
          </p:cNvPr>
          <p:cNvSpPr/>
          <p:nvPr/>
        </p:nvSpPr>
        <p:spPr>
          <a:xfrm>
            <a:off x="242698" y="243365"/>
            <a:ext cx="8998956" cy="369332"/>
          </a:xfrm>
          <a:prstGeom prst="rect">
            <a:avLst/>
          </a:prstGeom>
        </p:spPr>
        <p:txBody>
          <a:bodyPr wrap="square">
            <a:spAutoFit/>
          </a:bodyPr>
          <a:lstStyle/>
          <a:p>
            <a:r>
              <a:rPr lang="ru-RU" b="1" dirty="0"/>
              <a:t>Распределение выпускников ПОО категории детей-сирот по периодам занятости</a:t>
            </a:r>
          </a:p>
        </p:txBody>
      </p:sp>
      <p:pic>
        <p:nvPicPr>
          <p:cNvPr id="5" name="Рисунок 4">
            <a:extLst>
              <a:ext uri="{FF2B5EF4-FFF2-40B4-BE49-F238E27FC236}">
                <a16:creationId xmlns:a16="http://schemas.microsoft.com/office/drawing/2014/main" id="{1BBB8A74-5E4F-4805-84F8-8388D584204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432210" y="90704"/>
            <a:ext cx="1637512" cy="248203"/>
          </a:xfrm>
          <a:prstGeom prst="rect">
            <a:avLst/>
          </a:prstGeom>
        </p:spPr>
      </p:pic>
      <p:sp>
        <p:nvSpPr>
          <p:cNvPr id="6" name="Прямоугольник 5">
            <a:extLst>
              <a:ext uri="{FF2B5EF4-FFF2-40B4-BE49-F238E27FC236}">
                <a16:creationId xmlns:a16="http://schemas.microsoft.com/office/drawing/2014/main" id="{9655C944-A3B9-4AB6-9E3C-B716B8F1D92F}"/>
              </a:ext>
            </a:extLst>
          </p:cNvPr>
          <p:cNvSpPr/>
          <p:nvPr/>
        </p:nvSpPr>
        <p:spPr>
          <a:xfrm>
            <a:off x="8481133" y="2029385"/>
            <a:ext cx="3068715" cy="2123658"/>
          </a:xfrm>
          <a:prstGeom prst="rect">
            <a:avLst/>
          </a:prstGeom>
        </p:spPr>
        <p:txBody>
          <a:bodyPr wrap="square">
            <a:spAutoFit/>
          </a:bodyPr>
          <a:lstStyle/>
          <a:p>
            <a:pPr algn="ctr"/>
            <a:r>
              <a:rPr lang="ru-RU" sz="1200" dirty="0">
                <a:solidFill>
                  <a:srgbClr val="002060"/>
                </a:solidFill>
              </a:rPr>
              <a:t>По данным ПОО, более половины трудоустроившихся выпускников из числа детей-сирот (61,7%) находят работу вскоре после выпуска, в течение первых месяцев, а период их трудовой занятости составляет более 3-х месяцев. </a:t>
            </a:r>
          </a:p>
          <a:p>
            <a:pPr algn="ctr"/>
            <a:endParaRPr lang="ru-RU" sz="1200" dirty="0">
              <a:solidFill>
                <a:srgbClr val="002060"/>
              </a:solidFill>
            </a:endParaRPr>
          </a:p>
          <a:p>
            <a:pPr algn="ctr"/>
            <a:r>
              <a:rPr lang="ru-RU" sz="1200" dirty="0">
                <a:solidFill>
                  <a:srgbClr val="002060"/>
                </a:solidFill>
              </a:rPr>
              <a:t>Сменили место работы в первые три месяца после окончания ПОО </a:t>
            </a:r>
          </a:p>
          <a:p>
            <a:pPr algn="ctr"/>
            <a:r>
              <a:rPr lang="ru-RU" sz="1200" dirty="0">
                <a:solidFill>
                  <a:srgbClr val="002060"/>
                </a:solidFill>
              </a:rPr>
              <a:t>только 7,5% выпускников из числа детей-сирот.</a:t>
            </a:r>
          </a:p>
        </p:txBody>
      </p:sp>
      <p:pic>
        <p:nvPicPr>
          <p:cNvPr id="7" name="Рисунок 6" descr="Презентация с круговой диаграммой">
            <a:extLst>
              <a:ext uri="{FF2B5EF4-FFF2-40B4-BE49-F238E27FC236}">
                <a16:creationId xmlns:a16="http://schemas.microsoft.com/office/drawing/2014/main" id="{756ED056-D84F-4B45-A564-686C6DE9D3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89559" y="5642337"/>
            <a:ext cx="914400" cy="914400"/>
          </a:xfrm>
          <a:prstGeom prst="rect">
            <a:avLst/>
          </a:prstGeom>
        </p:spPr>
      </p:pic>
    </p:spTree>
    <p:extLst>
      <p:ext uri="{BB962C8B-B14F-4D97-AF65-F5344CB8AC3E}">
        <p14:creationId xmlns:p14="http://schemas.microsoft.com/office/powerpoint/2010/main" val="802506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24A6E36B-706B-435D-B71C-423D7EBCA331}"/>
              </a:ext>
            </a:extLst>
          </p:cNvPr>
          <p:cNvSpPr/>
          <p:nvPr/>
        </p:nvSpPr>
        <p:spPr>
          <a:xfrm>
            <a:off x="402454" y="170869"/>
            <a:ext cx="9984419" cy="646331"/>
          </a:xfrm>
          <a:prstGeom prst="rect">
            <a:avLst/>
          </a:prstGeom>
        </p:spPr>
        <p:txBody>
          <a:bodyPr wrap="square">
            <a:spAutoFit/>
          </a:bodyPr>
          <a:lstStyle/>
          <a:p>
            <a:r>
              <a:rPr lang="ru-RU" b="1" dirty="0"/>
              <a:t>Типы организаций по формам собственности, в которые осуществлялось </a:t>
            </a:r>
          </a:p>
          <a:p>
            <a:r>
              <a:rPr lang="ru-RU" b="1" dirty="0"/>
              <a:t>трудоустройство выпускников ПОО из числа детей-сирот в 2021 году</a:t>
            </a:r>
          </a:p>
        </p:txBody>
      </p:sp>
      <p:pic>
        <p:nvPicPr>
          <p:cNvPr id="6" name="Рисунок 5">
            <a:extLst>
              <a:ext uri="{FF2B5EF4-FFF2-40B4-BE49-F238E27FC236}">
                <a16:creationId xmlns:a16="http://schemas.microsoft.com/office/drawing/2014/main" id="{230B223E-DA6C-4725-BA25-B49562BF7052}"/>
              </a:ext>
            </a:extLst>
          </p:cNvPr>
          <p:cNvPicPr>
            <a:picLocks noChangeAspect="1"/>
          </p:cNvPicPr>
          <p:nvPr/>
        </p:nvPicPr>
        <p:blipFill rotWithShape="1">
          <a:blip r:embed="rId2"/>
          <a:srcRect l="26432" t="40130" r="23398" b="16634"/>
          <a:stretch/>
        </p:blipFill>
        <p:spPr>
          <a:xfrm>
            <a:off x="492074" y="1535838"/>
            <a:ext cx="7948067" cy="3852908"/>
          </a:xfrm>
          <a:prstGeom prst="rect">
            <a:avLst/>
          </a:prstGeom>
        </p:spPr>
      </p:pic>
      <p:pic>
        <p:nvPicPr>
          <p:cNvPr id="7" name="Рисунок 6">
            <a:extLst>
              <a:ext uri="{FF2B5EF4-FFF2-40B4-BE49-F238E27FC236}">
                <a16:creationId xmlns:a16="http://schemas.microsoft.com/office/drawing/2014/main" id="{438EECF4-2D23-487A-B64D-8BA943E6DEA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432210" y="90704"/>
            <a:ext cx="1637512" cy="248203"/>
          </a:xfrm>
          <a:prstGeom prst="rect">
            <a:avLst/>
          </a:prstGeom>
        </p:spPr>
      </p:pic>
      <p:sp>
        <p:nvSpPr>
          <p:cNvPr id="8" name="Прямоугольник 7">
            <a:extLst>
              <a:ext uri="{FF2B5EF4-FFF2-40B4-BE49-F238E27FC236}">
                <a16:creationId xmlns:a16="http://schemas.microsoft.com/office/drawing/2014/main" id="{695784CF-0874-4564-B6B9-78927EC16E6E}"/>
              </a:ext>
            </a:extLst>
          </p:cNvPr>
          <p:cNvSpPr/>
          <p:nvPr/>
        </p:nvSpPr>
        <p:spPr>
          <a:xfrm>
            <a:off x="8747463" y="1451338"/>
            <a:ext cx="2749119" cy="4339650"/>
          </a:xfrm>
          <a:prstGeom prst="rect">
            <a:avLst/>
          </a:prstGeom>
        </p:spPr>
        <p:txBody>
          <a:bodyPr wrap="square">
            <a:spAutoFit/>
          </a:bodyPr>
          <a:lstStyle/>
          <a:p>
            <a:pPr algn="ctr"/>
            <a:r>
              <a:rPr lang="ru-RU" sz="1200" dirty="0">
                <a:solidFill>
                  <a:srgbClr val="002060"/>
                </a:solidFill>
              </a:rPr>
              <a:t>Форма собственности организаций, в которые чаще других оказались трудоустроены выпускники ПОО категории детей-сирот в 2021 году – частная. </a:t>
            </a:r>
          </a:p>
          <a:p>
            <a:pPr algn="ctr"/>
            <a:r>
              <a:rPr lang="ru-RU" sz="1200" dirty="0">
                <a:solidFill>
                  <a:srgbClr val="002060"/>
                </a:solidFill>
              </a:rPr>
              <a:t>Так, около половины (51,7%) выпускников из числа детей-сирот трудоустроились к индивидуальным предпринимателям. </a:t>
            </a:r>
          </a:p>
          <a:p>
            <a:pPr algn="ctr"/>
            <a:endParaRPr lang="ru-RU" sz="1200" dirty="0">
              <a:solidFill>
                <a:srgbClr val="002060"/>
              </a:solidFill>
            </a:endParaRPr>
          </a:p>
          <a:p>
            <a:pPr algn="ctr"/>
            <a:r>
              <a:rPr lang="ru-RU" sz="1200" dirty="0">
                <a:solidFill>
                  <a:srgbClr val="002060"/>
                </a:solidFill>
              </a:rPr>
              <a:t>Второй по популярности выбор места работы – это иные частные предприятия (18,1%). </a:t>
            </a:r>
          </a:p>
          <a:p>
            <a:pPr algn="ctr"/>
            <a:endParaRPr lang="ru-RU" sz="1200" dirty="0">
              <a:solidFill>
                <a:srgbClr val="002060"/>
              </a:solidFill>
            </a:endParaRPr>
          </a:p>
          <a:p>
            <a:pPr algn="ctr"/>
            <a:r>
              <a:rPr lang="ru-RU" sz="1200" dirty="0">
                <a:solidFill>
                  <a:srgbClr val="002060"/>
                </a:solidFill>
              </a:rPr>
              <a:t>Наименее популярным (1,7%) выбором среди выпускников из категории детей-сирот является самозанятость.</a:t>
            </a:r>
          </a:p>
          <a:p>
            <a:pPr algn="ctr"/>
            <a:endParaRPr lang="ru-RU" sz="1200" dirty="0">
              <a:solidFill>
                <a:srgbClr val="002060"/>
              </a:solidFill>
            </a:endParaRPr>
          </a:p>
          <a:p>
            <a:pPr algn="ctr"/>
            <a:r>
              <a:rPr lang="ru-RU" sz="1200" dirty="0">
                <a:solidFill>
                  <a:srgbClr val="002060"/>
                </a:solidFill>
              </a:rPr>
              <a:t>Среди окончивших обучение по программам СПО доля самозанятых – 7%, в отличие от 0% у выпускников программ ПО </a:t>
            </a:r>
          </a:p>
        </p:txBody>
      </p:sp>
      <p:pic>
        <p:nvPicPr>
          <p:cNvPr id="9" name="Рисунок 8" descr="Презентация с круговой диаграммой">
            <a:extLst>
              <a:ext uri="{FF2B5EF4-FFF2-40B4-BE49-F238E27FC236}">
                <a16:creationId xmlns:a16="http://schemas.microsoft.com/office/drawing/2014/main" id="{E81E1F30-05A6-4B34-9C7B-7D9114CACA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91875" y="5982753"/>
            <a:ext cx="697809" cy="697809"/>
          </a:xfrm>
          <a:prstGeom prst="rect">
            <a:avLst/>
          </a:prstGeom>
        </p:spPr>
      </p:pic>
    </p:spTree>
    <p:extLst>
      <p:ext uri="{BB962C8B-B14F-4D97-AF65-F5344CB8AC3E}">
        <p14:creationId xmlns:p14="http://schemas.microsoft.com/office/powerpoint/2010/main" val="2047488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6FD33AD-0746-459E-9CEC-99DB7015A303}"/>
              </a:ext>
            </a:extLst>
          </p:cNvPr>
          <p:cNvSpPr/>
          <p:nvPr/>
        </p:nvSpPr>
        <p:spPr>
          <a:xfrm>
            <a:off x="488272" y="277401"/>
            <a:ext cx="7572652" cy="646331"/>
          </a:xfrm>
          <a:prstGeom prst="rect">
            <a:avLst/>
          </a:prstGeom>
        </p:spPr>
        <p:txBody>
          <a:bodyPr wrap="square">
            <a:spAutoFit/>
          </a:bodyPr>
          <a:lstStyle/>
          <a:p>
            <a:r>
              <a:rPr lang="ru-RU" b="1" dirty="0"/>
              <a:t>Информационные источники трудоустройства выпускников ПОО </a:t>
            </a:r>
          </a:p>
          <a:p>
            <a:r>
              <a:rPr lang="ru-RU" b="1" dirty="0"/>
              <a:t>из числа детей-сирот в 2021 году</a:t>
            </a:r>
          </a:p>
        </p:txBody>
      </p:sp>
      <p:graphicFrame>
        <p:nvGraphicFramePr>
          <p:cNvPr id="3" name="Таблица 2">
            <a:extLst>
              <a:ext uri="{FF2B5EF4-FFF2-40B4-BE49-F238E27FC236}">
                <a16:creationId xmlns:a16="http://schemas.microsoft.com/office/drawing/2014/main" id="{08C066EB-6729-49B4-BDDA-1C46620F2051}"/>
              </a:ext>
            </a:extLst>
          </p:cNvPr>
          <p:cNvGraphicFramePr>
            <a:graphicFrameLocks noGrp="1"/>
          </p:cNvGraphicFramePr>
          <p:nvPr>
            <p:extLst>
              <p:ext uri="{D42A27DB-BD31-4B8C-83A1-F6EECF244321}">
                <p14:modId xmlns:p14="http://schemas.microsoft.com/office/powerpoint/2010/main" val="19390322"/>
              </p:ext>
            </p:extLst>
          </p:nvPr>
        </p:nvGraphicFramePr>
        <p:xfrm>
          <a:off x="488272" y="1409492"/>
          <a:ext cx="7060707" cy="4413975"/>
        </p:xfrm>
        <a:graphic>
          <a:graphicData uri="http://schemas.openxmlformats.org/drawingml/2006/table">
            <a:tbl>
              <a:tblPr firstRow="1" firstCol="1" bandRow="1"/>
              <a:tblGrid>
                <a:gridCol w="346229">
                  <a:extLst>
                    <a:ext uri="{9D8B030D-6E8A-4147-A177-3AD203B41FA5}">
                      <a16:colId xmlns:a16="http://schemas.microsoft.com/office/drawing/2014/main" val="1771974287"/>
                    </a:ext>
                  </a:extLst>
                </a:gridCol>
                <a:gridCol w="5540580">
                  <a:extLst>
                    <a:ext uri="{9D8B030D-6E8A-4147-A177-3AD203B41FA5}">
                      <a16:colId xmlns:a16="http://schemas.microsoft.com/office/drawing/2014/main" val="1591899362"/>
                    </a:ext>
                  </a:extLst>
                </a:gridCol>
                <a:gridCol w="1173898">
                  <a:extLst>
                    <a:ext uri="{9D8B030D-6E8A-4147-A177-3AD203B41FA5}">
                      <a16:colId xmlns:a16="http://schemas.microsoft.com/office/drawing/2014/main" val="3820724229"/>
                    </a:ext>
                  </a:extLst>
                </a:gridCol>
              </a:tblGrid>
              <a:tr h="476547">
                <a:tc>
                  <a:txBody>
                    <a:bodyPr/>
                    <a:lstStyle/>
                    <a:p>
                      <a:pPr algn="ctr">
                        <a:lnSpc>
                          <a:spcPct val="107000"/>
                        </a:lnSpc>
                        <a:spcAft>
                          <a:spcPts val="0"/>
                        </a:spcAft>
                      </a:pPr>
                      <a:r>
                        <a:rPr lang="ru-RU" sz="1200" b="1">
                          <a:effectLst/>
                          <a:latin typeface="Times New Roman" panose="02020603050405020304" pitchFamily="18" charset="0"/>
                          <a:ea typeface="Calibri" panose="020F0502020204030204" pitchFamily="34" charset="0"/>
                          <a:cs typeface="Times New Roman" panose="02020603050405020304" pitchFamily="18" charset="0"/>
                        </a:rPr>
                        <a:t>№ п</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a:t>
                      </a:r>
                      <a:r>
                        <a:rPr lang="ru-RU" sz="1200" b="1">
                          <a:effectLst/>
                          <a:latin typeface="Times New Roman" panose="02020603050405020304" pitchFamily="18" charset="0"/>
                          <a:ea typeface="Calibri" panose="020F0502020204030204" pitchFamily="34" charset="0"/>
                          <a:cs typeface="Times New Roman" panose="02020603050405020304" pitchFamily="18" charset="0"/>
                        </a:rPr>
                        <a:t>п</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a:effectLst/>
                          <a:latin typeface="Times New Roman" panose="02020603050405020304" pitchFamily="18" charset="0"/>
                          <a:ea typeface="Calibri" panose="020F0502020204030204" pitchFamily="34" charset="0"/>
                          <a:cs typeface="Times New Roman" panose="02020603050405020304" pitchFamily="18" charset="0"/>
                        </a:rPr>
                        <a:t>Информационные источники трудоустройства выпускников ПОО из числа детей-сирот</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a:effectLst/>
                          <a:latin typeface="Times New Roman" panose="02020603050405020304" pitchFamily="18" charset="0"/>
                          <a:ea typeface="Calibri" panose="020F0502020204030204" pitchFamily="34" charset="0"/>
                          <a:cs typeface="Times New Roman" panose="02020603050405020304" pitchFamily="18" charset="0"/>
                        </a:rPr>
                        <a:t>Количество чел.</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290275"/>
                  </a:ext>
                </a:extLst>
              </a:tr>
              <a:tr h="240034">
                <a:tc>
                  <a:txBody>
                    <a:bodyPr/>
                    <a:lstStyle/>
                    <a:p>
                      <a:pPr marL="0" lvl="0" indent="0" algn="r">
                        <a:lnSpc>
                          <a:spcPct val="107000"/>
                        </a:lnSpc>
                        <a:spcAft>
                          <a:spcPts val="0"/>
                        </a:spcAft>
                        <a:buFont typeface="+mj-lt"/>
                        <a:buNone/>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Трудоустроились самостоятельно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176</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2084014"/>
                  </a:ext>
                </a:extLst>
              </a:tr>
              <a:tr h="723141">
                <a:tc>
                  <a:txBody>
                    <a:bodyPr/>
                    <a:lstStyle/>
                    <a:p>
                      <a:pPr marL="0" lvl="0" indent="0" algn="r">
                        <a:lnSpc>
                          <a:spcPct val="107000"/>
                        </a:lnSpc>
                        <a:spcAft>
                          <a:spcPts val="0"/>
                        </a:spcAft>
                        <a:buFont typeface="+mj-lt"/>
                        <a:buNone/>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Социальное партнерство с предприятиями и организациями (в т.ч. по результатам встреч с работодателями, прохождению производственной практики)</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91</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3790810"/>
                  </a:ext>
                </a:extLst>
              </a:tr>
              <a:tr h="240034">
                <a:tc>
                  <a:txBody>
                    <a:bodyPr/>
                    <a:lstStyle/>
                    <a:p>
                      <a:pPr marL="0" lvl="0" indent="0" algn="r">
                        <a:lnSpc>
                          <a:spcPct val="107000"/>
                        </a:lnSpc>
                        <a:spcAft>
                          <a:spcPts val="0"/>
                        </a:spcAft>
                        <a:buFont typeface="+mj-lt"/>
                        <a:buNone/>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IT-</a:t>
                      </a:r>
                      <a:r>
                        <a:rPr lang="ru-RU" sz="1200">
                          <a:effectLst/>
                          <a:latin typeface="Times New Roman" panose="02020603050405020304" pitchFamily="18" charset="0"/>
                          <a:ea typeface="Calibri" panose="020F0502020204030204" pitchFamily="34" charset="0"/>
                          <a:cs typeface="Times New Roman" panose="02020603050405020304" pitchFamily="18" charset="0"/>
                        </a:rPr>
                        <a:t>компании-агрегаторы: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82</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173946"/>
                  </a:ext>
                </a:extLst>
              </a:tr>
              <a:tr h="240034">
                <a:tc>
                  <a:txBody>
                    <a:bodyPr/>
                    <a:lstStyle/>
                    <a:p>
                      <a:pPr marL="318770"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Работа в России</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37</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4711"/>
                  </a:ext>
                </a:extLst>
              </a:tr>
              <a:tr h="240034">
                <a:tc>
                  <a:txBody>
                    <a:bodyPr/>
                    <a:lstStyle/>
                    <a:p>
                      <a:pPr marL="318770"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hh.ru</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18</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5368556"/>
                  </a:ext>
                </a:extLst>
              </a:tr>
              <a:tr h="240034">
                <a:tc>
                  <a:txBody>
                    <a:bodyPr/>
                    <a:lstStyle/>
                    <a:p>
                      <a:pPr marL="318770"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Иные</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9515385"/>
                  </a:ext>
                </a:extLst>
              </a:tr>
              <a:tr h="240034">
                <a:tc>
                  <a:txBody>
                    <a:bodyPr/>
                    <a:lstStyle/>
                    <a:p>
                      <a:pPr marL="318770"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Яндекс. Работа</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9799238"/>
                  </a:ext>
                </a:extLst>
              </a:tr>
              <a:tr h="240034">
                <a:tc>
                  <a:txBody>
                    <a:bodyPr/>
                    <a:lstStyle/>
                    <a:p>
                      <a:pPr marL="0" lvl="0" indent="0" algn="r">
                        <a:lnSpc>
                          <a:spcPct val="107000"/>
                        </a:lnSpc>
                        <a:spcAft>
                          <a:spcPts val="0"/>
                        </a:spcAft>
                        <a:buFont typeface="+mj-lt"/>
                        <a:buNone/>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Через центры занятости населения (ЦЗН)</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53</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1324657"/>
                  </a:ext>
                </a:extLst>
              </a:tr>
              <a:tr h="240034">
                <a:tc>
                  <a:txBody>
                    <a:bodyPr/>
                    <a:lstStyle/>
                    <a:p>
                      <a:pPr marL="0" lvl="0" indent="0" algn="r">
                        <a:lnSpc>
                          <a:spcPct val="107000"/>
                        </a:lnSpc>
                        <a:spcAft>
                          <a:spcPts val="0"/>
                        </a:spcAft>
                        <a:buFont typeface="+mj-lt"/>
                        <a:buNone/>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Иные информационные источники</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41</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3128787"/>
                  </a:ext>
                </a:extLst>
              </a:tr>
              <a:tr h="240034">
                <a:tc>
                  <a:txBody>
                    <a:bodyPr/>
                    <a:lstStyle/>
                    <a:p>
                      <a:pPr marL="0" lvl="0" indent="0" algn="r">
                        <a:lnSpc>
                          <a:spcPct val="107000"/>
                        </a:lnSpc>
                        <a:spcAft>
                          <a:spcPts val="0"/>
                        </a:spcAft>
                        <a:buFont typeface="+mj-lt"/>
                        <a:buNone/>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Банк вакансий центра/ службы трудоустройства ПОО</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5029171"/>
                  </a:ext>
                </a:extLst>
              </a:tr>
              <a:tr h="476547">
                <a:tc>
                  <a:txBody>
                    <a:bodyPr/>
                    <a:lstStyle/>
                    <a:p>
                      <a:pPr marL="0" lvl="0" indent="0" algn="r">
                        <a:lnSpc>
                          <a:spcPct val="107000"/>
                        </a:lnSpc>
                        <a:spcAft>
                          <a:spcPts val="0"/>
                        </a:spcAft>
                        <a:buFont typeface="+mj-lt"/>
                        <a:buNone/>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Использование ресурсов Базовой ПОО по инклюзивному образованию (для выпускников с ОВЗ)</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524481"/>
                  </a:ext>
                </a:extLst>
              </a:tr>
              <a:tr h="240034">
                <a:tc>
                  <a:txBody>
                    <a:bodyPr/>
                    <a:lstStyle/>
                    <a:p>
                      <a:pPr marL="0" lvl="0" indent="0" algn="r">
                        <a:lnSpc>
                          <a:spcPct val="107000"/>
                        </a:lnSpc>
                        <a:spcAft>
                          <a:spcPts val="0"/>
                        </a:spcAft>
                        <a:buFont typeface="+mj-lt"/>
                        <a:buNone/>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По результатам демонстрационного экзамена</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295806"/>
                  </a:ext>
                </a:extLst>
              </a:tr>
              <a:tr h="240034">
                <a:tc>
                  <a:txBody>
                    <a:bodyPr/>
                    <a:lstStyle/>
                    <a:p>
                      <a:pPr marL="0" lvl="0" indent="0" algn="r">
                        <a:lnSpc>
                          <a:spcPct val="107000"/>
                        </a:lnSpc>
                        <a:spcAft>
                          <a:spcPts val="0"/>
                        </a:spcAft>
                        <a:buFont typeface="+mj-lt"/>
                        <a:buNone/>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По результатам чемпионата «Абилимпикс»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2830251"/>
                  </a:ext>
                </a:extLst>
              </a:tr>
            </a:tbl>
          </a:graphicData>
        </a:graphic>
      </p:graphicFrame>
      <p:sp>
        <p:nvSpPr>
          <p:cNvPr id="4" name="Прямоугольник 3">
            <a:extLst>
              <a:ext uri="{FF2B5EF4-FFF2-40B4-BE49-F238E27FC236}">
                <a16:creationId xmlns:a16="http://schemas.microsoft.com/office/drawing/2014/main" id="{78DCA200-A0E2-4F14-8DD2-D7FC685CC429}"/>
              </a:ext>
            </a:extLst>
          </p:cNvPr>
          <p:cNvSpPr/>
          <p:nvPr/>
        </p:nvSpPr>
        <p:spPr>
          <a:xfrm>
            <a:off x="8060923" y="2122126"/>
            <a:ext cx="3275861" cy="2031325"/>
          </a:xfrm>
          <a:prstGeom prst="rect">
            <a:avLst/>
          </a:prstGeom>
        </p:spPr>
        <p:txBody>
          <a:bodyPr wrap="square">
            <a:spAutoFit/>
          </a:bodyPr>
          <a:lstStyle/>
          <a:p>
            <a:pPr algn="ctr"/>
            <a:r>
              <a:rPr lang="ru-RU" sz="1200" dirty="0">
                <a:solidFill>
                  <a:srgbClr val="002060"/>
                </a:solidFill>
              </a:rPr>
              <a:t>Согласно данным ПОО, при трудоустройстве выпускники из числа детей-сирот нашли место работы самостоятельно (176 чел., 42,5%), без опоры на иные информационные источники.</a:t>
            </a:r>
          </a:p>
          <a:p>
            <a:pPr algn="ctr"/>
            <a:endParaRPr lang="ru-RU" sz="1200" dirty="0">
              <a:solidFill>
                <a:srgbClr val="002060"/>
              </a:solidFill>
            </a:endParaRPr>
          </a:p>
          <a:p>
            <a:pPr algn="ctr"/>
            <a:r>
              <a:rPr lang="ru-RU" sz="1200" dirty="0">
                <a:solidFill>
                  <a:srgbClr val="002060"/>
                </a:solidFill>
              </a:rPr>
              <a:t> Вторым по популярности (91 чел., 21,9%) инструментом поиска работы стало социальное партнёрство ПОО с иными организациями и производственная практика. </a:t>
            </a:r>
          </a:p>
          <a:p>
            <a:endParaRPr lang="ru-RU" dirty="0"/>
          </a:p>
        </p:txBody>
      </p:sp>
      <p:pic>
        <p:nvPicPr>
          <p:cNvPr id="5" name="Рисунок 4">
            <a:extLst>
              <a:ext uri="{FF2B5EF4-FFF2-40B4-BE49-F238E27FC236}">
                <a16:creationId xmlns:a16="http://schemas.microsoft.com/office/drawing/2014/main" id="{99D2F6EA-0F86-473D-86E7-8259C99C14A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290167" y="153299"/>
            <a:ext cx="1637512" cy="248203"/>
          </a:xfrm>
          <a:prstGeom prst="rect">
            <a:avLst/>
          </a:prstGeom>
        </p:spPr>
      </p:pic>
      <p:pic>
        <p:nvPicPr>
          <p:cNvPr id="6" name="Рисунок 5" descr="Презентация с круговой диаграммой">
            <a:extLst>
              <a:ext uri="{FF2B5EF4-FFF2-40B4-BE49-F238E27FC236}">
                <a16:creationId xmlns:a16="http://schemas.microsoft.com/office/drawing/2014/main" id="{7AFB7447-ABDA-4F36-BE9F-A834F81AF1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5284" y="5766162"/>
            <a:ext cx="914400" cy="914400"/>
          </a:xfrm>
          <a:prstGeom prst="rect">
            <a:avLst/>
          </a:prstGeom>
        </p:spPr>
      </p:pic>
    </p:spTree>
    <p:extLst>
      <p:ext uri="{BB962C8B-B14F-4D97-AF65-F5344CB8AC3E}">
        <p14:creationId xmlns:p14="http://schemas.microsoft.com/office/powerpoint/2010/main" val="3701735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EF59D99-6C28-4152-BACA-45D12F6FE1FD}"/>
              </a:ext>
            </a:extLst>
          </p:cNvPr>
          <p:cNvSpPr/>
          <p:nvPr/>
        </p:nvSpPr>
        <p:spPr>
          <a:xfrm>
            <a:off x="189391" y="810075"/>
            <a:ext cx="11538013" cy="5909310"/>
          </a:xfrm>
          <a:prstGeom prst="rect">
            <a:avLst/>
          </a:prstGeom>
        </p:spPr>
        <p:txBody>
          <a:bodyPr wrap="square">
            <a:spAutoFit/>
          </a:bodyPr>
          <a:lstStyle/>
          <a:p>
            <a:pPr marL="342900" indent="-342900" algn="just">
              <a:buAutoNum type="arabicPeriod"/>
            </a:pPr>
            <a:r>
              <a:rPr lang="ru-RU" dirty="0"/>
              <a:t>Количество трудоустроившихся выпускников ПОО категории детей-сирот в первые месяцы после выпуска в 2021 году составило немногим менее половины от общего числа выпускников категории детей-сирот – 41,6% (414 чел.). В сравнении с данными 2020 года (37% трудоустроившихся выпускников ПОО категории детей-сирот) значение выросло на 4,6%.</a:t>
            </a:r>
          </a:p>
          <a:p>
            <a:pPr marL="342900" indent="-342900" algn="just">
              <a:buAutoNum type="arabicPeriod"/>
            </a:pPr>
            <a:r>
              <a:rPr lang="ru-RU" dirty="0"/>
              <a:t>Трудоустраиваются в соответствии с полученной в ПОО профессией/специальностью только 27,5% (275 чел.) выпускников категории детей-сирот. Среди них количество окончивших обучение по программам ПО и количество окончивших обучение по программам СПО практически одинаковое.</a:t>
            </a:r>
          </a:p>
          <a:p>
            <a:pPr marL="342900" indent="-342900" algn="just">
              <a:buAutoNum type="arabicPeriod"/>
            </a:pPr>
            <a:r>
              <a:rPr lang="ru-RU" dirty="0"/>
              <a:t>Около половины трудоустроившихся в 2021 году выпускников ПОО категории детей-сирот (51,7%) нашли работу вскоре после завершения обучения, что вместе с незначительным количеством сменивших в первые месяцы место работы (7,5% от всех трудоустроенных) позволяет говорить о том, что адаптированность выпускников ПОО из числа детей-сирот к самостоятельной жизни становится выше. </a:t>
            </a:r>
          </a:p>
          <a:p>
            <a:pPr marL="342900" indent="-342900" algn="just">
              <a:buAutoNum type="arabicPeriod"/>
            </a:pPr>
            <a:r>
              <a:rPr lang="ru-RU" dirty="0"/>
              <a:t>В пользу вывода о повышении уровня социальной адаптированности выпускников ПОО категории детей-сирот говорит также то, что в 2021 году при трудоустройстве сразу после окончания ПОО большинство (349 чел.) опиралось на собственные возможности, а также на ресурсы социального партнёрства ПОО и IT-компаний-агрегаторов.</a:t>
            </a:r>
          </a:p>
          <a:p>
            <a:pPr marL="342900" indent="-342900" algn="just">
              <a:buAutoNum type="arabicPeriod"/>
            </a:pPr>
            <a:r>
              <a:rPr lang="ru-RU" dirty="0"/>
              <a:t>Уровень или вид образования, полученные выпускником ПОО категории детей-сирот, на трудоустройство в 2021 году не оказал заметного влияния, однако при самозанятости абсолютное преимущество – у программ уровня СПО (7% против 0%). Это может говорить о том, что выпускники программ СПО категории детей-сирот нацелены на более широкое применение своей квалификации, а выпускники программ ПО ищут работу именно по полученной профессии.</a:t>
            </a:r>
          </a:p>
          <a:p>
            <a:pPr marL="342900" indent="-342900" algn="just">
              <a:buAutoNum type="arabicPeriod"/>
            </a:pPr>
            <a:endParaRPr lang="ru-RU" dirty="0"/>
          </a:p>
        </p:txBody>
      </p:sp>
      <p:sp>
        <p:nvSpPr>
          <p:cNvPr id="3" name="Прямоугольник 2">
            <a:extLst>
              <a:ext uri="{FF2B5EF4-FFF2-40B4-BE49-F238E27FC236}">
                <a16:creationId xmlns:a16="http://schemas.microsoft.com/office/drawing/2014/main" id="{38821FBF-3F63-4D94-A024-38FF17CB2628}"/>
              </a:ext>
            </a:extLst>
          </p:cNvPr>
          <p:cNvSpPr/>
          <p:nvPr/>
        </p:nvSpPr>
        <p:spPr>
          <a:xfrm>
            <a:off x="189391" y="163744"/>
            <a:ext cx="9922276" cy="646331"/>
          </a:xfrm>
          <a:prstGeom prst="rect">
            <a:avLst/>
          </a:prstGeom>
        </p:spPr>
        <p:txBody>
          <a:bodyPr wrap="square">
            <a:spAutoFit/>
          </a:bodyPr>
          <a:lstStyle/>
          <a:p>
            <a:r>
              <a:rPr lang="ru-RU" b="1" dirty="0"/>
              <a:t>Общие выводы по результатам мониторинга закрепления на рабочих местах выпускников профессиональных образовательных организаций Иркутской области из числа детей-сирот</a:t>
            </a:r>
          </a:p>
        </p:txBody>
      </p:sp>
      <p:pic>
        <p:nvPicPr>
          <p:cNvPr id="4" name="Рисунок 3">
            <a:extLst>
              <a:ext uri="{FF2B5EF4-FFF2-40B4-BE49-F238E27FC236}">
                <a16:creationId xmlns:a16="http://schemas.microsoft.com/office/drawing/2014/main" id="{420B680E-9D33-450D-B813-2E88DABEDA9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290167" y="153299"/>
            <a:ext cx="1637512" cy="248203"/>
          </a:xfrm>
          <a:prstGeom prst="rect">
            <a:avLst/>
          </a:prstGeom>
        </p:spPr>
      </p:pic>
    </p:spTree>
    <p:extLst>
      <p:ext uri="{BB962C8B-B14F-4D97-AF65-F5344CB8AC3E}">
        <p14:creationId xmlns:p14="http://schemas.microsoft.com/office/powerpoint/2010/main" val="346045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66DF0D3-639A-45A6-82B9-EF1985CE9DAC}"/>
              </a:ext>
            </a:extLst>
          </p:cNvPr>
          <p:cNvSpPr/>
          <p:nvPr/>
        </p:nvSpPr>
        <p:spPr>
          <a:xfrm>
            <a:off x="278166" y="112269"/>
            <a:ext cx="10916575" cy="646331"/>
          </a:xfrm>
          <a:prstGeom prst="rect">
            <a:avLst/>
          </a:prstGeom>
        </p:spPr>
        <p:txBody>
          <a:bodyPr wrap="square">
            <a:spAutoFit/>
          </a:bodyPr>
          <a:lstStyle/>
          <a:p>
            <a:r>
              <a:rPr lang="ru-RU" b="1" dirty="0"/>
              <a:t>Общие рекомендации по результатам мониторинга закрепления на рабочих местах выпускников профессиональных образовательных организаций Иркутской области из числа детей-сирот</a:t>
            </a:r>
          </a:p>
        </p:txBody>
      </p:sp>
      <p:pic>
        <p:nvPicPr>
          <p:cNvPr id="3" name="Рисунок 2">
            <a:extLst>
              <a:ext uri="{FF2B5EF4-FFF2-40B4-BE49-F238E27FC236}">
                <a16:creationId xmlns:a16="http://schemas.microsoft.com/office/drawing/2014/main" id="{DF9189FB-0F18-40C7-9117-AAB26FD46BA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290167" y="153299"/>
            <a:ext cx="1637512" cy="248203"/>
          </a:xfrm>
          <a:prstGeom prst="rect">
            <a:avLst/>
          </a:prstGeom>
        </p:spPr>
      </p:pic>
      <p:sp>
        <p:nvSpPr>
          <p:cNvPr id="4" name="Прямоугольник 3">
            <a:extLst>
              <a:ext uri="{FF2B5EF4-FFF2-40B4-BE49-F238E27FC236}">
                <a16:creationId xmlns:a16="http://schemas.microsoft.com/office/drawing/2014/main" id="{7733ACB3-8C4B-4F10-990C-47141AD4A19B}"/>
              </a:ext>
            </a:extLst>
          </p:cNvPr>
          <p:cNvSpPr/>
          <p:nvPr/>
        </p:nvSpPr>
        <p:spPr>
          <a:xfrm>
            <a:off x="353097" y="1232452"/>
            <a:ext cx="11409815" cy="3693319"/>
          </a:xfrm>
          <a:prstGeom prst="rect">
            <a:avLst/>
          </a:prstGeom>
        </p:spPr>
        <p:txBody>
          <a:bodyPr wrap="square">
            <a:spAutoFit/>
          </a:bodyPr>
          <a:lstStyle/>
          <a:p>
            <a:pPr algn="just"/>
            <a:r>
              <a:rPr lang="ru-RU" dirty="0"/>
              <a:t>1.	Продолжить работу по содействию трудоустройству выпускников ПОО категории детей-сирот в направлениях, обеспечивающих рост числа трудоустроившихся в первые месяцы после выпуска не менее, чем на 4-5% (см. пункты далее).</a:t>
            </a:r>
          </a:p>
          <a:p>
            <a:pPr algn="just"/>
            <a:r>
              <a:rPr lang="ru-RU" dirty="0"/>
              <a:t>2.	Развивать сотрудничество с предприятиями и организациями государственных форм собственности в целях содействия трудоустройству выпускников категории детей-сирот в государственные предприятия и организации. </a:t>
            </a:r>
          </a:p>
          <a:p>
            <a:pPr algn="just"/>
            <a:r>
              <a:rPr lang="en-US" dirty="0"/>
              <a:t>3</a:t>
            </a:r>
            <a:r>
              <a:rPr lang="ru-RU" dirty="0"/>
              <a:t>.	Развивать содействие трудоустройству в аспекте самозанятости выпускников категории детей-сирот, особенно освоивших программы профессионального обучения.</a:t>
            </a:r>
          </a:p>
          <a:p>
            <a:pPr marL="342900" indent="-342900" algn="just">
              <a:buAutoNum type="arabicPeriod" startAt="4"/>
            </a:pPr>
            <a:r>
              <a:rPr lang="ru-RU" dirty="0"/>
              <a:t>Продолжить работу по содействию профессиональной социализации и социальной адаптированности выпускников ПОО категории детей-сирот, проанализировать, обобщить и транслировать эффективный педагогический опыт ПОО Иркутской области по содействию трудоустройству выпускников категории детей-сирот.</a:t>
            </a:r>
          </a:p>
          <a:p>
            <a:pPr algn="just"/>
            <a:endParaRPr lang="ru-RU" dirty="0"/>
          </a:p>
        </p:txBody>
      </p:sp>
      <p:pic>
        <p:nvPicPr>
          <p:cNvPr id="5" name="Рисунок 4" descr="Презентация с круговой диаграммой">
            <a:extLst>
              <a:ext uri="{FF2B5EF4-FFF2-40B4-BE49-F238E27FC236}">
                <a16:creationId xmlns:a16="http://schemas.microsoft.com/office/drawing/2014/main" id="{7171A911-82CE-480A-BD39-FC280566EC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5284" y="5766162"/>
            <a:ext cx="914400" cy="914400"/>
          </a:xfrm>
          <a:prstGeom prst="rect">
            <a:avLst/>
          </a:prstGeom>
        </p:spPr>
      </p:pic>
    </p:spTree>
    <p:extLst>
      <p:ext uri="{BB962C8B-B14F-4D97-AF65-F5344CB8AC3E}">
        <p14:creationId xmlns:p14="http://schemas.microsoft.com/office/powerpoint/2010/main" val="3004801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66660AF-8912-4CBB-86DC-CF36A3591CA2}"/>
              </a:ext>
            </a:extLst>
          </p:cNvPr>
          <p:cNvSpPr/>
          <p:nvPr/>
        </p:nvSpPr>
        <p:spPr>
          <a:xfrm>
            <a:off x="242658" y="90704"/>
            <a:ext cx="9647066" cy="1477328"/>
          </a:xfrm>
          <a:prstGeom prst="rect">
            <a:avLst/>
          </a:prstGeom>
        </p:spPr>
        <p:txBody>
          <a:bodyPr wrap="square">
            <a:spAutoFit/>
          </a:bodyPr>
          <a:lstStyle/>
          <a:p>
            <a:pPr lvl="0" algn="just"/>
            <a:r>
              <a:rPr lang="ru-RU" b="1" dirty="0">
                <a:solidFill>
                  <a:prstClr val="black"/>
                </a:solidFill>
              </a:rPr>
              <a:t>Итоги мониторинга оценки качества работы профессиональных образовательных </a:t>
            </a:r>
          </a:p>
          <a:p>
            <a:pPr lvl="0" algn="just"/>
            <a:r>
              <a:rPr lang="ru-RU" b="1" dirty="0">
                <a:solidFill>
                  <a:prstClr val="black"/>
                </a:solidFill>
              </a:rPr>
              <a:t>организаций Иркутской области по социальной адаптации и постинтернатному сопровождению детей-сирот и детей, оставшихся без попечения родителей, лиц из их числа за 2021 год</a:t>
            </a:r>
          </a:p>
          <a:p>
            <a:pPr lvl="0" algn="just"/>
            <a:endParaRPr lang="ru-RU" b="1" dirty="0">
              <a:solidFill>
                <a:prstClr val="black"/>
              </a:solidFill>
            </a:endParaRPr>
          </a:p>
        </p:txBody>
      </p:sp>
      <p:pic>
        <p:nvPicPr>
          <p:cNvPr id="4" name="Рисунок 3">
            <a:extLst>
              <a:ext uri="{FF2B5EF4-FFF2-40B4-BE49-F238E27FC236}">
                <a16:creationId xmlns:a16="http://schemas.microsoft.com/office/drawing/2014/main" id="{C028EDF2-E234-4995-9DED-7AD3647F387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432210" y="90704"/>
            <a:ext cx="1637512" cy="248203"/>
          </a:xfrm>
          <a:prstGeom prst="rect">
            <a:avLst/>
          </a:prstGeom>
        </p:spPr>
      </p:pic>
      <p:sp>
        <p:nvSpPr>
          <p:cNvPr id="2" name="Прямоугольник 1">
            <a:extLst>
              <a:ext uri="{FF2B5EF4-FFF2-40B4-BE49-F238E27FC236}">
                <a16:creationId xmlns:a16="http://schemas.microsoft.com/office/drawing/2014/main" id="{0D5B5F50-753C-473B-B601-1CA6ADDDA22E}"/>
              </a:ext>
            </a:extLst>
          </p:cNvPr>
          <p:cNvSpPr/>
          <p:nvPr/>
        </p:nvSpPr>
        <p:spPr>
          <a:xfrm>
            <a:off x="128727" y="1358203"/>
            <a:ext cx="4347098" cy="738664"/>
          </a:xfrm>
          <a:prstGeom prst="rect">
            <a:avLst/>
          </a:prstGeom>
        </p:spPr>
        <p:txBody>
          <a:bodyPr wrap="square">
            <a:spAutoFit/>
          </a:bodyPr>
          <a:lstStyle/>
          <a:p>
            <a:pPr algn="ctr"/>
            <a:r>
              <a:rPr lang="ru-RU" sz="1400" dirty="0">
                <a:solidFill>
                  <a:srgbClr val="002060"/>
                </a:solidFill>
              </a:rPr>
              <a:t>Основание проведения - распоряжение министерства образования Иркутской области от 16 декабря 2021 года № 2136-мр </a:t>
            </a:r>
          </a:p>
        </p:txBody>
      </p:sp>
      <p:sp>
        <p:nvSpPr>
          <p:cNvPr id="5" name="Прямоугольник 4">
            <a:extLst>
              <a:ext uri="{FF2B5EF4-FFF2-40B4-BE49-F238E27FC236}">
                <a16:creationId xmlns:a16="http://schemas.microsoft.com/office/drawing/2014/main" id="{6ECAC933-9724-4ECC-86C9-F6C402DC50E1}"/>
              </a:ext>
            </a:extLst>
          </p:cNvPr>
          <p:cNvSpPr/>
          <p:nvPr/>
        </p:nvSpPr>
        <p:spPr>
          <a:xfrm>
            <a:off x="242658" y="2093849"/>
            <a:ext cx="4036381" cy="1600438"/>
          </a:xfrm>
          <a:prstGeom prst="rect">
            <a:avLst/>
          </a:prstGeom>
        </p:spPr>
        <p:txBody>
          <a:bodyPr wrap="square">
            <a:spAutoFit/>
          </a:bodyPr>
          <a:lstStyle/>
          <a:p>
            <a:pPr algn="ctr"/>
            <a:r>
              <a:rPr lang="ru-RU" sz="1400" dirty="0">
                <a:solidFill>
                  <a:srgbClr val="002060"/>
                </a:solidFill>
              </a:rPr>
              <a:t>Мониторинг носит комплексный характер и направлен на многостороннюю оценку процесса социальной адаптации и постинтернатного сопровождения детей-сирот в 56 профессиональных образовательных организациях, подведомственных министерству образования Иркутской области  </a:t>
            </a:r>
          </a:p>
        </p:txBody>
      </p:sp>
      <p:sp>
        <p:nvSpPr>
          <p:cNvPr id="6" name="Прямоугольник 5">
            <a:extLst>
              <a:ext uri="{FF2B5EF4-FFF2-40B4-BE49-F238E27FC236}">
                <a16:creationId xmlns:a16="http://schemas.microsoft.com/office/drawing/2014/main" id="{1A271CDE-5582-4B91-BFEF-96F88D8336D9}"/>
              </a:ext>
            </a:extLst>
          </p:cNvPr>
          <p:cNvSpPr/>
          <p:nvPr/>
        </p:nvSpPr>
        <p:spPr>
          <a:xfrm>
            <a:off x="358068" y="3790152"/>
            <a:ext cx="3805559" cy="2893100"/>
          </a:xfrm>
          <a:prstGeom prst="rect">
            <a:avLst/>
          </a:prstGeom>
        </p:spPr>
        <p:txBody>
          <a:bodyPr wrap="square">
            <a:spAutoFit/>
          </a:bodyPr>
          <a:lstStyle/>
          <a:p>
            <a:pPr algn="ctr"/>
            <a:r>
              <a:rPr lang="ru-RU" sz="1400" dirty="0">
                <a:solidFill>
                  <a:srgbClr val="002060"/>
                </a:solidFill>
              </a:rPr>
              <a:t>В Мониторинге учитываются данные в формах, заполненных в соответствии с четырьмя критериями (нормативно-правовое и организационно-педагогическое обеспечение; статистические данные по контингенту; обеспечение социально-психолого-педагогического сопровождения детей-сирот; направления работы и мероприятия),</a:t>
            </a:r>
          </a:p>
          <a:p>
            <a:pPr algn="ctr"/>
            <a:r>
              <a:rPr lang="ru-RU" sz="1400" dirty="0">
                <a:solidFill>
                  <a:srgbClr val="002060"/>
                </a:solidFill>
              </a:rPr>
              <a:t> а также </a:t>
            </a:r>
          </a:p>
          <a:p>
            <a:pPr algn="ctr"/>
            <a:r>
              <a:rPr lang="ru-RU" sz="1400" dirty="0">
                <a:solidFill>
                  <a:srgbClr val="002060"/>
                </a:solidFill>
              </a:rPr>
              <a:t>результаты онлайн анкетирования обучающихся ПОО категории детей-сирот, проведенного с использованием </a:t>
            </a:r>
            <a:r>
              <a:rPr lang="ru-RU" sz="1400" dirty="0" err="1">
                <a:solidFill>
                  <a:srgbClr val="002060"/>
                </a:solidFill>
              </a:rPr>
              <a:t>Google</a:t>
            </a:r>
            <a:r>
              <a:rPr lang="ru-RU" sz="1400" dirty="0">
                <a:solidFill>
                  <a:srgbClr val="002060"/>
                </a:solidFill>
              </a:rPr>
              <a:t>-формы</a:t>
            </a:r>
          </a:p>
        </p:txBody>
      </p:sp>
      <p:sp>
        <p:nvSpPr>
          <p:cNvPr id="8" name="Прямоугольник 7">
            <a:extLst>
              <a:ext uri="{FF2B5EF4-FFF2-40B4-BE49-F238E27FC236}">
                <a16:creationId xmlns:a16="http://schemas.microsoft.com/office/drawing/2014/main" id="{E32318C2-C7FE-4848-85FF-7505019158D1}"/>
              </a:ext>
            </a:extLst>
          </p:cNvPr>
          <p:cNvSpPr/>
          <p:nvPr/>
        </p:nvSpPr>
        <p:spPr>
          <a:xfrm>
            <a:off x="4475825" y="1549468"/>
            <a:ext cx="7217544" cy="956674"/>
          </a:xfrm>
          <a:prstGeom prst="rect">
            <a:avLst/>
          </a:prstGeom>
        </p:spPr>
        <p:txBody>
          <a:bodyPr wrap="square">
            <a:spAutoFit/>
          </a:bodyPr>
          <a:lstStyle/>
          <a:p>
            <a:pPr algn="ctr"/>
            <a:r>
              <a:rPr lang="ru-RU" dirty="0"/>
              <a:t>Наличие структурного подразделения в ПОО, ответственного за социальную адаптацию </a:t>
            </a:r>
          </a:p>
          <a:p>
            <a:pPr algn="ctr"/>
            <a:r>
              <a:rPr lang="ru-RU" dirty="0"/>
              <a:t>и постинтернатное сопровождение детей-сирот</a:t>
            </a:r>
          </a:p>
        </p:txBody>
      </p:sp>
      <p:graphicFrame>
        <p:nvGraphicFramePr>
          <p:cNvPr id="9" name="Таблица 8">
            <a:extLst>
              <a:ext uri="{FF2B5EF4-FFF2-40B4-BE49-F238E27FC236}">
                <a16:creationId xmlns:a16="http://schemas.microsoft.com/office/drawing/2014/main" id="{9BA2A5DE-48FE-4C4B-8EB6-905469BC3AD0}"/>
              </a:ext>
            </a:extLst>
          </p:cNvPr>
          <p:cNvGraphicFramePr>
            <a:graphicFrameLocks noGrp="1"/>
          </p:cNvGraphicFramePr>
          <p:nvPr>
            <p:extLst>
              <p:ext uri="{D42A27DB-BD31-4B8C-83A1-F6EECF244321}">
                <p14:modId xmlns:p14="http://schemas.microsoft.com/office/powerpoint/2010/main" val="401591771"/>
              </p:ext>
            </p:extLst>
          </p:nvPr>
        </p:nvGraphicFramePr>
        <p:xfrm>
          <a:off x="4954535" y="2756909"/>
          <a:ext cx="6473189" cy="2066485"/>
        </p:xfrm>
        <a:graphic>
          <a:graphicData uri="http://schemas.openxmlformats.org/drawingml/2006/table">
            <a:tbl>
              <a:tblPr firstRow="1" firstCol="1" bandRow="1"/>
              <a:tblGrid>
                <a:gridCol w="447303">
                  <a:extLst>
                    <a:ext uri="{9D8B030D-6E8A-4147-A177-3AD203B41FA5}">
                      <a16:colId xmlns:a16="http://schemas.microsoft.com/office/drawing/2014/main" val="4103010006"/>
                    </a:ext>
                  </a:extLst>
                </a:gridCol>
                <a:gridCol w="4232861">
                  <a:extLst>
                    <a:ext uri="{9D8B030D-6E8A-4147-A177-3AD203B41FA5}">
                      <a16:colId xmlns:a16="http://schemas.microsoft.com/office/drawing/2014/main" val="3630041054"/>
                    </a:ext>
                  </a:extLst>
                </a:gridCol>
                <a:gridCol w="1076959">
                  <a:extLst>
                    <a:ext uri="{9D8B030D-6E8A-4147-A177-3AD203B41FA5}">
                      <a16:colId xmlns:a16="http://schemas.microsoft.com/office/drawing/2014/main" val="3021238248"/>
                    </a:ext>
                  </a:extLst>
                </a:gridCol>
                <a:gridCol w="716066">
                  <a:extLst>
                    <a:ext uri="{9D8B030D-6E8A-4147-A177-3AD203B41FA5}">
                      <a16:colId xmlns:a16="http://schemas.microsoft.com/office/drawing/2014/main" val="3220456831"/>
                    </a:ext>
                  </a:extLst>
                </a:gridCol>
              </a:tblGrid>
              <a:tr h="0">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п/п</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Наименование структурного подразделения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в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0103963"/>
                  </a:ext>
                </a:extLst>
              </a:tr>
              <a:tr h="0">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Подразделение постинтернатного сопровождения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2378946"/>
                  </a:ext>
                </a:extLst>
              </a:tr>
              <a:tr h="0">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Служба постинтернатного сопровождения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7871841"/>
                  </a:ext>
                </a:extLst>
              </a:tr>
              <a:tr h="0">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Центр постинтернатного сопровождения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9620648"/>
                  </a:ext>
                </a:extLst>
              </a:tr>
              <a:tr h="0">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Социально- психологическая служба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1784750"/>
                  </a:ext>
                </a:extLst>
              </a:tr>
              <a:tr h="0">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Воспитательный отдел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8255018"/>
                  </a:ext>
                </a:extLst>
              </a:tr>
              <a:tr h="0">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Отделение постинтернатного сопровождения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83232680"/>
                  </a:ext>
                </a:extLst>
              </a:tr>
              <a:tr h="0">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Отдел социально-педагогического и психологического сопровождения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5592466"/>
                  </a:ext>
                </a:extLst>
              </a:tr>
              <a:tr h="0">
                <a:tc gridSpan="4">
                  <a:txBody>
                    <a:bodyPr/>
                    <a:lstStyle/>
                    <a:p>
                      <a:pPr algn="ctr">
                        <a:lnSpc>
                          <a:spcPct val="107000"/>
                        </a:lnSpc>
                        <a:spcAft>
                          <a:spcPts val="0"/>
                        </a:spcAft>
                      </a:pPr>
                      <a:r>
                        <a:rPr lang="ru-RU"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ответов: 56 (100,0%)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939405419"/>
                  </a:ext>
                </a:extLst>
              </a:tr>
            </a:tbl>
          </a:graphicData>
        </a:graphic>
      </p:graphicFrame>
      <p:sp>
        <p:nvSpPr>
          <p:cNvPr id="12" name="Прямоугольник 11">
            <a:extLst>
              <a:ext uri="{FF2B5EF4-FFF2-40B4-BE49-F238E27FC236}">
                <a16:creationId xmlns:a16="http://schemas.microsoft.com/office/drawing/2014/main" id="{AC2C7691-2479-4427-80B7-8F2EB8CCD955}"/>
              </a:ext>
            </a:extLst>
          </p:cNvPr>
          <p:cNvSpPr/>
          <p:nvPr/>
        </p:nvSpPr>
        <p:spPr>
          <a:xfrm>
            <a:off x="5331724" y="5946690"/>
            <a:ext cx="6096000" cy="584775"/>
          </a:xfrm>
          <a:prstGeom prst="rect">
            <a:avLst/>
          </a:prstGeom>
        </p:spPr>
        <p:txBody>
          <a:bodyPr>
            <a:spAutoFit/>
          </a:bodyPr>
          <a:lstStyle/>
          <a:p>
            <a:pPr algn="ctr"/>
            <a:r>
              <a:rPr lang="ru-RU" sz="1600" dirty="0"/>
              <a:t>Закон Иркутской области от 29.04.2021 № 35-ОЗ </a:t>
            </a:r>
          </a:p>
          <a:p>
            <a:pPr algn="ctr"/>
            <a:r>
              <a:rPr lang="ru-RU" sz="1600" dirty="0"/>
              <a:t>«О постинтернатном сопровождении в Иркутской области»</a:t>
            </a:r>
          </a:p>
        </p:txBody>
      </p:sp>
      <p:sp>
        <p:nvSpPr>
          <p:cNvPr id="13" name="Стрелка: штриховая вправо 12">
            <a:extLst>
              <a:ext uri="{FF2B5EF4-FFF2-40B4-BE49-F238E27FC236}">
                <a16:creationId xmlns:a16="http://schemas.microsoft.com/office/drawing/2014/main" id="{4001D754-9684-4042-916F-DDBA89E47DF0}"/>
              </a:ext>
            </a:extLst>
          </p:cNvPr>
          <p:cNvSpPr/>
          <p:nvPr/>
        </p:nvSpPr>
        <p:spPr>
          <a:xfrm rot="16200000">
            <a:off x="7797553" y="5173867"/>
            <a:ext cx="787152" cy="587741"/>
          </a:xfrm>
          <a:prstGeom prst="striped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47391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9203A13-474E-49C3-8395-FEDB9D1E9D17}"/>
              </a:ext>
            </a:extLst>
          </p:cNvPr>
          <p:cNvSpPr/>
          <p:nvPr/>
        </p:nvSpPr>
        <p:spPr>
          <a:xfrm>
            <a:off x="269289" y="268523"/>
            <a:ext cx="9922276" cy="646331"/>
          </a:xfrm>
          <a:prstGeom prst="rect">
            <a:avLst/>
          </a:prstGeom>
        </p:spPr>
        <p:txBody>
          <a:bodyPr wrap="square">
            <a:spAutoFit/>
          </a:bodyPr>
          <a:lstStyle/>
          <a:p>
            <a:r>
              <a:rPr lang="ru-RU" b="1" dirty="0"/>
              <a:t>Педагогические и иные работники, занимающиеся вопросами социальной адаптации</a:t>
            </a:r>
          </a:p>
          <a:p>
            <a:r>
              <a:rPr lang="ru-RU" b="1" dirty="0"/>
              <a:t>и постинтернатного сопровождения детей –сирот в ПОО Иркутской области </a:t>
            </a:r>
          </a:p>
        </p:txBody>
      </p:sp>
      <p:pic>
        <p:nvPicPr>
          <p:cNvPr id="3" name="Рисунок 2">
            <a:extLst>
              <a:ext uri="{FF2B5EF4-FFF2-40B4-BE49-F238E27FC236}">
                <a16:creationId xmlns:a16="http://schemas.microsoft.com/office/drawing/2014/main" id="{B349FFBF-1562-4D56-81CD-A9CBF2E08E1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432210" y="90704"/>
            <a:ext cx="1637512" cy="248203"/>
          </a:xfrm>
          <a:prstGeom prst="rect">
            <a:avLst/>
          </a:prstGeom>
        </p:spPr>
      </p:pic>
      <p:graphicFrame>
        <p:nvGraphicFramePr>
          <p:cNvPr id="4" name="Таблица 3">
            <a:extLst>
              <a:ext uri="{FF2B5EF4-FFF2-40B4-BE49-F238E27FC236}">
                <a16:creationId xmlns:a16="http://schemas.microsoft.com/office/drawing/2014/main" id="{FA3FD577-ED0C-42BF-9425-C0FCA4E2D0E0}"/>
              </a:ext>
            </a:extLst>
          </p:cNvPr>
          <p:cNvGraphicFramePr>
            <a:graphicFrameLocks noGrp="1"/>
          </p:cNvGraphicFramePr>
          <p:nvPr>
            <p:extLst>
              <p:ext uri="{D42A27DB-BD31-4B8C-83A1-F6EECF244321}">
                <p14:modId xmlns:p14="http://schemas.microsoft.com/office/powerpoint/2010/main" val="53947898"/>
              </p:ext>
            </p:extLst>
          </p:nvPr>
        </p:nvGraphicFramePr>
        <p:xfrm>
          <a:off x="588410" y="1251733"/>
          <a:ext cx="7516903" cy="5060284"/>
        </p:xfrm>
        <a:graphic>
          <a:graphicData uri="http://schemas.openxmlformats.org/drawingml/2006/table">
            <a:tbl>
              <a:tblPr firstRow="1" firstCol="1" bandRow="1"/>
              <a:tblGrid>
                <a:gridCol w="414370">
                  <a:extLst>
                    <a:ext uri="{9D8B030D-6E8A-4147-A177-3AD203B41FA5}">
                      <a16:colId xmlns:a16="http://schemas.microsoft.com/office/drawing/2014/main" val="3244589390"/>
                    </a:ext>
                  </a:extLst>
                </a:gridCol>
                <a:gridCol w="5132434">
                  <a:extLst>
                    <a:ext uri="{9D8B030D-6E8A-4147-A177-3AD203B41FA5}">
                      <a16:colId xmlns:a16="http://schemas.microsoft.com/office/drawing/2014/main" val="657218754"/>
                    </a:ext>
                  </a:extLst>
                </a:gridCol>
                <a:gridCol w="1044772">
                  <a:extLst>
                    <a:ext uri="{9D8B030D-6E8A-4147-A177-3AD203B41FA5}">
                      <a16:colId xmlns:a16="http://schemas.microsoft.com/office/drawing/2014/main" val="2789848760"/>
                    </a:ext>
                  </a:extLst>
                </a:gridCol>
                <a:gridCol w="925327">
                  <a:extLst>
                    <a:ext uri="{9D8B030D-6E8A-4147-A177-3AD203B41FA5}">
                      <a16:colId xmlns:a16="http://schemas.microsoft.com/office/drawing/2014/main" val="1608221207"/>
                    </a:ext>
                  </a:extLst>
                </a:gridCol>
              </a:tblGrid>
              <a:tr h="34374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п/п</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Должность</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в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1067540"/>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Куратор</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4563934"/>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Мастер производственного обучения</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4325481"/>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Классный руководитель</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1162676"/>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Преподаватели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16299"/>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Воспитатель</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9196180"/>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Педагог-психолог</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1788417"/>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Социальный педагог</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2190485"/>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Заместитель директора по воспитательной работе</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5549342"/>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Педагог-организатор</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9497986"/>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Заместитель директора по учебно-воспитательной работе</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7072741"/>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Фельдшер</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0910307"/>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Заместитель директора по учебно-производственной работе</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4926016"/>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Руководитель физического воспитания</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ru-RU"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06292"/>
                  </a:ext>
                </a:extLst>
              </a:tr>
              <a:tr h="34374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Заведующий отделением подготовки квалифицированных рабочих, служащих</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509028"/>
                  </a:ext>
                </a:extLst>
              </a:tr>
              <a:tr h="34374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Заведующий отделением подготовки специалистов среднего звена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1222334"/>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Заведующий библиотечно-информационного центра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9753171"/>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Юрисконсульт</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7118956"/>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Заведующий отделением постинтернатного сопровождения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3422737"/>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Заведующий центром постинтернатного сопровождения</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1271868"/>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Заведующий филиалом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5158962"/>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Методист</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9854806"/>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Паспортист общежития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4116648"/>
                  </a:ext>
                </a:extLst>
              </a:tr>
              <a:tr h="34374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Руководитель методического объединения руководителей групп</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556076"/>
                  </a:ext>
                </a:extLst>
              </a:tr>
              <a:tr h="167514">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Руководитель информационно-вычислительного центра</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6342365"/>
                  </a:ext>
                </a:extLst>
              </a:tr>
              <a:tr h="167514">
                <a:tc gridSpan="4">
                  <a:txBody>
                    <a:bodyPr/>
                    <a:lstStyle/>
                    <a:p>
                      <a:pPr algn="ctr">
                        <a:lnSpc>
                          <a:spcPct val="107000"/>
                        </a:lnSpc>
                        <a:spcAft>
                          <a:spcPts val="0"/>
                        </a:spcAft>
                      </a:pPr>
                      <a:r>
                        <a:rPr lang="ru-RU"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ответов: 833 (100,0%)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995" marR="54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18633032"/>
                  </a:ext>
                </a:extLst>
              </a:tr>
            </a:tbl>
          </a:graphicData>
        </a:graphic>
      </p:graphicFrame>
      <p:sp>
        <p:nvSpPr>
          <p:cNvPr id="5" name="TextBox 4">
            <a:extLst>
              <a:ext uri="{FF2B5EF4-FFF2-40B4-BE49-F238E27FC236}">
                <a16:creationId xmlns:a16="http://schemas.microsoft.com/office/drawing/2014/main" id="{12A6F564-D356-4417-84D3-42313D243EFA}"/>
              </a:ext>
            </a:extLst>
          </p:cNvPr>
          <p:cNvSpPr txBox="1"/>
          <p:nvPr/>
        </p:nvSpPr>
        <p:spPr>
          <a:xfrm>
            <a:off x="8935374" y="2192784"/>
            <a:ext cx="2512381" cy="2031325"/>
          </a:xfrm>
          <a:prstGeom prst="rect">
            <a:avLst/>
          </a:prstGeom>
          <a:noFill/>
        </p:spPr>
        <p:txBody>
          <a:bodyPr wrap="square" rtlCol="0">
            <a:spAutoFit/>
          </a:bodyPr>
          <a:lstStyle/>
          <a:p>
            <a:pPr algn="ctr"/>
            <a:r>
              <a:rPr lang="ru-RU" dirty="0"/>
              <a:t>См. рекомендации к реализации Закона Иркутской области от 29.04.2021 № 35-ОЗ </a:t>
            </a:r>
          </a:p>
          <a:p>
            <a:pPr algn="ctr"/>
            <a:r>
              <a:rPr lang="ru-RU" dirty="0"/>
              <a:t>«О постинтернатном сопровождении в Иркутской области»</a:t>
            </a:r>
          </a:p>
        </p:txBody>
      </p:sp>
    </p:spTree>
    <p:extLst>
      <p:ext uri="{BB962C8B-B14F-4D97-AF65-F5344CB8AC3E}">
        <p14:creationId xmlns:p14="http://schemas.microsoft.com/office/powerpoint/2010/main" val="2983457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a:extLst>
              <a:ext uri="{FF2B5EF4-FFF2-40B4-BE49-F238E27FC236}">
                <a16:creationId xmlns:a16="http://schemas.microsoft.com/office/drawing/2014/main" id="{EB3D5B82-907A-4938-8CCC-46813771CFF9}"/>
              </a:ext>
            </a:extLst>
          </p:cNvPr>
          <p:cNvGraphicFramePr>
            <a:graphicFrameLocks noGrp="1"/>
          </p:cNvGraphicFramePr>
          <p:nvPr>
            <p:extLst>
              <p:ext uri="{D42A27DB-BD31-4B8C-83A1-F6EECF244321}">
                <p14:modId xmlns:p14="http://schemas.microsoft.com/office/powerpoint/2010/main" val="649774416"/>
              </p:ext>
            </p:extLst>
          </p:nvPr>
        </p:nvGraphicFramePr>
        <p:xfrm>
          <a:off x="366148" y="1118466"/>
          <a:ext cx="5342194" cy="1927573"/>
        </p:xfrm>
        <a:graphic>
          <a:graphicData uri="http://schemas.openxmlformats.org/drawingml/2006/table">
            <a:tbl>
              <a:tblPr firstRow="1" firstCol="1" bandRow="1"/>
              <a:tblGrid>
                <a:gridCol w="285219">
                  <a:extLst>
                    <a:ext uri="{9D8B030D-6E8A-4147-A177-3AD203B41FA5}">
                      <a16:colId xmlns:a16="http://schemas.microsoft.com/office/drawing/2014/main" val="3068435812"/>
                    </a:ext>
                  </a:extLst>
                </a:gridCol>
                <a:gridCol w="3303775">
                  <a:extLst>
                    <a:ext uri="{9D8B030D-6E8A-4147-A177-3AD203B41FA5}">
                      <a16:colId xmlns:a16="http://schemas.microsoft.com/office/drawing/2014/main" val="2061553340"/>
                    </a:ext>
                  </a:extLst>
                </a:gridCol>
                <a:gridCol w="900943">
                  <a:extLst>
                    <a:ext uri="{9D8B030D-6E8A-4147-A177-3AD203B41FA5}">
                      <a16:colId xmlns:a16="http://schemas.microsoft.com/office/drawing/2014/main" val="2734278139"/>
                    </a:ext>
                  </a:extLst>
                </a:gridCol>
                <a:gridCol w="852257">
                  <a:extLst>
                    <a:ext uri="{9D8B030D-6E8A-4147-A177-3AD203B41FA5}">
                      <a16:colId xmlns:a16="http://schemas.microsoft.com/office/drawing/2014/main" val="2329671059"/>
                    </a:ext>
                  </a:extLst>
                </a:gridCol>
              </a:tblGrid>
              <a:tr h="383697">
                <a:tc>
                  <a:txBody>
                    <a:bodyPr/>
                    <a:lstStyle/>
                    <a:p>
                      <a:pPr algn="ctr">
                        <a:lnSpc>
                          <a:spcPct val="107000"/>
                        </a:lnSpc>
                        <a:spcAft>
                          <a:spcPts val="0"/>
                        </a:spcAft>
                      </a:pPr>
                      <a:r>
                        <a:rPr lang="ru-RU"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Мероприятие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педагогов</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в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5823055"/>
                  </a:ext>
                </a:extLst>
              </a:tr>
              <a:tr h="166820">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Вебинар</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47,4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0098839"/>
                  </a:ext>
                </a:extLst>
              </a:tr>
              <a:tr h="166820">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Научно-практическая конференция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8917276"/>
                  </a:ext>
                </a:extLst>
              </a:tr>
              <a:tr h="166820">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Круглый стол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2923353"/>
                  </a:ext>
                </a:extLst>
              </a:tr>
              <a:tr h="166820">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Курсы повышения квалификации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4859295"/>
                  </a:ext>
                </a:extLst>
              </a:tr>
              <a:tr h="166820">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Семинар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7903630"/>
                  </a:ext>
                </a:extLst>
              </a:tr>
              <a:tr h="166820">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Форум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9713504"/>
                  </a:ext>
                </a:extLst>
              </a:tr>
              <a:tr h="342233">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Заседание территориального методического объединения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2570697"/>
                  </a:ext>
                </a:extLst>
              </a:tr>
              <a:tr h="166820">
                <a:tc gridSpan="4">
                  <a:txBody>
                    <a:bodyPr/>
                    <a:lstStyle/>
                    <a:p>
                      <a:pPr algn="ctr">
                        <a:lnSpc>
                          <a:spcPct val="107000"/>
                        </a:lnSpc>
                        <a:spcAft>
                          <a:spcPts val="0"/>
                        </a:spcAft>
                      </a:pPr>
                      <a:r>
                        <a:rPr lang="ru-RU" sz="11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ответов: 114 (100,0%)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64377411"/>
                  </a:ext>
                </a:extLst>
              </a:tr>
            </a:tbl>
          </a:graphicData>
        </a:graphic>
      </p:graphicFrame>
      <p:sp>
        <p:nvSpPr>
          <p:cNvPr id="5" name="Прямоугольник 4">
            <a:extLst>
              <a:ext uri="{FF2B5EF4-FFF2-40B4-BE49-F238E27FC236}">
                <a16:creationId xmlns:a16="http://schemas.microsoft.com/office/drawing/2014/main" id="{45A8F973-9C11-4661-AC76-1234BC56535A}"/>
              </a:ext>
            </a:extLst>
          </p:cNvPr>
          <p:cNvSpPr/>
          <p:nvPr/>
        </p:nvSpPr>
        <p:spPr>
          <a:xfrm>
            <a:off x="5885099" y="584457"/>
            <a:ext cx="6096001" cy="6186309"/>
          </a:xfrm>
          <a:prstGeom prst="rect">
            <a:avLst/>
          </a:prstGeom>
          <a:solidFill>
            <a:schemeClr val="accent6">
              <a:lumMod val="20000"/>
              <a:lumOff val="80000"/>
            </a:schemeClr>
          </a:solidFill>
        </p:spPr>
        <p:txBody>
          <a:bodyPr wrap="square">
            <a:spAutoFit/>
          </a:bodyPr>
          <a:lstStyle/>
          <a:p>
            <a:pPr marL="171450" indent="-171450" algn="just">
              <a:buFont typeface="Wingdings" panose="05000000000000000000" pitchFamily="2" charset="2"/>
              <a:buChar char="ü"/>
            </a:pPr>
            <a:r>
              <a:rPr lang="ru-RU" sz="1100" dirty="0"/>
              <a:t>Повышение квалификации в 2021 году прошли педагогические работники </a:t>
            </a:r>
            <a:r>
              <a:rPr lang="ru-RU" sz="1100" b="1" dirty="0">
                <a:solidFill>
                  <a:srgbClr val="002060"/>
                </a:solidFill>
              </a:rPr>
              <a:t>16 ПОО (28,6%). </a:t>
            </a:r>
          </a:p>
          <a:p>
            <a:pPr marL="171450" indent="-171450" algn="just">
              <a:buFont typeface="Wingdings" panose="05000000000000000000" pitchFamily="2" charset="2"/>
              <a:buChar char="ü"/>
            </a:pPr>
            <a:r>
              <a:rPr lang="ru-RU" sz="1100" dirty="0"/>
              <a:t>Количество педагогических работников, прошедших повышение квалификации в 2021 году, составило </a:t>
            </a:r>
            <a:r>
              <a:rPr lang="ru-RU" sz="1100" b="1" dirty="0">
                <a:solidFill>
                  <a:srgbClr val="002060"/>
                </a:solidFill>
              </a:rPr>
              <a:t>114 человек </a:t>
            </a:r>
            <a:r>
              <a:rPr lang="ru-RU" sz="1100" dirty="0"/>
              <a:t>(100,0%). </a:t>
            </a:r>
          </a:p>
          <a:p>
            <a:pPr marL="171450" indent="-171450" algn="just">
              <a:buFont typeface="Wingdings" panose="05000000000000000000" pitchFamily="2" charset="2"/>
              <a:buChar char="ü"/>
            </a:pPr>
            <a:r>
              <a:rPr lang="ru-RU" sz="1100" dirty="0"/>
              <a:t>Вебинары: «Условия деятельности постинтернатного сопровождения в ПОО Иркутской области», «Особенности реализации Модельной программы подготовки детей-сирот к самостоятельной жизни. Теоретический и практический аспекты»;</a:t>
            </a:r>
          </a:p>
          <a:p>
            <a:pPr marL="171450" indent="-171450" algn="just">
              <a:buFont typeface="Wingdings" panose="05000000000000000000" pitchFamily="2" charset="2"/>
              <a:buChar char="ü"/>
            </a:pPr>
            <a:r>
              <a:rPr lang="ru-RU" sz="1100" dirty="0"/>
              <a:t>Межрегиональная научно-практическая конференция «Инновационные модели постинтернатного сопровождения детей-сирот, детей, оставшихся без попечения родителей, лиц из их числа: проблемы, механизмы реализации»;</a:t>
            </a:r>
          </a:p>
          <a:p>
            <a:pPr marL="171450" indent="-171450" algn="just">
              <a:buFont typeface="Wingdings" panose="05000000000000000000" pitchFamily="2" charset="2"/>
              <a:buChar char="ü"/>
            </a:pPr>
            <a:r>
              <a:rPr lang="ru-RU" sz="1100" dirty="0"/>
              <a:t>Круглый стол по вопросам обучения в ПОО несовершеннолетних, воспитывающихся в замещающих семьях «Гид по жизни» в рамках ежегодной выставки «Мир семьи. Страна детства»; </a:t>
            </a:r>
          </a:p>
          <a:p>
            <a:pPr marL="171450" indent="-171450" algn="just">
              <a:buFont typeface="Wingdings" panose="05000000000000000000" pitchFamily="2" charset="2"/>
              <a:buChar char="ü"/>
            </a:pPr>
            <a:r>
              <a:rPr lang="ru-RU" sz="1100" dirty="0"/>
              <a:t>Круглый стол на тему «Дополнительное образование обучающихся детей-сирот и детей, оставшихся без попечения родителей, а также лиц из их числа,  ПОО Иркутской области, как ресурс социальной адаптации к самостоятельной жизни в обществе»;</a:t>
            </a:r>
          </a:p>
          <a:p>
            <a:pPr marL="171450" indent="-171450" algn="just">
              <a:buFont typeface="Wingdings" panose="05000000000000000000" pitchFamily="2" charset="2"/>
              <a:buChar char="ü"/>
            </a:pPr>
            <a:r>
              <a:rPr lang="ru-RU" sz="1100" dirty="0"/>
              <a:t>Курсы повышения квалификации по темам: «Проектирование рабочей программы воспитания и календарного плана воспитательной работы профессиональной образовательной организации»; «Современные методики и технологии в деятельности социального педагога»; Педагогика и психология в организациях для детей-сирот»; «Постинтернатное сопровождение молодежи группы риска: профессиональный мониторинг и другие социальные интервенции (международная)»; «Организация деятельности педагога-психолога в системе среднего профессионального образования: психолого-педагогическое сопровождение и межведомственное взаимодействие»;</a:t>
            </a:r>
          </a:p>
          <a:p>
            <a:pPr marL="171450" indent="-171450" algn="just">
              <a:buFont typeface="Wingdings" panose="05000000000000000000" pitchFamily="2" charset="2"/>
              <a:buChar char="ü"/>
            </a:pPr>
            <a:r>
              <a:rPr lang="ru-RU" sz="1100" dirty="0"/>
              <a:t>Семинары «Командная деятельность специалистов в сфере помощи детям-сиротам и детям, оставшимся без попечения родителей»; «Конструктор типовой программы сопровождения детей сирот и детей, оставшихся без попечения родителей, лиц из числа детей-сирот и детей оставшихся без попечения родителей»; «Юридические компоненты социально-педагогического сопровождения детей-сирот и детей, оставшихся без попечения родителей, лиц из их числа»;</a:t>
            </a:r>
          </a:p>
          <a:p>
            <a:pPr marL="171450" indent="-171450" algn="just">
              <a:buFont typeface="Wingdings" panose="05000000000000000000" pitchFamily="2" charset="2"/>
              <a:buChar char="ü"/>
            </a:pPr>
            <a:r>
              <a:rPr lang="ru-RU" sz="1100" dirty="0"/>
              <a:t>II Форум выпускников организаций для детей-сирот и детей, оставшихся без попечения родителей «Шаг в будущее»;</a:t>
            </a:r>
          </a:p>
          <a:p>
            <a:pPr marL="171450" indent="-171450" algn="just">
              <a:buFont typeface="Wingdings" panose="05000000000000000000" pitchFamily="2" charset="2"/>
              <a:buChar char="ü"/>
            </a:pPr>
            <a:r>
              <a:rPr lang="ru-RU" sz="1100" dirty="0"/>
              <a:t>Заседания территориально-методического объединения соцпедагогов по теме: «Формирование активной жизненной позиции и духовно-нравственных ценностей у студентов из категории дети-сироты и дети, оставшиеся без попечения родителей».</a:t>
            </a:r>
          </a:p>
          <a:p>
            <a:pPr marL="171450" indent="-171450" algn="just">
              <a:buFont typeface="Wingdings" panose="05000000000000000000" pitchFamily="2" charset="2"/>
              <a:buChar char="ü"/>
            </a:pPr>
            <a:r>
              <a:rPr lang="ru-RU" sz="1100" dirty="0"/>
              <a:t>Информацию о наличии публикаций представили </a:t>
            </a:r>
            <a:r>
              <a:rPr lang="ru-RU" sz="1100" b="1" dirty="0">
                <a:solidFill>
                  <a:srgbClr val="002060"/>
                </a:solidFill>
              </a:rPr>
              <a:t>5 ПОО (8,9%). </a:t>
            </a:r>
            <a:r>
              <a:rPr lang="ru-RU" sz="1100" dirty="0"/>
              <a:t>Все представленные статьи опубликованы на электронных ресурсах.</a:t>
            </a:r>
          </a:p>
        </p:txBody>
      </p:sp>
      <p:sp>
        <p:nvSpPr>
          <p:cNvPr id="6" name="Прямоугольник 5">
            <a:extLst>
              <a:ext uri="{FF2B5EF4-FFF2-40B4-BE49-F238E27FC236}">
                <a16:creationId xmlns:a16="http://schemas.microsoft.com/office/drawing/2014/main" id="{E53DFFEF-88E4-4C00-8E66-151A764E1122}"/>
              </a:ext>
            </a:extLst>
          </p:cNvPr>
          <p:cNvSpPr/>
          <p:nvPr/>
        </p:nvSpPr>
        <p:spPr>
          <a:xfrm>
            <a:off x="304005" y="124476"/>
            <a:ext cx="10889941" cy="369332"/>
          </a:xfrm>
          <a:prstGeom prst="rect">
            <a:avLst/>
          </a:prstGeom>
        </p:spPr>
        <p:txBody>
          <a:bodyPr wrap="square">
            <a:spAutoFit/>
          </a:bodyPr>
          <a:lstStyle/>
          <a:p>
            <a:r>
              <a:rPr lang="ru-RU" b="1" dirty="0"/>
              <a:t>Повышение квалификации по вопросам постинтернатного сопровождения в 2021 году</a:t>
            </a:r>
          </a:p>
        </p:txBody>
      </p:sp>
      <p:pic>
        <p:nvPicPr>
          <p:cNvPr id="7" name="Рисунок 6">
            <a:extLst>
              <a:ext uri="{FF2B5EF4-FFF2-40B4-BE49-F238E27FC236}">
                <a16:creationId xmlns:a16="http://schemas.microsoft.com/office/drawing/2014/main" id="{71F26FB2-B8D0-43CA-9239-DC3D53BEF1F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207464" y="156791"/>
            <a:ext cx="1637512" cy="248203"/>
          </a:xfrm>
          <a:prstGeom prst="rect">
            <a:avLst/>
          </a:prstGeom>
        </p:spPr>
      </p:pic>
      <p:sp>
        <p:nvSpPr>
          <p:cNvPr id="8" name="Прямоугольник 7">
            <a:extLst>
              <a:ext uri="{FF2B5EF4-FFF2-40B4-BE49-F238E27FC236}">
                <a16:creationId xmlns:a16="http://schemas.microsoft.com/office/drawing/2014/main" id="{91C69B85-9D5B-4064-84FB-3B914D1711DA}"/>
              </a:ext>
            </a:extLst>
          </p:cNvPr>
          <p:cNvSpPr/>
          <p:nvPr/>
        </p:nvSpPr>
        <p:spPr>
          <a:xfrm>
            <a:off x="347025" y="3075490"/>
            <a:ext cx="5361316" cy="523220"/>
          </a:xfrm>
          <a:prstGeom prst="rect">
            <a:avLst/>
          </a:prstGeom>
          <a:solidFill>
            <a:schemeClr val="accent6">
              <a:lumMod val="20000"/>
              <a:lumOff val="80000"/>
            </a:schemeClr>
          </a:solidFill>
        </p:spPr>
        <p:txBody>
          <a:bodyPr wrap="square">
            <a:spAutoFit/>
          </a:bodyPr>
          <a:lstStyle/>
          <a:p>
            <a:pPr algn="ctr"/>
            <a:r>
              <a:rPr lang="ru-RU" sz="1400" b="1" dirty="0">
                <a:solidFill>
                  <a:srgbClr val="002060"/>
                </a:solidFill>
              </a:rPr>
              <a:t>Наличие публикаций по тематике постинтернатного сопровождения детей-сирот</a:t>
            </a:r>
          </a:p>
        </p:txBody>
      </p:sp>
      <p:sp>
        <p:nvSpPr>
          <p:cNvPr id="9" name="Прямоугольник 8">
            <a:extLst>
              <a:ext uri="{FF2B5EF4-FFF2-40B4-BE49-F238E27FC236}">
                <a16:creationId xmlns:a16="http://schemas.microsoft.com/office/drawing/2014/main" id="{13DBA9C1-62F3-4B52-8328-463EF30FB202}"/>
              </a:ext>
            </a:extLst>
          </p:cNvPr>
          <p:cNvSpPr/>
          <p:nvPr/>
        </p:nvSpPr>
        <p:spPr>
          <a:xfrm>
            <a:off x="347026" y="574700"/>
            <a:ext cx="5361316" cy="523220"/>
          </a:xfrm>
          <a:prstGeom prst="rect">
            <a:avLst/>
          </a:prstGeom>
          <a:solidFill>
            <a:schemeClr val="accent6">
              <a:lumMod val="20000"/>
              <a:lumOff val="80000"/>
            </a:schemeClr>
          </a:solidFill>
        </p:spPr>
        <p:txBody>
          <a:bodyPr wrap="square">
            <a:spAutoFit/>
          </a:bodyPr>
          <a:lstStyle/>
          <a:p>
            <a:pPr algn="ctr"/>
            <a:r>
              <a:rPr lang="ru-RU" sz="1400" b="1" dirty="0">
                <a:solidFill>
                  <a:srgbClr val="002060"/>
                </a:solidFill>
              </a:rPr>
              <a:t>Количество педагогических работников, прошедших повышение квалификации</a:t>
            </a:r>
          </a:p>
        </p:txBody>
      </p:sp>
      <p:graphicFrame>
        <p:nvGraphicFramePr>
          <p:cNvPr id="10" name="Таблица 9">
            <a:extLst>
              <a:ext uri="{FF2B5EF4-FFF2-40B4-BE49-F238E27FC236}">
                <a16:creationId xmlns:a16="http://schemas.microsoft.com/office/drawing/2014/main" id="{D3B41F3F-145C-4D2F-8F00-A35C2FE333FF}"/>
              </a:ext>
            </a:extLst>
          </p:cNvPr>
          <p:cNvGraphicFramePr>
            <a:graphicFrameLocks noGrp="1"/>
          </p:cNvGraphicFramePr>
          <p:nvPr>
            <p:extLst>
              <p:ext uri="{D42A27DB-BD31-4B8C-83A1-F6EECF244321}">
                <p14:modId xmlns:p14="http://schemas.microsoft.com/office/powerpoint/2010/main" val="2446356434"/>
              </p:ext>
            </p:extLst>
          </p:nvPr>
        </p:nvGraphicFramePr>
        <p:xfrm>
          <a:off x="347026" y="3628161"/>
          <a:ext cx="5361316" cy="3201422"/>
        </p:xfrm>
        <a:graphic>
          <a:graphicData uri="http://schemas.openxmlformats.org/drawingml/2006/table">
            <a:tbl>
              <a:tblPr firstRow="1" firstCol="1" bandRow="1"/>
              <a:tblGrid>
                <a:gridCol w="224900">
                  <a:extLst>
                    <a:ext uri="{9D8B030D-6E8A-4147-A177-3AD203B41FA5}">
                      <a16:colId xmlns:a16="http://schemas.microsoft.com/office/drawing/2014/main" val="2426989086"/>
                    </a:ext>
                  </a:extLst>
                </a:gridCol>
                <a:gridCol w="3428748">
                  <a:extLst>
                    <a:ext uri="{9D8B030D-6E8A-4147-A177-3AD203B41FA5}">
                      <a16:colId xmlns:a16="http://schemas.microsoft.com/office/drawing/2014/main" val="3298879056"/>
                    </a:ext>
                  </a:extLst>
                </a:gridCol>
                <a:gridCol w="1707668">
                  <a:extLst>
                    <a:ext uri="{9D8B030D-6E8A-4147-A177-3AD203B41FA5}">
                      <a16:colId xmlns:a16="http://schemas.microsoft.com/office/drawing/2014/main" val="950207467"/>
                    </a:ext>
                  </a:extLst>
                </a:gridCol>
              </a:tblGrid>
              <a:tr h="101349">
                <a:tc>
                  <a:txBody>
                    <a:bodyPr/>
                    <a:lstStyle/>
                    <a:p>
                      <a:pPr algn="ctr">
                        <a:lnSpc>
                          <a:spcPct val="107000"/>
                        </a:lnSpc>
                        <a:spcAft>
                          <a:spcPts val="0"/>
                        </a:spcAft>
                      </a:pPr>
                      <a:r>
                        <a:rPr lang="ru-RU"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Название публикации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Издательство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2147306"/>
                  </a:ext>
                </a:extLst>
              </a:tr>
              <a:tr h="466983">
                <a:tc>
                  <a:txBody>
                    <a:bodyPr/>
                    <a:lstStyle/>
                    <a:p>
                      <a:pPr algn="ctr">
                        <a:lnSpc>
                          <a:spcPct val="107000"/>
                        </a:lnSpc>
                        <a:spcAft>
                          <a:spcPts val="0"/>
                        </a:spcAft>
                      </a:pPr>
                      <a:r>
                        <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«Социальное партнерство как качественный ресурс системы подготовки специалиста ГБПОУ ИО «Ангарский политехнический техникум»</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ООО «Сетевой институт доп. проф. образования»</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8925942"/>
                  </a:ext>
                </a:extLst>
              </a:tr>
              <a:tr h="279086">
                <a:tc>
                  <a:txBody>
                    <a:bodyPr/>
                    <a:lstStyle/>
                    <a:p>
                      <a:pPr algn="ctr">
                        <a:lnSpc>
                          <a:spcPct val="107000"/>
                        </a:lnSpc>
                        <a:spcAft>
                          <a:spcPts val="0"/>
                        </a:spcAft>
                      </a:pPr>
                      <a:r>
                        <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«Особенности проектирования культурно-образовательной среды педагогического колледжа»</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ООО «Омега </a:t>
                      </a:r>
                      <a:r>
                        <a:rPr lang="ru-RU" sz="1050" dirty="0" err="1">
                          <a:effectLst/>
                          <a:latin typeface="Times New Roman" panose="02020603050405020304" pitchFamily="18" charset="0"/>
                          <a:ea typeface="Calibri" panose="020F0502020204030204" pitchFamily="34" charset="0"/>
                          <a:cs typeface="Times New Roman" panose="02020603050405020304" pitchFamily="18" charset="0"/>
                        </a:rPr>
                        <a:t>сайнс</a:t>
                      </a: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1273492"/>
                  </a:ext>
                </a:extLst>
              </a:tr>
              <a:tr h="279086">
                <a:tc>
                  <a:txBody>
                    <a:bodyPr/>
                    <a:lstStyle/>
                    <a:p>
                      <a:pPr algn="ctr">
                        <a:lnSpc>
                          <a:spcPct val="107000"/>
                        </a:lnSpc>
                        <a:spcAft>
                          <a:spcPts val="0"/>
                        </a:spcAft>
                      </a:pPr>
                      <a:r>
                        <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«Духовно-нравственное развитие студентов педагогического колледжа»</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4251955036"/>
                  </a:ext>
                </a:extLst>
              </a:tr>
              <a:tr h="279086">
                <a:tc>
                  <a:txBody>
                    <a:bodyPr/>
                    <a:lstStyle/>
                    <a:p>
                      <a:pPr algn="ctr">
                        <a:lnSpc>
                          <a:spcPct val="107000"/>
                        </a:lnSpc>
                        <a:spcAft>
                          <a:spcPts val="0"/>
                        </a:spcAft>
                      </a:pPr>
                      <a:r>
                        <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«О проблемах личностно-профессионального самоопределения подростков»</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3138650196"/>
                  </a:ext>
                </a:extLst>
              </a:tr>
              <a:tr h="513591">
                <a:tc>
                  <a:txBody>
                    <a:bodyPr/>
                    <a:lstStyle/>
                    <a:p>
                      <a:pPr algn="ctr">
                        <a:lnSpc>
                          <a:spcPct val="107000"/>
                        </a:lnSpc>
                        <a:spcAft>
                          <a:spcPts val="0"/>
                        </a:spcAft>
                      </a:pPr>
                      <a:r>
                        <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«Реализация проекта «Нулевой семестр» как практика работы социально-психологической службы в целях адаптации студентов к новым условиям обучения»</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ФГБОУ ВО Ижевский гос. </a:t>
                      </a:r>
                      <a:r>
                        <a:rPr lang="ru-RU" sz="1050" dirty="0" err="1">
                          <a:effectLst/>
                          <a:latin typeface="Times New Roman" panose="02020603050405020304" pitchFamily="18" charset="0"/>
                          <a:ea typeface="Calibri" panose="020F0502020204030204" pitchFamily="34" charset="0"/>
                          <a:cs typeface="Times New Roman" panose="02020603050405020304" pitchFamily="18" charset="0"/>
                        </a:rPr>
                        <a:t>техн</a:t>
                      </a: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 университет имени М. Т. Калашникова</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0143113"/>
                  </a:ext>
                </a:extLst>
              </a:tr>
              <a:tr h="279086">
                <a:tc>
                  <a:txBody>
                    <a:bodyPr/>
                    <a:lstStyle/>
                    <a:p>
                      <a:pPr algn="ctr">
                        <a:lnSpc>
                          <a:spcPct val="107000"/>
                        </a:lnSpc>
                        <a:spcAft>
                          <a:spcPts val="0"/>
                        </a:spcAft>
                      </a:pPr>
                      <a:r>
                        <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«Особенности социальной адаптации подростков»</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50" dirty="0" err="1">
                          <a:effectLst/>
                          <a:latin typeface="Times New Roman" panose="02020603050405020304" pitchFamily="18" charset="0"/>
                          <a:ea typeface="Calibri" panose="020F0502020204030204" pitchFamily="34" charset="0"/>
                          <a:cs typeface="Times New Roman" panose="02020603050405020304" pitchFamily="18" charset="0"/>
                        </a:rPr>
                        <a:t>Всерос</a:t>
                      </a: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 образовательный портал «Завуч»</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9175260"/>
                  </a:ext>
                </a:extLst>
              </a:tr>
              <a:tr h="565179">
                <a:tc>
                  <a:txBody>
                    <a:bodyPr/>
                    <a:lstStyle/>
                    <a:p>
                      <a:pPr algn="ctr">
                        <a:lnSpc>
                          <a:spcPct val="107000"/>
                        </a:lnSpc>
                        <a:spcAft>
                          <a:spcPts val="0"/>
                        </a:spcAft>
                      </a:pPr>
                      <a:r>
                        <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«Программа психолого-педагогического и социального сопровождения детей-сирот, детей оставшихся без попечения родителей, и опекаемых»</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07000"/>
                        </a:lnSpc>
                        <a:spcAft>
                          <a:spcPts val="0"/>
                        </a:spcAft>
                      </a:pPr>
                      <a:r>
                        <a:rPr lang="ru-RU" sz="1050" dirty="0" err="1">
                          <a:effectLst/>
                          <a:latin typeface="Times New Roman" panose="02020603050405020304" pitchFamily="18" charset="0"/>
                          <a:ea typeface="Calibri" panose="020F0502020204030204" pitchFamily="34" charset="0"/>
                          <a:cs typeface="Times New Roman" panose="02020603050405020304" pitchFamily="18" charset="0"/>
                        </a:rPr>
                        <a:t>Всерос</a:t>
                      </a: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 соц.-</a:t>
                      </a:r>
                      <a:r>
                        <a:rPr lang="ru-RU" sz="1050" dirty="0" err="1">
                          <a:effectLst/>
                          <a:latin typeface="Times New Roman" panose="02020603050405020304" pitchFamily="18" charset="0"/>
                          <a:ea typeface="Calibri" panose="020F0502020204030204" pitchFamily="34" charset="0"/>
                          <a:cs typeface="Times New Roman" panose="02020603050405020304" pitchFamily="18" charset="0"/>
                        </a:rPr>
                        <a:t>пед</a:t>
                      </a: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 образовательный портал «Педагогические инновации»</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86030546"/>
                  </a:ext>
                </a:extLst>
              </a:tr>
            </a:tbl>
          </a:graphicData>
        </a:graphic>
      </p:graphicFrame>
    </p:spTree>
    <p:extLst>
      <p:ext uri="{BB962C8B-B14F-4D97-AF65-F5344CB8AC3E}">
        <p14:creationId xmlns:p14="http://schemas.microsoft.com/office/powerpoint/2010/main" val="2773618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EBA2AE8-12D7-44A8-A4C0-8B251C27A5DF}"/>
              </a:ext>
            </a:extLst>
          </p:cNvPr>
          <p:cNvSpPr/>
          <p:nvPr/>
        </p:nvSpPr>
        <p:spPr>
          <a:xfrm>
            <a:off x="224901" y="78550"/>
            <a:ext cx="6096000" cy="646331"/>
          </a:xfrm>
          <a:prstGeom prst="rect">
            <a:avLst/>
          </a:prstGeom>
        </p:spPr>
        <p:txBody>
          <a:bodyPr>
            <a:spAutoFit/>
          </a:bodyPr>
          <a:lstStyle/>
          <a:p>
            <a:r>
              <a:rPr lang="ru-RU" b="1" dirty="0"/>
              <a:t>Статистические данные по контингенту</a:t>
            </a:r>
          </a:p>
          <a:p>
            <a:endParaRPr lang="ru-RU" dirty="0"/>
          </a:p>
        </p:txBody>
      </p:sp>
      <p:graphicFrame>
        <p:nvGraphicFramePr>
          <p:cNvPr id="3" name="Таблица 2">
            <a:extLst>
              <a:ext uri="{FF2B5EF4-FFF2-40B4-BE49-F238E27FC236}">
                <a16:creationId xmlns:a16="http://schemas.microsoft.com/office/drawing/2014/main" id="{13B83E4D-C8DF-4EE8-84BF-39B4C482E4AA}"/>
              </a:ext>
            </a:extLst>
          </p:cNvPr>
          <p:cNvGraphicFramePr>
            <a:graphicFrameLocks noGrp="1"/>
          </p:cNvGraphicFramePr>
          <p:nvPr>
            <p:extLst>
              <p:ext uri="{D42A27DB-BD31-4B8C-83A1-F6EECF244321}">
                <p14:modId xmlns:p14="http://schemas.microsoft.com/office/powerpoint/2010/main" val="2793784920"/>
              </p:ext>
            </p:extLst>
          </p:nvPr>
        </p:nvGraphicFramePr>
        <p:xfrm>
          <a:off x="353042" y="1097743"/>
          <a:ext cx="5577239" cy="1976698"/>
        </p:xfrm>
        <a:graphic>
          <a:graphicData uri="http://schemas.openxmlformats.org/drawingml/2006/table">
            <a:tbl>
              <a:tblPr firstRow="1" firstCol="1" bandRow="1"/>
              <a:tblGrid>
                <a:gridCol w="311578">
                  <a:extLst>
                    <a:ext uri="{9D8B030D-6E8A-4147-A177-3AD203B41FA5}">
                      <a16:colId xmlns:a16="http://schemas.microsoft.com/office/drawing/2014/main" val="2585683537"/>
                    </a:ext>
                  </a:extLst>
                </a:gridCol>
                <a:gridCol w="4106811">
                  <a:extLst>
                    <a:ext uri="{9D8B030D-6E8A-4147-A177-3AD203B41FA5}">
                      <a16:colId xmlns:a16="http://schemas.microsoft.com/office/drawing/2014/main" val="3973833338"/>
                    </a:ext>
                  </a:extLst>
                </a:gridCol>
                <a:gridCol w="542254">
                  <a:extLst>
                    <a:ext uri="{9D8B030D-6E8A-4147-A177-3AD203B41FA5}">
                      <a16:colId xmlns:a16="http://schemas.microsoft.com/office/drawing/2014/main" val="776946892"/>
                    </a:ext>
                  </a:extLst>
                </a:gridCol>
                <a:gridCol w="616596">
                  <a:extLst>
                    <a:ext uri="{9D8B030D-6E8A-4147-A177-3AD203B41FA5}">
                      <a16:colId xmlns:a16="http://schemas.microsoft.com/office/drawing/2014/main" val="4134548234"/>
                    </a:ext>
                  </a:extLst>
                </a:gridCol>
              </a:tblGrid>
              <a:tr h="401387">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Показатель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Кол-во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в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73150283"/>
                  </a:ext>
                </a:extLst>
              </a:tr>
              <a:tr h="195654">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Общее количество обучающихся категории детей-сирот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100,0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10215"/>
                  </a:ext>
                </a:extLst>
              </a:tr>
              <a:tr h="401387">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 23 лет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2192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60,6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6571477"/>
                  </a:ext>
                </a:extLst>
              </a:tr>
              <a:tr h="195654">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 18 лет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1355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37,5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8771545"/>
                  </a:ext>
                </a:extLst>
              </a:tr>
              <a:tr h="195654">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После 23 лет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4092429"/>
                  </a:ext>
                </a:extLst>
              </a:tr>
              <a:tr h="195654">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отчисленных</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637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4969840"/>
                  </a:ext>
                </a:extLst>
              </a:tr>
              <a:tr h="195654">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инвалидов и лиц с ОВЗ</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519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0061285"/>
                  </a:ext>
                </a:extLst>
              </a:tr>
              <a:tr h="195654">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находящихся в академическом отпуске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161225"/>
                  </a:ext>
                </a:extLst>
              </a:tr>
            </a:tbl>
          </a:graphicData>
        </a:graphic>
      </p:graphicFrame>
      <p:graphicFrame>
        <p:nvGraphicFramePr>
          <p:cNvPr id="4" name="Таблица 3">
            <a:extLst>
              <a:ext uri="{FF2B5EF4-FFF2-40B4-BE49-F238E27FC236}">
                <a16:creationId xmlns:a16="http://schemas.microsoft.com/office/drawing/2014/main" id="{7F596C55-F240-412A-9E4D-3236E2452927}"/>
              </a:ext>
            </a:extLst>
          </p:cNvPr>
          <p:cNvGraphicFramePr>
            <a:graphicFrameLocks noGrp="1"/>
          </p:cNvGraphicFramePr>
          <p:nvPr>
            <p:extLst>
              <p:ext uri="{D42A27DB-BD31-4B8C-83A1-F6EECF244321}">
                <p14:modId xmlns:p14="http://schemas.microsoft.com/office/powerpoint/2010/main" val="1663036588"/>
              </p:ext>
            </p:extLst>
          </p:nvPr>
        </p:nvGraphicFramePr>
        <p:xfrm>
          <a:off x="6096000" y="4156423"/>
          <a:ext cx="5684190" cy="2290954"/>
        </p:xfrm>
        <a:graphic>
          <a:graphicData uri="http://schemas.openxmlformats.org/drawingml/2006/table">
            <a:tbl>
              <a:tblPr firstRow="1" firstCol="1" bandRow="1"/>
              <a:tblGrid>
                <a:gridCol w="376902">
                  <a:extLst>
                    <a:ext uri="{9D8B030D-6E8A-4147-A177-3AD203B41FA5}">
                      <a16:colId xmlns:a16="http://schemas.microsoft.com/office/drawing/2014/main" val="1562962538"/>
                    </a:ext>
                  </a:extLst>
                </a:gridCol>
                <a:gridCol w="3987017">
                  <a:extLst>
                    <a:ext uri="{9D8B030D-6E8A-4147-A177-3AD203B41FA5}">
                      <a16:colId xmlns:a16="http://schemas.microsoft.com/office/drawing/2014/main" val="2663079174"/>
                    </a:ext>
                  </a:extLst>
                </a:gridCol>
                <a:gridCol w="790044">
                  <a:extLst>
                    <a:ext uri="{9D8B030D-6E8A-4147-A177-3AD203B41FA5}">
                      <a16:colId xmlns:a16="http://schemas.microsoft.com/office/drawing/2014/main" val="5338621"/>
                    </a:ext>
                  </a:extLst>
                </a:gridCol>
                <a:gridCol w="530227">
                  <a:extLst>
                    <a:ext uri="{9D8B030D-6E8A-4147-A177-3AD203B41FA5}">
                      <a16:colId xmlns:a16="http://schemas.microsoft.com/office/drawing/2014/main" val="2835937231"/>
                    </a:ext>
                  </a:extLst>
                </a:gridCol>
              </a:tblGrid>
              <a:tr h="465200">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п/п</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Показатель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Количество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в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54380352"/>
                  </a:ext>
                </a:extLst>
              </a:tr>
              <a:tr h="226759">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Общее количество обучающихся категории детей-сирот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100,0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9152403"/>
                  </a:ext>
                </a:extLst>
              </a:tr>
              <a:tr h="226759">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опекаемых</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754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509844"/>
                  </a:ext>
                </a:extLst>
              </a:tr>
              <a:tr h="226759">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Из них проживают раздельно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4832667"/>
                  </a:ext>
                </a:extLst>
              </a:tr>
              <a:tr h="465200">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a:t>
                      </a:r>
                      <a:r>
                        <a:rPr lang="ru-RU" sz="1200">
                          <a:effectLst/>
                          <a:latin typeface="Times New Roman" panose="02020603050405020304" pitchFamily="18" charset="0"/>
                          <a:ea typeface="Calibri" panose="020F0502020204030204" pitchFamily="34" charset="0"/>
                          <a:cs typeface="Times New Roman" panose="02020603050405020304" pitchFamily="18" charset="0"/>
                        </a:rPr>
                        <a:t>обучающихся категории детей-сирот</a:t>
                      </a: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находящихся на попечительстве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9757487"/>
                  </a:ext>
                </a:extLst>
              </a:tr>
              <a:tr h="226759">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Из них проживают раздельно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6336092"/>
                  </a:ext>
                </a:extLst>
              </a:tr>
              <a:tr h="226759">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Из приемных семей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5524440"/>
                  </a:ext>
                </a:extLst>
              </a:tr>
              <a:tr h="226759">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Из них проживают раздельно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8475694"/>
                  </a:ext>
                </a:extLst>
              </a:tr>
            </a:tbl>
          </a:graphicData>
        </a:graphic>
      </p:graphicFrame>
      <p:graphicFrame>
        <p:nvGraphicFramePr>
          <p:cNvPr id="5" name="Таблица 4">
            <a:extLst>
              <a:ext uri="{FF2B5EF4-FFF2-40B4-BE49-F238E27FC236}">
                <a16:creationId xmlns:a16="http://schemas.microsoft.com/office/drawing/2014/main" id="{12223A48-E032-433E-A0CA-2C9FD77FC758}"/>
              </a:ext>
            </a:extLst>
          </p:cNvPr>
          <p:cNvGraphicFramePr>
            <a:graphicFrameLocks noGrp="1"/>
          </p:cNvGraphicFramePr>
          <p:nvPr>
            <p:extLst>
              <p:ext uri="{D42A27DB-BD31-4B8C-83A1-F6EECF244321}">
                <p14:modId xmlns:p14="http://schemas.microsoft.com/office/powerpoint/2010/main" val="2198858492"/>
              </p:ext>
            </p:extLst>
          </p:nvPr>
        </p:nvGraphicFramePr>
        <p:xfrm>
          <a:off x="6782541" y="1094214"/>
          <a:ext cx="4927105" cy="1980227"/>
        </p:xfrm>
        <a:graphic>
          <a:graphicData uri="http://schemas.openxmlformats.org/drawingml/2006/table">
            <a:tbl>
              <a:tblPr firstRow="1" firstCol="1" bandRow="1"/>
              <a:tblGrid>
                <a:gridCol w="312270">
                  <a:extLst>
                    <a:ext uri="{9D8B030D-6E8A-4147-A177-3AD203B41FA5}">
                      <a16:colId xmlns:a16="http://schemas.microsoft.com/office/drawing/2014/main" val="3290691655"/>
                    </a:ext>
                  </a:extLst>
                </a:gridCol>
                <a:gridCol w="3109651">
                  <a:extLst>
                    <a:ext uri="{9D8B030D-6E8A-4147-A177-3AD203B41FA5}">
                      <a16:colId xmlns:a16="http://schemas.microsoft.com/office/drawing/2014/main" val="536727380"/>
                    </a:ext>
                  </a:extLst>
                </a:gridCol>
                <a:gridCol w="757448">
                  <a:extLst>
                    <a:ext uri="{9D8B030D-6E8A-4147-A177-3AD203B41FA5}">
                      <a16:colId xmlns:a16="http://schemas.microsoft.com/office/drawing/2014/main" val="4073437534"/>
                    </a:ext>
                  </a:extLst>
                </a:gridCol>
                <a:gridCol w="747736">
                  <a:extLst>
                    <a:ext uri="{9D8B030D-6E8A-4147-A177-3AD203B41FA5}">
                      <a16:colId xmlns:a16="http://schemas.microsoft.com/office/drawing/2014/main" val="1668665201"/>
                    </a:ext>
                  </a:extLst>
                </a:gridCol>
              </a:tblGrid>
              <a:tr h="621584">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Показатель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Кол-во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в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54692237"/>
                  </a:ext>
                </a:extLst>
              </a:tr>
              <a:tr h="452881">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Получают только социальную стипендию</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2224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2644307"/>
                  </a:ext>
                </a:extLst>
              </a:tr>
              <a:tr h="452881">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Получают академическую и социальную стипендию</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1836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50,8%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9366417"/>
                  </a:ext>
                </a:extLst>
              </a:tr>
              <a:tr h="452881">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Получали материальную помощь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1197</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33,12%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5270868"/>
                  </a:ext>
                </a:extLst>
              </a:tr>
            </a:tbl>
          </a:graphicData>
        </a:graphic>
      </p:graphicFrame>
      <p:pic>
        <p:nvPicPr>
          <p:cNvPr id="6" name="Рисунок 5">
            <a:extLst>
              <a:ext uri="{FF2B5EF4-FFF2-40B4-BE49-F238E27FC236}">
                <a16:creationId xmlns:a16="http://schemas.microsoft.com/office/drawing/2014/main" id="{38F5C1AC-E128-42EF-B205-13807617749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67579" y="193203"/>
            <a:ext cx="1637512" cy="248203"/>
          </a:xfrm>
          <a:prstGeom prst="rect">
            <a:avLst/>
          </a:prstGeom>
        </p:spPr>
      </p:pic>
      <p:graphicFrame>
        <p:nvGraphicFramePr>
          <p:cNvPr id="7" name="Таблица 6">
            <a:extLst>
              <a:ext uri="{FF2B5EF4-FFF2-40B4-BE49-F238E27FC236}">
                <a16:creationId xmlns:a16="http://schemas.microsoft.com/office/drawing/2014/main" id="{98720C1C-D8EE-456B-B0BC-D00D5A2AAAC8}"/>
              </a:ext>
            </a:extLst>
          </p:cNvPr>
          <p:cNvGraphicFramePr>
            <a:graphicFrameLocks noGrp="1"/>
          </p:cNvGraphicFramePr>
          <p:nvPr>
            <p:extLst>
              <p:ext uri="{D42A27DB-BD31-4B8C-83A1-F6EECF244321}">
                <p14:modId xmlns:p14="http://schemas.microsoft.com/office/powerpoint/2010/main" val="2928077430"/>
              </p:ext>
            </p:extLst>
          </p:nvPr>
        </p:nvGraphicFramePr>
        <p:xfrm>
          <a:off x="353042" y="4156423"/>
          <a:ext cx="5408566" cy="2290954"/>
        </p:xfrm>
        <a:graphic>
          <a:graphicData uri="http://schemas.openxmlformats.org/drawingml/2006/table">
            <a:tbl>
              <a:tblPr firstRow="1" firstCol="1" bandRow="1"/>
              <a:tblGrid>
                <a:gridCol w="268395">
                  <a:extLst>
                    <a:ext uri="{9D8B030D-6E8A-4147-A177-3AD203B41FA5}">
                      <a16:colId xmlns:a16="http://schemas.microsoft.com/office/drawing/2014/main" val="3706817814"/>
                    </a:ext>
                  </a:extLst>
                </a:gridCol>
                <a:gridCol w="3781887">
                  <a:extLst>
                    <a:ext uri="{9D8B030D-6E8A-4147-A177-3AD203B41FA5}">
                      <a16:colId xmlns:a16="http://schemas.microsoft.com/office/drawing/2014/main" val="2118145392"/>
                    </a:ext>
                  </a:extLst>
                </a:gridCol>
                <a:gridCol w="1358284">
                  <a:extLst>
                    <a:ext uri="{9D8B030D-6E8A-4147-A177-3AD203B41FA5}">
                      <a16:colId xmlns:a16="http://schemas.microsoft.com/office/drawing/2014/main" val="3876730724"/>
                    </a:ext>
                  </a:extLst>
                </a:gridCol>
              </a:tblGrid>
              <a:tr h="200929">
                <a:tc>
                  <a:txBody>
                    <a:bodyPr/>
                    <a:lstStyle/>
                    <a:p>
                      <a:pPr algn="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Показатель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Количество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48815491"/>
                  </a:ext>
                </a:extLst>
              </a:tr>
              <a:tr h="321061">
                <a:tc>
                  <a:txBody>
                    <a:bodyPr/>
                    <a:lstStyle/>
                    <a:p>
                      <a:pPr algn="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проживающих в общежитии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1186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5055303"/>
                  </a:ext>
                </a:extLst>
              </a:tr>
              <a:tr h="321061">
                <a:tc>
                  <a:txBody>
                    <a:bodyPr/>
                    <a:lstStyle/>
                    <a:p>
                      <a:pPr algn="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выделенных мест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1642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4680603"/>
                  </a:ext>
                </a:extLst>
              </a:tr>
              <a:tr h="623487">
                <a:tc>
                  <a:txBody>
                    <a:bodyPr/>
                    <a:lstStyle/>
                    <a:p>
                      <a:pPr algn="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проживающих в замещающих семьях (на опеке, попечительстве, в приемных семьях, по разрешению опеки)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793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9611533"/>
                  </a:ext>
                </a:extLst>
              </a:tr>
              <a:tr h="412208">
                <a:tc>
                  <a:txBody>
                    <a:bodyPr/>
                    <a:lstStyle/>
                    <a:p>
                      <a:pPr algn="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проживающих по договорам социального найма жилого помещения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410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8482649"/>
                  </a:ext>
                </a:extLst>
              </a:tr>
              <a:tr h="412208">
                <a:tc>
                  <a:txBody>
                    <a:bodyPr/>
                    <a:lstStyle/>
                    <a:p>
                      <a:pPr algn="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Наличие социальной гостиницы/учебно-тренировочной квартиры для детей сирот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85391733"/>
                  </a:ext>
                </a:extLst>
              </a:tr>
            </a:tbl>
          </a:graphicData>
        </a:graphic>
      </p:graphicFrame>
      <p:sp>
        <p:nvSpPr>
          <p:cNvPr id="8" name="TextBox 7">
            <a:extLst>
              <a:ext uri="{FF2B5EF4-FFF2-40B4-BE49-F238E27FC236}">
                <a16:creationId xmlns:a16="http://schemas.microsoft.com/office/drawing/2014/main" id="{417CCA00-38C6-4AE1-8180-80BF2ECBC962}"/>
              </a:ext>
            </a:extLst>
          </p:cNvPr>
          <p:cNvSpPr txBox="1"/>
          <p:nvPr/>
        </p:nvSpPr>
        <p:spPr>
          <a:xfrm>
            <a:off x="353042" y="724881"/>
            <a:ext cx="692458" cy="369332"/>
          </a:xfrm>
          <a:prstGeom prst="rect">
            <a:avLst/>
          </a:prstGeom>
          <a:noFill/>
        </p:spPr>
        <p:txBody>
          <a:bodyPr wrap="square" rtlCol="0">
            <a:spAutoFit/>
          </a:bodyPr>
          <a:lstStyle/>
          <a:p>
            <a:r>
              <a:rPr lang="ru-RU" dirty="0"/>
              <a:t>1</a:t>
            </a:r>
          </a:p>
        </p:txBody>
      </p:sp>
      <p:sp>
        <p:nvSpPr>
          <p:cNvPr id="9" name="TextBox 8">
            <a:extLst>
              <a:ext uri="{FF2B5EF4-FFF2-40B4-BE49-F238E27FC236}">
                <a16:creationId xmlns:a16="http://schemas.microsoft.com/office/drawing/2014/main" id="{5338AD1A-A2AE-46BD-A8C3-5B9C03271A87}"/>
              </a:ext>
            </a:extLst>
          </p:cNvPr>
          <p:cNvSpPr txBox="1"/>
          <p:nvPr/>
        </p:nvSpPr>
        <p:spPr>
          <a:xfrm>
            <a:off x="242656" y="3713085"/>
            <a:ext cx="479394" cy="369332"/>
          </a:xfrm>
          <a:prstGeom prst="rect">
            <a:avLst/>
          </a:prstGeom>
          <a:noFill/>
        </p:spPr>
        <p:txBody>
          <a:bodyPr wrap="square" rtlCol="0">
            <a:spAutoFit/>
          </a:bodyPr>
          <a:lstStyle/>
          <a:p>
            <a:r>
              <a:rPr lang="ru-RU" dirty="0"/>
              <a:t>2</a:t>
            </a:r>
          </a:p>
        </p:txBody>
      </p:sp>
      <p:sp>
        <p:nvSpPr>
          <p:cNvPr id="10" name="TextBox 9">
            <a:extLst>
              <a:ext uri="{FF2B5EF4-FFF2-40B4-BE49-F238E27FC236}">
                <a16:creationId xmlns:a16="http://schemas.microsoft.com/office/drawing/2014/main" id="{18A4FEA8-31BB-46A9-A162-48FDC05A8699}"/>
              </a:ext>
            </a:extLst>
          </p:cNvPr>
          <p:cNvSpPr txBox="1"/>
          <p:nvPr/>
        </p:nvSpPr>
        <p:spPr>
          <a:xfrm>
            <a:off x="6782541" y="766375"/>
            <a:ext cx="541538" cy="369332"/>
          </a:xfrm>
          <a:prstGeom prst="rect">
            <a:avLst/>
          </a:prstGeom>
          <a:noFill/>
        </p:spPr>
        <p:txBody>
          <a:bodyPr wrap="square" rtlCol="0">
            <a:spAutoFit/>
          </a:bodyPr>
          <a:lstStyle/>
          <a:p>
            <a:r>
              <a:rPr lang="ru-RU" dirty="0"/>
              <a:t>3</a:t>
            </a:r>
          </a:p>
        </p:txBody>
      </p:sp>
      <p:sp>
        <p:nvSpPr>
          <p:cNvPr id="11" name="TextBox 10">
            <a:extLst>
              <a:ext uri="{FF2B5EF4-FFF2-40B4-BE49-F238E27FC236}">
                <a16:creationId xmlns:a16="http://schemas.microsoft.com/office/drawing/2014/main" id="{F893621B-B67C-40CE-A873-C6EDF9F92DBB}"/>
              </a:ext>
            </a:extLst>
          </p:cNvPr>
          <p:cNvSpPr txBox="1"/>
          <p:nvPr/>
        </p:nvSpPr>
        <p:spPr>
          <a:xfrm>
            <a:off x="6048653" y="3781887"/>
            <a:ext cx="479394" cy="369332"/>
          </a:xfrm>
          <a:prstGeom prst="rect">
            <a:avLst/>
          </a:prstGeom>
          <a:noFill/>
        </p:spPr>
        <p:txBody>
          <a:bodyPr wrap="square" rtlCol="0">
            <a:spAutoFit/>
          </a:bodyPr>
          <a:lstStyle/>
          <a:p>
            <a:r>
              <a:rPr lang="ru-RU" dirty="0"/>
              <a:t>4</a:t>
            </a:r>
          </a:p>
        </p:txBody>
      </p:sp>
    </p:spTree>
    <p:extLst>
      <p:ext uri="{BB962C8B-B14F-4D97-AF65-F5344CB8AC3E}">
        <p14:creationId xmlns:p14="http://schemas.microsoft.com/office/powerpoint/2010/main" val="171688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4ABDB4-340E-4A20-BAD8-43C5073FBF1C}"/>
              </a:ext>
            </a:extLst>
          </p:cNvPr>
          <p:cNvSpPr txBox="1"/>
          <p:nvPr/>
        </p:nvSpPr>
        <p:spPr>
          <a:xfrm>
            <a:off x="36459" y="78277"/>
            <a:ext cx="10369118" cy="369332"/>
          </a:xfrm>
          <a:prstGeom prst="rect">
            <a:avLst/>
          </a:prstGeom>
          <a:noFill/>
        </p:spPr>
        <p:txBody>
          <a:bodyPr wrap="square" rtlCol="0">
            <a:spAutoFit/>
          </a:bodyPr>
          <a:lstStyle/>
          <a:p>
            <a:pPr algn="ctr"/>
            <a:r>
              <a:rPr lang="ru-RU" b="1" dirty="0"/>
              <a:t>Изменения в законодательстве Иркутской области в сфере постинтернатного сопровождения  </a:t>
            </a:r>
          </a:p>
        </p:txBody>
      </p:sp>
      <p:pic>
        <p:nvPicPr>
          <p:cNvPr id="5" name="Рисунок 4">
            <a:extLst>
              <a:ext uri="{FF2B5EF4-FFF2-40B4-BE49-F238E27FC236}">
                <a16:creationId xmlns:a16="http://schemas.microsoft.com/office/drawing/2014/main" id="{5727494D-DC1F-4077-A813-EDEA6C40EC7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405577" y="138842"/>
            <a:ext cx="1637512" cy="248203"/>
          </a:xfrm>
          <a:prstGeom prst="rect">
            <a:avLst/>
          </a:prstGeom>
        </p:spPr>
      </p:pic>
      <p:pic>
        <p:nvPicPr>
          <p:cNvPr id="7" name="Рисунок 6">
            <a:extLst>
              <a:ext uri="{FF2B5EF4-FFF2-40B4-BE49-F238E27FC236}">
                <a16:creationId xmlns:a16="http://schemas.microsoft.com/office/drawing/2014/main" id="{B7B0CA5E-C831-4AFE-9D6C-B9D0A8E66DF8}"/>
              </a:ext>
            </a:extLst>
          </p:cNvPr>
          <p:cNvPicPr>
            <a:picLocks noChangeAspect="1"/>
          </p:cNvPicPr>
          <p:nvPr/>
        </p:nvPicPr>
        <p:blipFill rotWithShape="1">
          <a:blip r:embed="rId4"/>
          <a:srcRect l="39469" t="18461" r="33978" b="8090"/>
          <a:stretch/>
        </p:blipFill>
        <p:spPr>
          <a:xfrm>
            <a:off x="0" y="387045"/>
            <a:ext cx="3959441" cy="5325173"/>
          </a:xfrm>
          <a:prstGeom prst="rect">
            <a:avLst/>
          </a:prstGeom>
        </p:spPr>
      </p:pic>
      <p:pic>
        <p:nvPicPr>
          <p:cNvPr id="8" name="Рисунок 7">
            <a:extLst>
              <a:ext uri="{FF2B5EF4-FFF2-40B4-BE49-F238E27FC236}">
                <a16:creationId xmlns:a16="http://schemas.microsoft.com/office/drawing/2014/main" id="{9AEBCE10-9DD3-457E-94F1-CA8A66C00D4D}"/>
              </a:ext>
            </a:extLst>
          </p:cNvPr>
          <p:cNvPicPr>
            <a:picLocks noChangeAspect="1"/>
          </p:cNvPicPr>
          <p:nvPr/>
        </p:nvPicPr>
        <p:blipFill rotWithShape="1">
          <a:blip r:embed="rId5"/>
          <a:srcRect l="40508" t="21321" r="33885" b="63228"/>
          <a:stretch/>
        </p:blipFill>
        <p:spPr>
          <a:xfrm>
            <a:off x="119847" y="5501339"/>
            <a:ext cx="3786328" cy="1278384"/>
          </a:xfrm>
          <a:prstGeom prst="rect">
            <a:avLst/>
          </a:prstGeom>
        </p:spPr>
      </p:pic>
      <p:sp>
        <p:nvSpPr>
          <p:cNvPr id="11" name="Правая фигурная скобка 10">
            <a:extLst>
              <a:ext uri="{FF2B5EF4-FFF2-40B4-BE49-F238E27FC236}">
                <a16:creationId xmlns:a16="http://schemas.microsoft.com/office/drawing/2014/main" id="{B4AC52A8-CDEA-445C-BEF7-F6FB481FD2D1}"/>
              </a:ext>
            </a:extLst>
          </p:cNvPr>
          <p:cNvSpPr/>
          <p:nvPr/>
        </p:nvSpPr>
        <p:spPr>
          <a:xfrm>
            <a:off x="3932808" y="1890943"/>
            <a:ext cx="825623" cy="474067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2" name="TextBox 11">
            <a:extLst>
              <a:ext uri="{FF2B5EF4-FFF2-40B4-BE49-F238E27FC236}">
                <a16:creationId xmlns:a16="http://schemas.microsoft.com/office/drawing/2014/main" id="{E864F14C-617E-4674-B0EC-F4B953ECF564}"/>
              </a:ext>
            </a:extLst>
          </p:cNvPr>
          <p:cNvSpPr txBox="1"/>
          <p:nvPr/>
        </p:nvSpPr>
        <p:spPr>
          <a:xfrm>
            <a:off x="4581351" y="1737558"/>
            <a:ext cx="6871317" cy="677108"/>
          </a:xfrm>
          <a:prstGeom prst="rect">
            <a:avLst/>
          </a:prstGeom>
          <a:noFill/>
        </p:spPr>
        <p:txBody>
          <a:bodyPr wrap="square" rtlCol="0">
            <a:spAutoFit/>
          </a:bodyPr>
          <a:lstStyle/>
          <a:p>
            <a:pPr algn="just"/>
            <a:r>
              <a:rPr lang="ru-RU" dirty="0"/>
              <a:t>переименовать центры, службы постинтернатного сопровождения и т.д. в </a:t>
            </a:r>
            <a:r>
              <a:rPr lang="ru-RU" sz="2000" dirty="0"/>
              <a:t>отделения постинтернатного сопровождения (ОПС) </a:t>
            </a:r>
            <a:endParaRPr lang="ru-RU" dirty="0"/>
          </a:p>
        </p:txBody>
      </p:sp>
      <p:sp>
        <p:nvSpPr>
          <p:cNvPr id="13" name="TextBox 12">
            <a:extLst>
              <a:ext uri="{FF2B5EF4-FFF2-40B4-BE49-F238E27FC236}">
                <a16:creationId xmlns:a16="http://schemas.microsoft.com/office/drawing/2014/main" id="{1C9067CC-CA4C-4555-8C13-08E4A03D790E}"/>
              </a:ext>
            </a:extLst>
          </p:cNvPr>
          <p:cNvSpPr txBox="1"/>
          <p:nvPr/>
        </p:nvSpPr>
        <p:spPr>
          <a:xfrm>
            <a:off x="4705637" y="2796137"/>
            <a:ext cx="6871317" cy="646331"/>
          </a:xfrm>
          <a:prstGeom prst="rect">
            <a:avLst/>
          </a:prstGeom>
          <a:noFill/>
        </p:spPr>
        <p:txBody>
          <a:bodyPr wrap="square" rtlCol="0">
            <a:spAutoFit/>
          </a:bodyPr>
          <a:lstStyle/>
          <a:p>
            <a:pPr algn="just"/>
            <a:r>
              <a:rPr lang="ru-RU" dirty="0"/>
              <a:t>использовать типовые подзаконные акты (типовое положение, типовой договор (2 вида)</a:t>
            </a:r>
          </a:p>
        </p:txBody>
      </p:sp>
      <p:sp>
        <p:nvSpPr>
          <p:cNvPr id="14" name="TextBox 13">
            <a:extLst>
              <a:ext uri="{FF2B5EF4-FFF2-40B4-BE49-F238E27FC236}">
                <a16:creationId xmlns:a16="http://schemas.microsoft.com/office/drawing/2014/main" id="{3D66A60B-6C95-48DE-8685-E68C562469BD}"/>
              </a:ext>
            </a:extLst>
          </p:cNvPr>
          <p:cNvSpPr txBox="1"/>
          <p:nvPr/>
        </p:nvSpPr>
        <p:spPr>
          <a:xfrm>
            <a:off x="4705636" y="3745145"/>
            <a:ext cx="6977378" cy="923330"/>
          </a:xfrm>
          <a:prstGeom prst="rect">
            <a:avLst/>
          </a:prstGeom>
          <a:noFill/>
        </p:spPr>
        <p:txBody>
          <a:bodyPr wrap="square" rtlCol="0">
            <a:spAutoFit/>
          </a:bodyPr>
          <a:lstStyle/>
          <a:p>
            <a:pPr algn="just"/>
            <a:r>
              <a:rPr lang="ru-RU" dirty="0"/>
              <a:t>выявить дефициты детей-сирот в ПОО для включения в состав ОПС именно тех специалистов, которые нужны для эффективного постинтернатного сопровождения именно в вашей ПОО</a:t>
            </a:r>
          </a:p>
        </p:txBody>
      </p:sp>
      <p:sp>
        <p:nvSpPr>
          <p:cNvPr id="15" name="TextBox 14">
            <a:extLst>
              <a:ext uri="{FF2B5EF4-FFF2-40B4-BE49-F238E27FC236}">
                <a16:creationId xmlns:a16="http://schemas.microsoft.com/office/drawing/2014/main" id="{B80ADC70-BBCF-4A76-AEB2-FDD6D818E123}"/>
              </a:ext>
            </a:extLst>
          </p:cNvPr>
          <p:cNvSpPr txBox="1"/>
          <p:nvPr/>
        </p:nvSpPr>
        <p:spPr>
          <a:xfrm>
            <a:off x="4758666" y="4940202"/>
            <a:ext cx="6871318" cy="1477328"/>
          </a:xfrm>
          <a:prstGeom prst="rect">
            <a:avLst/>
          </a:prstGeom>
          <a:noFill/>
        </p:spPr>
        <p:txBody>
          <a:bodyPr wrap="square" rtlCol="0">
            <a:spAutoFit/>
          </a:bodyPr>
          <a:lstStyle/>
          <a:p>
            <a:pPr algn="just"/>
            <a:r>
              <a:rPr lang="ru-RU" dirty="0"/>
              <a:t>выявить обучающихся, нуждающихся в постинтернатном сопровождении; разработать индивидуальную программу постинтернатного сопровождения; решить проблемы, обозначенные в индивидуальной программе </a:t>
            </a:r>
            <a:r>
              <a:rPr lang="ru-RU" dirty="0">
                <a:solidFill>
                  <a:prstClr val="black"/>
                </a:solidFill>
              </a:rPr>
              <a:t>постинтернатного </a:t>
            </a:r>
            <a:r>
              <a:rPr lang="ru-RU" dirty="0"/>
              <a:t>сопровождения</a:t>
            </a:r>
          </a:p>
        </p:txBody>
      </p:sp>
    </p:spTree>
    <p:extLst>
      <p:ext uri="{BB962C8B-B14F-4D97-AF65-F5344CB8AC3E}">
        <p14:creationId xmlns:p14="http://schemas.microsoft.com/office/powerpoint/2010/main" val="2183388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22798B2A-5940-4010-BE92-87954265BB96}"/>
              </a:ext>
            </a:extLst>
          </p:cNvPr>
          <p:cNvGraphicFramePr>
            <a:graphicFrameLocks noGrp="1"/>
          </p:cNvGraphicFramePr>
          <p:nvPr>
            <p:extLst>
              <p:ext uri="{D42A27DB-BD31-4B8C-83A1-F6EECF244321}">
                <p14:modId xmlns:p14="http://schemas.microsoft.com/office/powerpoint/2010/main" val="3174383660"/>
              </p:ext>
            </p:extLst>
          </p:nvPr>
        </p:nvGraphicFramePr>
        <p:xfrm>
          <a:off x="154619" y="229171"/>
          <a:ext cx="7528266" cy="6399658"/>
        </p:xfrm>
        <a:graphic>
          <a:graphicData uri="http://schemas.openxmlformats.org/drawingml/2006/table">
            <a:tbl>
              <a:tblPr firstRow="1" firstCol="1" bandRow="1"/>
              <a:tblGrid>
                <a:gridCol w="279766">
                  <a:extLst>
                    <a:ext uri="{9D8B030D-6E8A-4147-A177-3AD203B41FA5}">
                      <a16:colId xmlns:a16="http://schemas.microsoft.com/office/drawing/2014/main" val="2797535159"/>
                    </a:ext>
                  </a:extLst>
                </a:gridCol>
                <a:gridCol w="5714024">
                  <a:extLst>
                    <a:ext uri="{9D8B030D-6E8A-4147-A177-3AD203B41FA5}">
                      <a16:colId xmlns:a16="http://schemas.microsoft.com/office/drawing/2014/main" val="1242222301"/>
                    </a:ext>
                  </a:extLst>
                </a:gridCol>
                <a:gridCol w="593442">
                  <a:extLst>
                    <a:ext uri="{9D8B030D-6E8A-4147-A177-3AD203B41FA5}">
                      <a16:colId xmlns:a16="http://schemas.microsoft.com/office/drawing/2014/main" val="591874974"/>
                    </a:ext>
                  </a:extLst>
                </a:gridCol>
                <a:gridCol w="941034">
                  <a:extLst>
                    <a:ext uri="{9D8B030D-6E8A-4147-A177-3AD203B41FA5}">
                      <a16:colId xmlns:a16="http://schemas.microsoft.com/office/drawing/2014/main" val="3210634329"/>
                    </a:ext>
                  </a:extLst>
                </a:gridCol>
              </a:tblGrid>
              <a:tr h="275217">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п/п</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Наименование документа</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Кол-во</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Доля в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2377025"/>
                  </a:ext>
                </a:extLst>
              </a:tr>
              <a:tr h="119267">
                <a:tc gridSpan="3">
                  <a:txBody>
                    <a:bodyPr/>
                    <a:lstStyle/>
                    <a:p>
                      <a:pPr algn="ctr">
                        <a:lnSpc>
                          <a:spcPct val="107000"/>
                        </a:lnSpc>
                        <a:spcAft>
                          <a:spcPts val="0"/>
                        </a:spcAft>
                      </a:pPr>
                      <a:r>
                        <a:rPr lang="ru-RU" sz="800" b="1" dirty="0">
                          <a:effectLst/>
                          <a:latin typeface="Times New Roman" panose="02020603050405020304" pitchFamily="18" charset="0"/>
                          <a:ea typeface="Calibri" panose="020F0502020204030204" pitchFamily="34" charset="0"/>
                          <a:cs typeface="Times New Roman" panose="02020603050405020304" pitchFamily="18" charset="0"/>
                        </a:rPr>
                        <a:t>Положения</a:t>
                      </a:r>
                      <a:endParaRPr lang="ru-RU"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pPr algn="ctr">
                        <a:lnSpc>
                          <a:spcPct val="107000"/>
                        </a:lnSpc>
                        <a:spcAft>
                          <a:spcPts val="0"/>
                        </a:spcAft>
                      </a:pP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DEEAF6"/>
                    </a:solidFill>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518065058"/>
                  </a:ext>
                </a:extLst>
              </a:tr>
              <a:tr h="134160">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Положение о подразделении постинтернатного сопровождения социальной адаптации студентов-сирот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17,3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9802248"/>
                  </a:ext>
                </a:extLst>
              </a:tr>
              <a:tr h="119267">
                <a:tc rowSpan="8">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Положение о социально-психологической службе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21,5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4582569"/>
                  </a:ext>
                </a:extLst>
              </a:tr>
              <a:tr h="119267">
                <a:tc vMerge="1">
                  <a:txBody>
                    <a:bodyPr/>
                    <a:lstStyle/>
                    <a:p>
                      <a:endParaRPr lang="ru-RU"/>
                    </a:p>
                  </a:txBody>
                  <a:tcPr/>
                </a:tc>
                <a:tc>
                  <a:txBody>
                    <a:bodyPr/>
                    <a:lstStyle/>
                    <a:p>
                      <a:r>
                        <a:rPr lang="ru-RU" sz="800">
                          <a:effectLst/>
                          <a:latin typeface="Times New Roman" panose="02020603050405020304" pitchFamily="18" charset="0"/>
                          <a:ea typeface="Calibri" panose="020F0502020204030204" pitchFamily="34" charset="0"/>
                          <a:cs typeface="Times New Roman" panose="02020603050405020304" pitchFamily="18" charset="0"/>
                        </a:rPr>
                        <a:t>Положение о социально-психолого-педагогической службе</a:t>
                      </a:r>
                      <a:endParaRPr lang="ru-RU" sz="80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096395927"/>
                  </a:ext>
                </a:extLst>
              </a:tr>
              <a:tr h="119267">
                <a:tc vMerge="1">
                  <a:txBody>
                    <a:bodyPr/>
                    <a:lstStyle/>
                    <a:p>
                      <a:endParaRPr lang="ru-RU"/>
                    </a:p>
                  </a:txBody>
                  <a:tcPr/>
                </a:tc>
                <a:tc>
                  <a:txBody>
                    <a:bodyPr/>
                    <a:lstStyle/>
                    <a:p>
                      <a:r>
                        <a:rPr lang="ru-RU" sz="800">
                          <a:effectLst/>
                          <a:latin typeface="Times New Roman" panose="02020603050405020304" pitchFamily="18" charset="0"/>
                          <a:ea typeface="Calibri" panose="020F0502020204030204" pitchFamily="34" charset="0"/>
                          <a:cs typeface="Times New Roman" panose="02020603050405020304" pitchFamily="18" charset="0"/>
                        </a:rPr>
                        <a:t>Положение о психолого-педагогическом консилиуме</a:t>
                      </a:r>
                      <a:endParaRPr lang="ru-RU" sz="80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606203092"/>
                  </a:ext>
                </a:extLst>
              </a:tr>
              <a:tr h="119267">
                <a:tc vMerge="1">
                  <a:txBody>
                    <a:bodyPr/>
                    <a:lstStyle/>
                    <a:p>
                      <a:endParaRPr lang="ru-RU"/>
                    </a:p>
                  </a:txBody>
                  <a:tcPr/>
                </a:tc>
                <a:tc>
                  <a:txBody>
                    <a:bodyPr/>
                    <a:lstStyle/>
                    <a:p>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Положение о деятельности психолого-</a:t>
                      </a:r>
                      <a:r>
                        <a:rPr lang="ru-RU" sz="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медико-</a:t>
                      </a: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педагогического консилиума</a:t>
                      </a:r>
                      <a:endParaRPr lang="ru-RU" sz="800" dirty="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2746871221"/>
                  </a:ext>
                </a:extLst>
              </a:tr>
              <a:tr h="119267">
                <a:tc vMerge="1">
                  <a:txBody>
                    <a:bodyPr/>
                    <a:lstStyle/>
                    <a:p>
                      <a:endParaRPr lang="ru-RU"/>
                    </a:p>
                  </a:txBody>
                  <a:tcPr/>
                </a:tc>
                <a:tc>
                  <a:txBody>
                    <a:bodyPr/>
                    <a:lstStyle/>
                    <a:p>
                      <a:r>
                        <a:rPr lang="ru-RU" sz="800">
                          <a:effectLst/>
                          <a:latin typeface="Times New Roman" panose="02020603050405020304" pitchFamily="18" charset="0"/>
                          <a:ea typeface="Calibri" panose="020F0502020204030204" pitchFamily="34" charset="0"/>
                          <a:cs typeface="Times New Roman" panose="02020603050405020304" pitchFamily="18" charset="0"/>
                        </a:rPr>
                        <a:t>Положение о психологической службе</a:t>
                      </a:r>
                      <a:endParaRPr lang="ru-RU" sz="80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3439542184"/>
                  </a:ext>
                </a:extLst>
              </a:tr>
              <a:tr h="119267">
                <a:tc vMerge="1">
                  <a:txBody>
                    <a:bodyPr/>
                    <a:lstStyle/>
                    <a:p>
                      <a:endParaRPr lang="ru-RU"/>
                    </a:p>
                  </a:txBody>
                  <a:tcPr/>
                </a:tc>
                <a:tc>
                  <a:txBody>
                    <a:bodyPr/>
                    <a:lstStyle/>
                    <a:p>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Положение о социально-педагогической службе</a:t>
                      </a:r>
                      <a:endParaRPr lang="ru-RU" sz="800" dirty="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76409174"/>
                  </a:ext>
                </a:extLst>
              </a:tr>
              <a:tr h="119267">
                <a:tc vMerge="1">
                  <a:txBody>
                    <a:bodyPr/>
                    <a:lstStyle/>
                    <a:p>
                      <a:endParaRPr lang="ru-RU"/>
                    </a:p>
                  </a:txBody>
                  <a:tcPr/>
                </a:tc>
                <a:tc>
                  <a:txBody>
                    <a:bodyPr/>
                    <a:lstStyle/>
                    <a:p>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Положение о службе </a:t>
                      </a:r>
                      <a:r>
                        <a:rPr lang="ru-RU" sz="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медико</a:t>
                      </a:r>
                      <a:r>
                        <a:rPr lang="ru-RU" sz="800" dirty="0">
                          <a:effectLst/>
                          <a:latin typeface="Times New Roman" panose="02020603050405020304" pitchFamily="18" charset="0"/>
                          <a:ea typeface="Calibri" panose="020F0502020204030204" pitchFamily="34" charset="0"/>
                          <a:cs typeface="Times New Roman" panose="02020603050405020304" pitchFamily="18" charset="0"/>
                        </a:rPr>
                        <a:t>-социально-психолого-педагогической поддержки</a:t>
                      </a:r>
                      <a:endParaRPr lang="ru-RU" sz="800" dirty="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566787553"/>
                  </a:ext>
                </a:extLst>
              </a:tr>
              <a:tr h="119267">
                <a:tc vMerge="1">
                  <a:txBody>
                    <a:bodyPr/>
                    <a:lstStyle/>
                    <a:p>
                      <a:endParaRPr lang="ru-RU"/>
                    </a:p>
                  </a:txBody>
                  <a:tcPr/>
                </a:tc>
                <a:tc>
                  <a:txBody>
                    <a:bodyPr/>
                    <a:lstStyle/>
                    <a:p>
                      <a:r>
                        <a:rPr lang="ru-RU" sz="800">
                          <a:effectLst/>
                          <a:latin typeface="Times New Roman" panose="02020603050405020304" pitchFamily="18" charset="0"/>
                          <a:ea typeface="Calibri" panose="020F0502020204030204" pitchFamily="34" charset="0"/>
                          <a:cs typeface="Times New Roman" panose="02020603050405020304" pitchFamily="18" charset="0"/>
                        </a:rPr>
                        <a:t>Положение о службе социально-психологической поддержки</a:t>
                      </a:r>
                      <a:endParaRPr lang="ru-RU" sz="80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2634577319"/>
                  </a:ext>
                </a:extLst>
              </a:tr>
              <a:tr h="134160">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Положение о службе постинтернатного сопровождения и социальной адаптации детей-сирот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9605880"/>
                  </a:ext>
                </a:extLst>
              </a:tr>
              <a:tr h="134160">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Положение о службе примирения</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7070255"/>
                  </a:ext>
                </a:extLst>
              </a:tr>
              <a:tr h="134160">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Положение об отделе социально-педагогического и психологического сопровождения</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7507115"/>
                  </a:ext>
                </a:extLst>
              </a:tr>
              <a:tr h="134160">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Положение о центре постинтернатного сопровождения детей - сирот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6315549"/>
                  </a:ext>
                </a:extLst>
              </a:tr>
              <a:tr h="134160">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Положение о совете общежития</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824350"/>
                  </a:ext>
                </a:extLst>
              </a:tr>
              <a:tr h="134160">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Положение о совете по профилактике</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3919680"/>
                  </a:ext>
                </a:extLst>
              </a:tr>
              <a:tr h="134160">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Положение о работе педагога-психолога</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2,6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5039956"/>
                  </a:ext>
                </a:extLst>
              </a:tr>
              <a:tr h="134160">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Положение об организации обучения детей-сирот</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9997880"/>
                  </a:ext>
                </a:extLst>
              </a:tr>
              <a:tr h="119267">
                <a:tc rowSpan="2">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Положение об организации психолого-педагогического сопровождения образовательного процесса</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448290"/>
                  </a:ext>
                </a:extLst>
              </a:tr>
              <a:tr h="119267">
                <a:tc vMerge="1">
                  <a:txBody>
                    <a:bodyPr/>
                    <a:lstStyle/>
                    <a:p>
                      <a:endParaRPr lang="ru-RU"/>
                    </a:p>
                  </a:txBody>
                  <a:tcPr/>
                </a:tc>
                <a:tc>
                  <a:txBody>
                    <a:bodyPr/>
                    <a:lstStyle/>
                    <a:p>
                      <a:pPr algn="l"/>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Положение о социально-психолого-педагогическом сопровождении</a:t>
                      </a:r>
                      <a:endParaRPr lang="ru-RU" sz="800" dirty="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2972003375"/>
                  </a:ext>
                </a:extLst>
              </a:tr>
              <a:tr h="134160">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Положение о медицинском обслуживании обучающихся и работников</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6253396"/>
                  </a:ext>
                </a:extLst>
              </a:tr>
              <a:tr h="119267">
                <a:tc rowSpan="2">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Положение о статусе и социальной поддержке детей – сирот</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3,4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7003229"/>
                  </a:ext>
                </a:extLst>
              </a:tr>
              <a:tr h="155951">
                <a:tc vMerge="1">
                  <a:txBody>
                    <a:bodyPr/>
                    <a:lstStyle/>
                    <a:p>
                      <a:endParaRPr lang="ru-RU"/>
                    </a:p>
                  </a:txBody>
                  <a:tcPr/>
                </a:tc>
                <a:tc>
                  <a:txBody>
                    <a:bodyPr/>
                    <a:lstStyle/>
                    <a:p>
                      <a:pPr algn="l"/>
                      <a:r>
                        <a:rPr lang="ru-RU" sz="800">
                          <a:effectLst/>
                          <a:latin typeface="Times New Roman" panose="02020603050405020304" pitchFamily="18" charset="0"/>
                          <a:ea typeface="Calibri" panose="020F0502020204030204" pitchFamily="34" charset="0"/>
                          <a:cs typeface="Times New Roman" panose="02020603050405020304" pitchFamily="18" charset="0"/>
                        </a:rPr>
                        <a:t>Положение о социальной защите детей-сирот   </a:t>
                      </a:r>
                      <a:endParaRPr lang="ru-RU" sz="80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2735999237"/>
                  </a:ext>
                </a:extLst>
              </a:tr>
              <a:tr h="119267">
                <a:tc rowSpan="2">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Положение о мерах предупреждения самовольных уходов обучающихся и организация розыска несовершеннолетних</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rowSpan="2">
                  <a:txBody>
                    <a:bodyPr/>
                    <a:lstStyle/>
                    <a:p>
                      <a:pPr algn="ctr">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3074452"/>
                  </a:ext>
                </a:extLst>
              </a:tr>
              <a:tr h="234383">
                <a:tc vMerge="1">
                  <a:txBody>
                    <a:bodyPr/>
                    <a:lstStyle/>
                    <a:p>
                      <a:endParaRPr lang="ru-RU"/>
                    </a:p>
                  </a:txBody>
                  <a:tcPr/>
                </a:tc>
                <a:tc>
                  <a:txBody>
                    <a:bodyPr/>
                    <a:lstStyle/>
                    <a:p>
                      <a:pPr algn="l"/>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Положение о порядке взаимодействия работников при самовольных уходах из образовательного учреждения обучающихся категорий детей-сирот </a:t>
                      </a:r>
                      <a:endParaRPr lang="ru-RU" sz="800" dirty="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vMerge="1">
                  <a:txBody>
                    <a:bodyPr/>
                    <a:lstStyle/>
                    <a:p>
                      <a:endParaRPr lang="ru-RU"/>
                    </a:p>
                  </a:txBody>
                  <a:tcPr/>
                </a:tc>
                <a:extLst>
                  <a:ext uri="{0D108BD9-81ED-4DB2-BD59-A6C34878D82A}">
                    <a16:rowId xmlns:a16="http://schemas.microsoft.com/office/drawing/2014/main" val="2203101458"/>
                  </a:ext>
                </a:extLst>
              </a:tr>
              <a:tr h="134160">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Положение о порядке применения к обучающимся и снятия с обучающихся мер дисциплинарного взыскания</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791183"/>
                  </a:ext>
                </a:extLst>
              </a:tr>
              <a:tr h="134160">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Положение о постановке на внутренний учет техникума обучающихся и снятии с него</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7777723"/>
                  </a:ext>
                </a:extLst>
              </a:tr>
              <a:tr h="119267">
                <a:tc gridSpan="3">
                  <a:txBody>
                    <a:bodyPr/>
                    <a:lstStyle/>
                    <a:p>
                      <a:pPr algn="ctr">
                        <a:lnSpc>
                          <a:spcPct val="107000"/>
                        </a:lnSpc>
                        <a:spcAft>
                          <a:spcPts val="0"/>
                        </a:spcAft>
                      </a:pPr>
                      <a:r>
                        <a:rPr lang="ru-RU" sz="800" b="1" dirty="0">
                          <a:effectLst/>
                          <a:latin typeface="Times New Roman" panose="02020603050405020304" pitchFamily="18" charset="0"/>
                          <a:ea typeface="Calibri" panose="020F0502020204030204" pitchFamily="34" charset="0"/>
                          <a:cs typeface="Times New Roman" panose="02020603050405020304" pitchFamily="18" charset="0"/>
                        </a:rPr>
                        <a:t>Приказы</a:t>
                      </a:r>
                      <a:endParaRPr lang="ru-RU"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pPr algn="ctr">
                        <a:lnSpc>
                          <a:spcPct val="107000"/>
                        </a:lnSpc>
                        <a:spcAft>
                          <a:spcPts val="0"/>
                        </a:spcAft>
                      </a:pP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DEEAF6"/>
                    </a:solidFill>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558133128"/>
                  </a:ext>
                </a:extLst>
              </a:tr>
              <a:tr h="119267">
                <a:tc rowSpan="3">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Приказ о создании подразделения постинтернатного сопровождения»</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4</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5,2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5519891"/>
                  </a:ext>
                </a:extLst>
              </a:tr>
              <a:tr h="119267">
                <a:tc vMerge="1">
                  <a:txBody>
                    <a:bodyPr/>
                    <a:lstStyle/>
                    <a:p>
                      <a:endParaRPr lang="ru-RU"/>
                    </a:p>
                  </a:txBody>
                  <a:tcPr/>
                </a:tc>
                <a:tc>
                  <a:txBody>
                    <a:bodyPr/>
                    <a:lstStyle/>
                    <a:p>
                      <a:r>
                        <a:rPr lang="ru-RU" sz="800">
                          <a:effectLst/>
                          <a:latin typeface="Times New Roman" panose="02020603050405020304" pitchFamily="18" charset="0"/>
                          <a:ea typeface="Calibri" panose="020F0502020204030204" pitchFamily="34" charset="0"/>
                          <a:cs typeface="Times New Roman" panose="02020603050405020304" pitchFamily="18" charset="0"/>
                        </a:rPr>
                        <a:t>Приказ о составе подразделения постинтернатного сопровождения»</a:t>
                      </a:r>
                      <a:endParaRPr lang="ru-RU" sz="80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452410680"/>
                  </a:ext>
                </a:extLst>
              </a:tr>
              <a:tr h="119267">
                <a:tc vMerge="1">
                  <a:txBody>
                    <a:bodyPr/>
                    <a:lstStyle/>
                    <a:p>
                      <a:endParaRPr lang="ru-RU"/>
                    </a:p>
                  </a:txBody>
                  <a:tcPr/>
                </a:tc>
                <a:tc>
                  <a:txBody>
                    <a:bodyPr/>
                    <a:lstStyle/>
                    <a:p>
                      <a:r>
                        <a:rPr lang="ru-RU" sz="800">
                          <a:effectLst/>
                          <a:latin typeface="Times New Roman" panose="02020603050405020304" pitchFamily="18" charset="0"/>
                          <a:ea typeface="Calibri" panose="020F0502020204030204" pitchFamily="34" charset="0"/>
                          <a:cs typeface="Times New Roman" panose="02020603050405020304" pitchFamily="18" charset="0"/>
                        </a:rPr>
                        <a:t>Приказ об организации подразделения постинтернатного сопровождения»</a:t>
                      </a:r>
                      <a:endParaRPr lang="ru-RU" sz="80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3284156062"/>
                  </a:ext>
                </a:extLst>
              </a:tr>
              <a:tr h="134160">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Приказ о деятельности центра постинтернатного сопровождения</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3513766"/>
                  </a:ext>
                </a:extLst>
              </a:tr>
              <a:tr h="134160">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Приказ о службе постинтернатного сопровождения</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4854970"/>
                  </a:ext>
                </a:extLst>
              </a:tr>
              <a:tr h="134160">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Приказ о составе социально-психологической службы</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5156169"/>
                  </a:ext>
                </a:extLst>
              </a:tr>
              <a:tr h="119267">
                <a:tc gridSpan="4">
                  <a:txBody>
                    <a:bodyPr/>
                    <a:lstStyle/>
                    <a:p>
                      <a:pPr algn="ctr">
                        <a:lnSpc>
                          <a:spcPct val="107000"/>
                        </a:lnSpc>
                        <a:spcAft>
                          <a:spcPts val="0"/>
                        </a:spcAft>
                      </a:pPr>
                      <a:r>
                        <a:rPr lang="ru-RU" sz="800" b="1" dirty="0">
                          <a:effectLst/>
                          <a:latin typeface="Times New Roman" panose="02020603050405020304" pitchFamily="18" charset="0"/>
                          <a:ea typeface="Calibri" panose="020F0502020204030204" pitchFamily="34" charset="0"/>
                          <a:cs typeface="Times New Roman" panose="02020603050405020304" pitchFamily="18" charset="0"/>
                        </a:rPr>
                        <a:t>Должностные инструкции</a:t>
                      </a:r>
                      <a:endParaRPr lang="ru-RU"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algn="ctr">
                        <a:lnSpc>
                          <a:spcPct val="107000"/>
                        </a:lnSpc>
                        <a:spcAft>
                          <a:spcPts val="0"/>
                        </a:spcAft>
                      </a:pP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736969663"/>
                  </a:ext>
                </a:extLst>
              </a:tr>
              <a:tr h="134160">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Должностная инструкция воспитателя</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5732158"/>
                  </a:ext>
                </a:extLst>
              </a:tr>
              <a:tr h="134160">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Должностная инструкция заместителя директора по </a:t>
                      </a:r>
                      <a:r>
                        <a:rPr lang="ru-RU" sz="800" dirty="0" err="1">
                          <a:effectLst/>
                          <a:latin typeface="Times New Roman" panose="02020603050405020304" pitchFamily="18" charset="0"/>
                          <a:ea typeface="Calibri" panose="020F0502020204030204" pitchFamily="34" charset="0"/>
                          <a:cs typeface="Times New Roman" panose="02020603050405020304" pitchFamily="18" charset="0"/>
                        </a:rPr>
                        <a:t>учебно</a:t>
                      </a:r>
                      <a:r>
                        <a:rPr lang="ru-RU" sz="800" dirty="0">
                          <a:effectLst/>
                          <a:latin typeface="Times New Roman" panose="02020603050405020304" pitchFamily="18" charset="0"/>
                          <a:ea typeface="Calibri" panose="020F0502020204030204" pitchFamily="34" charset="0"/>
                          <a:cs typeface="Times New Roman" panose="02020603050405020304" pitchFamily="18" charset="0"/>
                        </a:rPr>
                        <a:t> - воспитательной работе</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880163"/>
                  </a:ext>
                </a:extLst>
              </a:tr>
              <a:tr h="134160">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Должностная инструкция педагога-психолога</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7820518"/>
                  </a:ext>
                </a:extLst>
              </a:tr>
              <a:tr h="134160">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Должностная инструкция социального педагога</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815137"/>
                  </a:ext>
                </a:extLst>
              </a:tr>
              <a:tr h="119267">
                <a:tc gridSpan="4">
                  <a:txBody>
                    <a:bodyPr/>
                    <a:lstStyle/>
                    <a:p>
                      <a:pPr algn="ctr">
                        <a:lnSpc>
                          <a:spcPct val="107000"/>
                        </a:lnSpc>
                        <a:spcAft>
                          <a:spcPts val="0"/>
                        </a:spcAft>
                      </a:pPr>
                      <a:r>
                        <a:rPr lang="ru-RU" sz="800" b="1" dirty="0">
                          <a:effectLst/>
                          <a:latin typeface="Times New Roman" panose="02020603050405020304" pitchFamily="18" charset="0"/>
                          <a:ea typeface="Calibri" panose="020F0502020204030204" pitchFamily="34" charset="0"/>
                          <a:cs typeface="Times New Roman" panose="02020603050405020304" pitchFamily="18" charset="0"/>
                        </a:rPr>
                        <a:t>Планы работы</a:t>
                      </a:r>
                      <a:endParaRPr lang="ru-RU"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algn="ctr">
                        <a:lnSpc>
                          <a:spcPct val="107000"/>
                        </a:lnSpc>
                        <a:spcAft>
                          <a:spcPts val="0"/>
                        </a:spcAft>
                      </a:pP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374873386"/>
                  </a:ext>
                </a:extLst>
              </a:tr>
              <a:tr h="134160">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План работы подразделения постинтернатного сопровождения обучающихся из числа детей-сирот</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2,6</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9160961"/>
                  </a:ext>
                </a:extLst>
              </a:tr>
              <a:tr h="134160">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План работы социально-психологической службы</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5629870"/>
                  </a:ext>
                </a:extLst>
              </a:tr>
              <a:tr h="134160">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План работы социального педагога</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715549"/>
                  </a:ext>
                </a:extLst>
              </a:tr>
              <a:tr h="134160">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План проведения профилактических мероприятий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2584091"/>
                  </a:ext>
                </a:extLst>
              </a:tr>
              <a:tr h="134160">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План совместной деятельности с ОУУП и ПДН ОП МУ МВД России «Иркутское»</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479972"/>
                  </a:ext>
                </a:extLst>
              </a:tr>
            </a:tbl>
          </a:graphicData>
        </a:graphic>
      </p:graphicFrame>
      <p:pic>
        <p:nvPicPr>
          <p:cNvPr id="3" name="Рисунок 2">
            <a:extLst>
              <a:ext uri="{FF2B5EF4-FFF2-40B4-BE49-F238E27FC236}">
                <a16:creationId xmlns:a16="http://schemas.microsoft.com/office/drawing/2014/main" id="{280CD9B3-509F-4605-BB83-26A48EC5280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05912" y="88963"/>
            <a:ext cx="1637512" cy="248203"/>
          </a:xfrm>
          <a:prstGeom prst="rect">
            <a:avLst/>
          </a:prstGeom>
        </p:spPr>
      </p:pic>
      <p:graphicFrame>
        <p:nvGraphicFramePr>
          <p:cNvPr id="4" name="Таблица 3">
            <a:extLst>
              <a:ext uri="{FF2B5EF4-FFF2-40B4-BE49-F238E27FC236}">
                <a16:creationId xmlns:a16="http://schemas.microsoft.com/office/drawing/2014/main" id="{2F50C366-CD06-47F6-A015-16E67BE27A60}"/>
              </a:ext>
            </a:extLst>
          </p:cNvPr>
          <p:cNvGraphicFramePr>
            <a:graphicFrameLocks noGrp="1"/>
          </p:cNvGraphicFramePr>
          <p:nvPr>
            <p:extLst>
              <p:ext uri="{D42A27DB-BD31-4B8C-83A1-F6EECF244321}">
                <p14:modId xmlns:p14="http://schemas.microsoft.com/office/powerpoint/2010/main" val="3816015257"/>
              </p:ext>
            </p:extLst>
          </p:nvPr>
        </p:nvGraphicFramePr>
        <p:xfrm>
          <a:off x="7847860" y="1216241"/>
          <a:ext cx="4191502" cy="3361047"/>
        </p:xfrm>
        <a:graphic>
          <a:graphicData uri="http://schemas.openxmlformats.org/drawingml/2006/table">
            <a:tbl>
              <a:tblPr firstRow="1" firstCol="1" bandRow="1"/>
              <a:tblGrid>
                <a:gridCol w="60836">
                  <a:extLst>
                    <a:ext uri="{9D8B030D-6E8A-4147-A177-3AD203B41FA5}">
                      <a16:colId xmlns:a16="http://schemas.microsoft.com/office/drawing/2014/main" val="1393415644"/>
                    </a:ext>
                  </a:extLst>
                </a:gridCol>
                <a:gridCol w="43118">
                  <a:extLst>
                    <a:ext uri="{9D8B030D-6E8A-4147-A177-3AD203B41FA5}">
                      <a16:colId xmlns:a16="http://schemas.microsoft.com/office/drawing/2014/main" val="3455402104"/>
                    </a:ext>
                  </a:extLst>
                </a:gridCol>
                <a:gridCol w="3447142">
                  <a:extLst>
                    <a:ext uri="{9D8B030D-6E8A-4147-A177-3AD203B41FA5}">
                      <a16:colId xmlns:a16="http://schemas.microsoft.com/office/drawing/2014/main" val="357956870"/>
                    </a:ext>
                  </a:extLst>
                </a:gridCol>
                <a:gridCol w="350848">
                  <a:extLst>
                    <a:ext uri="{9D8B030D-6E8A-4147-A177-3AD203B41FA5}">
                      <a16:colId xmlns:a16="http://schemas.microsoft.com/office/drawing/2014/main" val="1593138145"/>
                    </a:ext>
                  </a:extLst>
                </a:gridCol>
                <a:gridCol w="289558">
                  <a:extLst>
                    <a:ext uri="{9D8B030D-6E8A-4147-A177-3AD203B41FA5}">
                      <a16:colId xmlns:a16="http://schemas.microsoft.com/office/drawing/2014/main" val="3127097442"/>
                    </a:ext>
                  </a:extLst>
                </a:gridCol>
              </a:tblGrid>
              <a:tr h="140107">
                <a:tc gridSpan="5">
                  <a:txBody>
                    <a:bodyPr/>
                    <a:lstStyle/>
                    <a:p>
                      <a:pPr algn="ctr">
                        <a:lnSpc>
                          <a:spcPct val="107000"/>
                        </a:lnSpc>
                        <a:spcAft>
                          <a:spcPts val="0"/>
                        </a:spcAft>
                      </a:pPr>
                      <a:r>
                        <a:rPr lang="ru-RU" sz="900" b="1" dirty="0">
                          <a:effectLst/>
                          <a:latin typeface="Times New Roman" panose="02020603050405020304" pitchFamily="18" charset="0"/>
                          <a:ea typeface="Calibri" panose="020F0502020204030204" pitchFamily="34" charset="0"/>
                          <a:cs typeface="Times New Roman" panose="02020603050405020304" pitchFamily="18" charset="0"/>
                        </a:rPr>
                        <a:t>Программы</a:t>
                      </a:r>
                      <a:endParaRPr lang="ru-RU"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algn="ctr">
                        <a:lnSpc>
                          <a:spcPct val="107000"/>
                        </a:lnSpc>
                        <a:spcAft>
                          <a:spcPts val="0"/>
                        </a:spcAft>
                      </a:pP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509267926"/>
                  </a:ext>
                </a:extLst>
              </a:tr>
              <a:tr h="413055">
                <a:tc>
                  <a:txBody>
                    <a:bodyPr/>
                    <a:lstStyle/>
                    <a:p>
                      <a:endParaRPr lang="ru-RU"/>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ru-RU" sz="900" dirty="0">
                          <a:effectLst/>
                          <a:latin typeface="Times New Roman" panose="02020603050405020304" pitchFamily="18" charset="0"/>
                          <a:ea typeface="Calibri" panose="020F0502020204030204" pitchFamily="34" charset="0"/>
                          <a:cs typeface="Times New Roman" panose="02020603050405020304" pitchFamily="18" charset="0"/>
                        </a:rPr>
                        <a:t>Программа постинтернатного сопровождения и социальной адаптации детей-сирот и детей, оставшихся без попечения родителей, а также лиц из числа детей-сирот и детей, оставшихся без попечения родителей</a:t>
                      </a:r>
                      <a:endParaRPr lang="ru-RU" dirty="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Программа постинтернатного сопровождения и социальной адаптации детей-сирот и детей, оставшихся без попечения родителей, а также лиц из числа детей-сирот и детей, оставшихся без попечения родителей</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9</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7,8</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9463526"/>
                  </a:ext>
                </a:extLst>
              </a:tr>
              <a:tr h="275370">
                <a:tc rowSpan="2">
                  <a:txBody>
                    <a:bodyPr/>
                    <a:lstStyle/>
                    <a:p>
                      <a:endParaRPr lang="ru-RU"/>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ru-RU" sz="900">
                          <a:effectLst/>
                          <a:latin typeface="Times New Roman" panose="02020603050405020304" pitchFamily="18" charset="0"/>
                          <a:ea typeface="Calibri" panose="020F0502020204030204" pitchFamily="34" charset="0"/>
                          <a:cs typeface="Times New Roman" panose="02020603050405020304" pitchFamily="18" charset="0"/>
                        </a:rPr>
                        <a:t>Программа подготовки к самостоятельной жизни обучающихся из категории детей-сирот и детей, оставшихся без попечения родителей</a:t>
                      </a:r>
                      <a:endParaRPr lang="ru-RU"/>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Программа подготовки к самостоятельной жизни обучающихся из категории детей-сирот и детей, оставшихся без попечения родителей</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rowSpan="2">
                  <a:txBody>
                    <a:bodyPr/>
                    <a:lstStyle/>
                    <a:p>
                      <a:pPr algn="ctr">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4,3</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476093"/>
                  </a:ext>
                </a:extLst>
              </a:tr>
              <a:tr h="140107">
                <a:tc vMerge="1">
                  <a:txBody>
                    <a:bodyPr/>
                    <a:lstStyle/>
                    <a:p>
                      <a:endParaRPr lang="ru-RU"/>
                    </a:p>
                  </a:txBody>
                  <a:tcPr/>
                </a:tc>
                <a:tc gridSpan="2">
                  <a:txBody>
                    <a:bodyPr/>
                    <a:lstStyle/>
                    <a:p>
                      <a:r>
                        <a:rPr lang="ru-RU" sz="900">
                          <a:effectLst/>
                          <a:latin typeface="Times New Roman" panose="02020603050405020304" pitchFamily="18" charset="0"/>
                          <a:ea typeface="Calibri" panose="020F0502020204030204" pitchFamily="34" charset="0"/>
                          <a:cs typeface="Times New Roman" panose="02020603050405020304" pitchFamily="18" charset="0"/>
                        </a:rPr>
                        <a:t>Программа по жизнеустройству обучающихся</a:t>
                      </a:r>
                      <a:endParaRPr lang="ru-RU"/>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r>
                        <a:rPr lang="ru-RU" sz="900" dirty="0">
                          <a:effectLst/>
                          <a:latin typeface="Times New Roman" panose="02020603050405020304" pitchFamily="18" charset="0"/>
                          <a:ea typeface="Calibri" panose="020F0502020204030204" pitchFamily="34" charset="0"/>
                          <a:cs typeface="Times New Roman" panose="02020603050405020304" pitchFamily="18" charset="0"/>
                        </a:rPr>
                        <a:t>Программа по жизнеустройству обучающихся</a:t>
                      </a:r>
                      <a:endParaRPr lang="ru-RU" sz="900" dirty="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2056916122"/>
                  </a:ext>
                </a:extLst>
              </a:tr>
              <a:tr h="140107">
                <a:tc rowSpan="2">
                  <a:txBody>
                    <a:bodyPr/>
                    <a:lstStyle/>
                    <a:p>
                      <a:endParaRPr lang="ru-RU"/>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ru-RU" sz="900">
                          <a:effectLst/>
                          <a:latin typeface="Times New Roman" panose="02020603050405020304" pitchFamily="18" charset="0"/>
                          <a:ea typeface="Calibri" panose="020F0502020204030204" pitchFamily="34" charset="0"/>
                          <a:cs typeface="Times New Roman" panose="02020603050405020304" pitchFamily="18" charset="0"/>
                        </a:rPr>
                        <a:t>Программа социальной адаптации детей-сирот</a:t>
                      </a:r>
                      <a:endParaRPr lang="ru-RU"/>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Программа социальной адаптации детей-сирот</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ru-RU" sz="800" dirty="0">
                          <a:effectLst/>
                          <a:latin typeface="Times New Roman" panose="02020603050405020304" pitchFamily="18" charset="0"/>
                          <a:ea typeface="Calibri" panose="020F0502020204030204" pitchFamily="34" charset="0"/>
                          <a:cs typeface="Times New Roman" panose="02020603050405020304" pitchFamily="18" charset="0"/>
                        </a:rPr>
                        <a:t>5,2</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8217444"/>
                  </a:ext>
                </a:extLst>
              </a:tr>
              <a:tr h="140107">
                <a:tc vMerge="1">
                  <a:txBody>
                    <a:bodyPr/>
                    <a:lstStyle/>
                    <a:p>
                      <a:endParaRPr lang="ru-RU"/>
                    </a:p>
                  </a:txBody>
                  <a:tcPr/>
                </a:tc>
                <a:tc gridSpan="2">
                  <a:txBody>
                    <a:bodyPr/>
                    <a:lstStyle/>
                    <a:p>
                      <a:r>
                        <a:rPr lang="ru-RU" sz="900">
                          <a:effectLst/>
                          <a:latin typeface="Times New Roman" panose="02020603050405020304" pitchFamily="18" charset="0"/>
                          <a:ea typeface="Calibri" panose="020F0502020204030204" pitchFamily="34" charset="0"/>
                          <a:cs typeface="Times New Roman" panose="02020603050405020304" pitchFamily="18" charset="0"/>
                        </a:rPr>
                        <a:t>Программа социализации обучающихся проживающих в общежитии</a:t>
                      </a:r>
                      <a:endParaRPr lang="ru-RU"/>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Программа социализации обучающихся проживающих в общежитии</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4263879340"/>
                  </a:ext>
                </a:extLst>
              </a:tr>
              <a:tr h="275370">
                <a:tc rowSpan="2">
                  <a:txBody>
                    <a:bodyPr/>
                    <a:lstStyle/>
                    <a:p>
                      <a:endParaRPr lang="ru-RU"/>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ru-RU" sz="900">
                          <a:effectLst/>
                          <a:latin typeface="Times New Roman" panose="02020603050405020304" pitchFamily="18" charset="0"/>
                          <a:ea typeface="Calibri" panose="020F0502020204030204" pitchFamily="34" charset="0"/>
                          <a:cs typeface="Times New Roman" panose="02020603050405020304" pitchFamily="18" charset="0"/>
                        </a:rPr>
                        <a:t>Программа психолого-педагогического сопровождения адаптации студентов</a:t>
                      </a:r>
                      <a:endParaRPr lang="ru-RU"/>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Программа психолого-педагогического сопровождения адаптации студентов</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809510"/>
                  </a:ext>
                </a:extLst>
              </a:tr>
              <a:tr h="137685">
                <a:tc vMerge="1">
                  <a:txBody>
                    <a:bodyPr/>
                    <a:lstStyle/>
                    <a:p>
                      <a:endParaRPr lang="ru-RU"/>
                    </a:p>
                  </a:txBody>
                  <a:tcPr/>
                </a:tc>
                <a:tc gridSpan="2">
                  <a:txBody>
                    <a:bodyPr/>
                    <a:lstStyle/>
                    <a:p>
                      <a:r>
                        <a:rPr lang="ru-RU" sz="900">
                          <a:effectLst/>
                          <a:latin typeface="Times New Roman" panose="02020603050405020304" pitchFamily="18" charset="0"/>
                          <a:ea typeface="Calibri" panose="020F0502020204030204" pitchFamily="34" charset="0"/>
                          <a:cs typeface="Times New Roman" panose="02020603050405020304" pitchFamily="18" charset="0"/>
                        </a:rPr>
                        <a:t>Программа психологического сопровождения</a:t>
                      </a:r>
                      <a:endParaRPr lang="ru-RU"/>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r>
                        <a:rPr lang="ru-RU" sz="900" dirty="0">
                          <a:effectLst/>
                          <a:latin typeface="Times New Roman" panose="02020603050405020304" pitchFamily="18" charset="0"/>
                          <a:ea typeface="Calibri" panose="020F0502020204030204" pitchFamily="34" charset="0"/>
                          <a:cs typeface="Times New Roman" panose="02020603050405020304" pitchFamily="18" charset="0"/>
                        </a:rPr>
                        <a:t>Программа психологического сопровождения</a:t>
                      </a:r>
                      <a:endParaRPr lang="ru-RU" sz="900" dirty="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2844337489"/>
                  </a:ext>
                </a:extLst>
              </a:tr>
              <a:tr h="275370">
                <a:tc>
                  <a:txBody>
                    <a:bodyPr/>
                    <a:lstStyle/>
                    <a:p>
                      <a:endParaRPr lang="ru-RU"/>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ru-RU" sz="900">
                          <a:effectLst/>
                          <a:latin typeface="Times New Roman" panose="02020603050405020304" pitchFamily="18" charset="0"/>
                          <a:ea typeface="Calibri" panose="020F0502020204030204" pitchFamily="34" charset="0"/>
                          <a:cs typeface="Times New Roman" panose="02020603050405020304" pitchFamily="18" charset="0"/>
                        </a:rPr>
                        <a:t>Программа развития навыков регуляции эмоциональных состояний подростков группы риска</a:t>
                      </a:r>
                      <a:endParaRPr lang="ru-RU"/>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Программа развития навыков регуляции эмоциональных состояний подростков группы риска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976679"/>
                  </a:ext>
                </a:extLst>
              </a:tr>
              <a:tr h="275370">
                <a:tc rowSpan="2">
                  <a:txBody>
                    <a:bodyPr/>
                    <a:lstStyle/>
                    <a:p>
                      <a:endParaRPr lang="ru-RU"/>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ru-RU" sz="900">
                          <a:effectLst/>
                          <a:latin typeface="Times New Roman" panose="02020603050405020304" pitchFamily="18" charset="0"/>
                          <a:ea typeface="Calibri" panose="020F0502020204030204" pitchFamily="34" charset="0"/>
                          <a:cs typeface="Times New Roman" panose="02020603050405020304" pitchFamily="18" charset="0"/>
                        </a:rPr>
                        <a:t>Коррекционно-развивающая программа по повышению уровня учебной мотивации студентов</a:t>
                      </a:r>
                      <a:endParaRPr lang="ru-RU"/>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Коррекционно-развивающая программа по повышению уровня учебной мотивации студентов</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8274441"/>
                  </a:ext>
                </a:extLst>
              </a:tr>
              <a:tr h="275370">
                <a:tc vMerge="1">
                  <a:txBody>
                    <a:bodyPr/>
                    <a:lstStyle/>
                    <a:p>
                      <a:endParaRPr lang="ru-RU"/>
                    </a:p>
                  </a:txBody>
                  <a:tcPr/>
                </a:tc>
                <a:tc gridSpan="2">
                  <a:txBody>
                    <a:bodyPr/>
                    <a:lstStyle/>
                    <a:p>
                      <a:r>
                        <a:rPr lang="ru-RU" sz="900" dirty="0">
                          <a:effectLst/>
                          <a:latin typeface="Times New Roman" panose="02020603050405020304" pitchFamily="18" charset="0"/>
                          <a:ea typeface="Calibri" panose="020F0502020204030204" pitchFamily="34" charset="0"/>
                          <a:cs typeface="Times New Roman" panose="02020603050405020304" pitchFamily="18" charset="0"/>
                        </a:rPr>
                        <a:t>Коррекционно-развивающая программа по снижению тревожности у подростков</a:t>
                      </a:r>
                      <a:endParaRPr lang="ru-RU" dirty="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r>
                        <a:rPr lang="ru-RU" sz="900" dirty="0">
                          <a:effectLst/>
                          <a:latin typeface="Times New Roman" panose="02020603050405020304" pitchFamily="18" charset="0"/>
                          <a:ea typeface="Calibri" panose="020F0502020204030204" pitchFamily="34" charset="0"/>
                          <a:cs typeface="Times New Roman" panose="02020603050405020304" pitchFamily="18" charset="0"/>
                        </a:rPr>
                        <a:t>Коррекционно-развивающая программа по снижению тревожности у подростков</a:t>
                      </a:r>
                      <a:endParaRPr lang="ru-RU" sz="900" dirty="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4225138629"/>
                  </a:ext>
                </a:extLst>
              </a:tr>
              <a:tr h="263259">
                <a:tc>
                  <a:txBody>
                    <a:bodyPr/>
                    <a:lstStyle/>
                    <a:p>
                      <a:endParaRPr lang="ru-RU"/>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ru-RU" sz="900" dirty="0">
                          <a:effectLst/>
                          <a:latin typeface="Times New Roman" panose="02020603050405020304" pitchFamily="18" charset="0"/>
                          <a:ea typeface="Calibri" panose="020F0502020204030204" pitchFamily="34" charset="0"/>
                          <a:cs typeface="Times New Roman" panose="02020603050405020304" pitchFamily="18" charset="0"/>
                        </a:rPr>
                        <a:t>Программа центра постинтернатного сопровождения</a:t>
                      </a:r>
                      <a:endParaRPr lang="ru-RU" dirty="0"/>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Программа центра постинтернатного сопровождения</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0,8</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5844718"/>
                  </a:ext>
                </a:extLst>
              </a:tr>
              <a:tr h="140107">
                <a:tc gridSpan="5">
                  <a:txBody>
                    <a:bodyPr/>
                    <a:lstStyle/>
                    <a:p>
                      <a:pPr algn="ctr">
                        <a:lnSpc>
                          <a:spcPct val="107000"/>
                        </a:lnSpc>
                        <a:spcAft>
                          <a:spcPts val="0"/>
                        </a:spcAft>
                      </a:pPr>
                      <a:r>
                        <a:rPr lang="ru-RU" sz="900" b="1" dirty="0">
                          <a:effectLst/>
                          <a:latin typeface="Times New Roman" panose="02020603050405020304" pitchFamily="18" charset="0"/>
                          <a:ea typeface="Calibri" panose="020F0502020204030204" pitchFamily="34" charset="0"/>
                          <a:cs typeface="Times New Roman" panose="02020603050405020304" pitchFamily="18" charset="0"/>
                        </a:rPr>
                        <a:t>Карты</a:t>
                      </a:r>
                      <a:endParaRPr lang="ru-RU"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algn="ctr">
                        <a:lnSpc>
                          <a:spcPct val="107000"/>
                        </a:lnSpc>
                        <a:spcAft>
                          <a:spcPts val="0"/>
                        </a:spcAft>
                      </a:pP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037852289"/>
                  </a:ext>
                </a:extLst>
              </a:tr>
              <a:tr h="287418">
                <a:tc gridSpan="2">
                  <a:txBody>
                    <a:bodyPr/>
                    <a:lstStyle/>
                    <a:p>
                      <a:endParaRPr lang="ru-RU"/>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Карты индивидуального социально-психологического сопровождения обучающихся, состоящих на различных видах учета</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0,8</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748087"/>
                  </a:ext>
                </a:extLst>
              </a:tr>
              <a:tr h="46660">
                <a:tc gridSpan="5">
                  <a:txBody>
                    <a:bodyPr/>
                    <a:lstStyle/>
                    <a:p>
                      <a:pPr algn="ctr">
                        <a:lnSpc>
                          <a:spcPct val="107000"/>
                        </a:lnSpc>
                        <a:spcAft>
                          <a:spcPts val="0"/>
                        </a:spcAft>
                      </a:pPr>
                      <a:r>
                        <a:rPr lang="ru-RU" sz="300" dirty="0">
                          <a:effectLst/>
                          <a:latin typeface="Times New Roman" panose="02020603050405020304" pitchFamily="18" charset="0"/>
                          <a:ea typeface="Calibri" panose="020F0502020204030204" pitchFamily="34" charset="0"/>
                          <a:cs typeface="Times New Roman" panose="02020603050405020304" pitchFamily="18" charset="0"/>
                        </a:rPr>
                        <a:t>Количество ответов: 116 (100,0%)</a:t>
                      </a:r>
                      <a:endParaRPr lang="ru-RU" sz="3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algn="ctr">
                        <a:lnSpc>
                          <a:spcPct val="107000"/>
                        </a:lnSpc>
                        <a:spcAft>
                          <a:spcPts val="0"/>
                        </a:spcAft>
                      </a:pPr>
                      <a:endParaRPr lang="ru-RU" sz="300" dirty="0">
                        <a:effectLst/>
                        <a:latin typeface="Calibri" panose="020F0502020204030204" pitchFamily="34" charset="0"/>
                        <a:ea typeface="Calibri" panose="020F0502020204030204" pitchFamily="34" charset="0"/>
                        <a:cs typeface="Times New Roman" panose="02020603050405020304" pitchFamily="18" charset="0"/>
                      </a:endParaRPr>
                    </a:p>
                  </a:txBody>
                  <a:tcPr marL="17718" marR="177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1083929"/>
                  </a:ext>
                </a:extLst>
              </a:tr>
            </a:tbl>
          </a:graphicData>
        </a:graphic>
      </p:graphicFrame>
      <p:sp>
        <p:nvSpPr>
          <p:cNvPr id="5" name="Прямоугольник 4">
            <a:extLst>
              <a:ext uri="{FF2B5EF4-FFF2-40B4-BE49-F238E27FC236}">
                <a16:creationId xmlns:a16="http://schemas.microsoft.com/office/drawing/2014/main" id="{5B24EAB0-40E7-4DBA-80FC-989B6649C504}"/>
              </a:ext>
            </a:extLst>
          </p:cNvPr>
          <p:cNvSpPr/>
          <p:nvPr/>
        </p:nvSpPr>
        <p:spPr>
          <a:xfrm>
            <a:off x="7975106" y="4753774"/>
            <a:ext cx="3968318" cy="1815882"/>
          </a:xfrm>
          <a:prstGeom prst="rect">
            <a:avLst/>
          </a:prstGeom>
        </p:spPr>
        <p:txBody>
          <a:bodyPr wrap="square">
            <a:spAutoFit/>
          </a:bodyPr>
          <a:lstStyle/>
          <a:p>
            <a:pPr algn="ctr"/>
            <a:r>
              <a:rPr lang="ru-RU" sz="1400" dirty="0">
                <a:solidFill>
                  <a:srgbClr val="002060"/>
                </a:solidFill>
              </a:rPr>
              <a:t>во всех 56 ПОО (100,0%) имеются локальные нормативные и программные документы, регламентирующие организацию деятельности образовательной организации по социальной адаптации и постинтернатному сопровождению детей-сирот и детей, оставшихся без попечения родителей, лиц из их числа.</a:t>
            </a:r>
          </a:p>
          <a:p>
            <a:pPr algn="ctr"/>
            <a:r>
              <a:rPr lang="en-US" sz="1400" b="1" dirty="0">
                <a:solidFill>
                  <a:srgbClr val="002060"/>
                </a:solidFill>
              </a:rPr>
              <a:t>NB</a:t>
            </a:r>
            <a:r>
              <a:rPr lang="ru-RU" sz="1400" dirty="0">
                <a:solidFill>
                  <a:srgbClr val="002060"/>
                </a:solidFill>
              </a:rPr>
              <a:t>: качество должностных инструкций… </a:t>
            </a:r>
          </a:p>
        </p:txBody>
      </p:sp>
      <p:sp>
        <p:nvSpPr>
          <p:cNvPr id="6" name="TextBox 5">
            <a:extLst>
              <a:ext uri="{FF2B5EF4-FFF2-40B4-BE49-F238E27FC236}">
                <a16:creationId xmlns:a16="http://schemas.microsoft.com/office/drawing/2014/main" id="{CB92DEF5-34B6-4789-A56C-7FAA6128B709}"/>
              </a:ext>
            </a:extLst>
          </p:cNvPr>
          <p:cNvSpPr txBox="1"/>
          <p:nvPr/>
        </p:nvSpPr>
        <p:spPr>
          <a:xfrm>
            <a:off x="7766482" y="393424"/>
            <a:ext cx="4425518" cy="646331"/>
          </a:xfrm>
          <a:prstGeom prst="rect">
            <a:avLst/>
          </a:prstGeom>
          <a:noFill/>
        </p:spPr>
        <p:txBody>
          <a:bodyPr wrap="square" rtlCol="0">
            <a:spAutoFit/>
          </a:bodyPr>
          <a:lstStyle/>
          <a:p>
            <a:pPr algn="ctr"/>
            <a:r>
              <a:rPr lang="ru-RU" b="1" dirty="0"/>
              <a:t>Документационное обеспечение</a:t>
            </a:r>
          </a:p>
          <a:p>
            <a:r>
              <a:rPr lang="ru-RU" b="1" dirty="0"/>
              <a:t>постинтернатного сопровождения в ПОО </a:t>
            </a:r>
          </a:p>
        </p:txBody>
      </p:sp>
    </p:spTree>
    <p:extLst>
      <p:ext uri="{BB962C8B-B14F-4D97-AF65-F5344CB8AC3E}">
        <p14:creationId xmlns:p14="http://schemas.microsoft.com/office/powerpoint/2010/main" val="2675628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0782C22-04E3-45A7-B1FA-8236FCB2B34C}"/>
              </a:ext>
            </a:extLst>
          </p:cNvPr>
          <p:cNvSpPr/>
          <p:nvPr/>
        </p:nvSpPr>
        <p:spPr>
          <a:xfrm>
            <a:off x="242656" y="138902"/>
            <a:ext cx="9265327" cy="646331"/>
          </a:xfrm>
          <a:prstGeom prst="rect">
            <a:avLst/>
          </a:prstGeom>
        </p:spPr>
        <p:txBody>
          <a:bodyPr wrap="square">
            <a:spAutoFit/>
          </a:bodyPr>
          <a:lstStyle/>
          <a:p>
            <a:r>
              <a:rPr lang="ru-RU" b="1" dirty="0"/>
              <a:t>Осуществление межведомственного сотрудничества с организациями по социальной адаптации и постинтернатному сопровождению детей-сирот</a:t>
            </a:r>
          </a:p>
        </p:txBody>
      </p:sp>
      <p:pic>
        <p:nvPicPr>
          <p:cNvPr id="3" name="Рисунок 2">
            <a:extLst>
              <a:ext uri="{FF2B5EF4-FFF2-40B4-BE49-F238E27FC236}">
                <a16:creationId xmlns:a16="http://schemas.microsoft.com/office/drawing/2014/main" id="{600F6AE8-71D3-4C76-8D7A-CABC2E457A4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05912" y="88963"/>
            <a:ext cx="1637512" cy="248203"/>
          </a:xfrm>
          <a:prstGeom prst="rect">
            <a:avLst/>
          </a:prstGeom>
        </p:spPr>
      </p:pic>
      <p:sp>
        <p:nvSpPr>
          <p:cNvPr id="4" name="Прямоугольник 3">
            <a:extLst>
              <a:ext uri="{FF2B5EF4-FFF2-40B4-BE49-F238E27FC236}">
                <a16:creationId xmlns:a16="http://schemas.microsoft.com/office/drawing/2014/main" id="{2A5F8031-D3D9-4D52-936D-9826BE39B623}"/>
              </a:ext>
            </a:extLst>
          </p:cNvPr>
          <p:cNvSpPr/>
          <p:nvPr/>
        </p:nvSpPr>
        <p:spPr>
          <a:xfrm>
            <a:off x="82857" y="1482571"/>
            <a:ext cx="5412421" cy="5539978"/>
          </a:xfrm>
          <a:prstGeom prst="rect">
            <a:avLst/>
          </a:prstGeom>
        </p:spPr>
        <p:txBody>
          <a:bodyPr wrap="square">
            <a:spAutoFit/>
          </a:bodyPr>
          <a:lstStyle/>
          <a:p>
            <a:pPr marL="171450" indent="-171450" algn="just">
              <a:buFont typeface="Arial" panose="020B0604020202020204" pitchFamily="34" charset="0"/>
              <a:buChar char="•"/>
            </a:pPr>
            <a:r>
              <a:rPr lang="ru-RU" sz="1400" dirty="0"/>
              <a:t>Межведомственное сотрудничество по организации   социально-психолого-педагогического сопровождения детей-сирот </a:t>
            </a:r>
            <a:r>
              <a:rPr lang="ru-RU" sz="1400" b="1" dirty="0">
                <a:solidFill>
                  <a:srgbClr val="FF0000"/>
                </a:solidFill>
              </a:rPr>
              <a:t>не осуществляется</a:t>
            </a:r>
            <a:r>
              <a:rPr lang="ru-RU" sz="1400" dirty="0">
                <a:solidFill>
                  <a:srgbClr val="FF0000"/>
                </a:solidFill>
              </a:rPr>
              <a:t> </a:t>
            </a:r>
            <a:r>
              <a:rPr lang="ru-RU" sz="1400" dirty="0"/>
              <a:t>в 6 ПОО (10,7%) (ГБПОУ ИО «Братский политехнический колледж», ГБПОУ ИО «Иркутский авиационный техникум», ГАПОУ ИО «Иркутский техникум индустрии питания», ГАПОУ ИО «Иркутский технологический колледж», ГБПОУ ИО «Иркутский техникум машиностроения им. Н. П. Трапезникова», ГБПОУ ИО «</a:t>
            </a:r>
            <a:r>
              <a:rPr lang="ru-RU" sz="1400" dirty="0" err="1"/>
              <a:t>Тулунский</a:t>
            </a:r>
            <a:r>
              <a:rPr lang="ru-RU" sz="1400" dirty="0"/>
              <a:t> аграрный техникум»).</a:t>
            </a:r>
          </a:p>
          <a:p>
            <a:pPr marL="171450" indent="-171450" algn="just">
              <a:buFont typeface="Arial" panose="020B0604020202020204" pitchFamily="34" charset="0"/>
              <a:buChar char="•"/>
            </a:pPr>
            <a:r>
              <a:rPr lang="ru-RU" sz="1400" dirty="0"/>
              <a:t>В межведомственное сотрудничество ПОО на основе договоров и соглашений </a:t>
            </a:r>
            <a:r>
              <a:rPr lang="ru-RU" sz="1400" b="1" dirty="0">
                <a:solidFill>
                  <a:srgbClr val="0070C0"/>
                </a:solidFill>
              </a:rPr>
              <a:t>привлечено 134 организации</a:t>
            </a:r>
            <a:r>
              <a:rPr lang="ru-RU" sz="1400" dirty="0"/>
              <a:t>. Относящиеся к районным, муниципальным - 42 (28,2%); подведомственные Министерству социального развития, опеки и попечительства - 27 (18,1%); подведомственные  Министерству здравоохранения Иркутской области - 22 (14,8%); подведомственные  Министерству по молодежной политике Иркутской области - 16 (10,8%); подведомственные Министерству образования Иркутской области - 15 (10,0%); общественные организации - 11 (7,4%); органы управления Министерства внутренних дел Российской Федерации -  8 (5,4%); подведомственные Министерству труда и занятости Иркутской области-  7 (4,7%); банки- 2 (1,3%); подведомственные Министерству науки и высшего образования Российской Федерации, Федеральной службе исполнения наказаний, Министерству обороны Российской Федерации – по 1 (по 0,7%).</a:t>
            </a:r>
          </a:p>
          <a:p>
            <a:endParaRPr lang="ru-RU" dirty="0"/>
          </a:p>
        </p:txBody>
      </p:sp>
      <p:sp>
        <p:nvSpPr>
          <p:cNvPr id="5" name="Прямоугольник 4">
            <a:extLst>
              <a:ext uri="{FF2B5EF4-FFF2-40B4-BE49-F238E27FC236}">
                <a16:creationId xmlns:a16="http://schemas.microsoft.com/office/drawing/2014/main" id="{82662019-59A3-43D5-84FC-BDD05DD7949E}"/>
              </a:ext>
            </a:extLst>
          </p:cNvPr>
          <p:cNvSpPr/>
          <p:nvPr/>
        </p:nvSpPr>
        <p:spPr>
          <a:xfrm>
            <a:off x="242656" y="1002579"/>
            <a:ext cx="3665812" cy="369332"/>
          </a:xfrm>
          <a:prstGeom prst="rect">
            <a:avLst/>
          </a:prstGeom>
        </p:spPr>
        <p:txBody>
          <a:bodyPr wrap="none">
            <a:spAutoFit/>
          </a:bodyPr>
          <a:lstStyle/>
          <a:p>
            <a:r>
              <a:rPr lang="ru-RU" b="1" dirty="0"/>
              <a:t>на основе договоров, соглашений:</a:t>
            </a:r>
          </a:p>
        </p:txBody>
      </p:sp>
      <p:sp>
        <p:nvSpPr>
          <p:cNvPr id="6" name="Прямоугольник 5">
            <a:extLst>
              <a:ext uri="{FF2B5EF4-FFF2-40B4-BE49-F238E27FC236}">
                <a16:creationId xmlns:a16="http://schemas.microsoft.com/office/drawing/2014/main" id="{BDD23C8C-FABA-4A96-B7B1-D96C9C0AF18E}"/>
              </a:ext>
            </a:extLst>
          </p:cNvPr>
          <p:cNvSpPr/>
          <p:nvPr/>
        </p:nvSpPr>
        <p:spPr>
          <a:xfrm>
            <a:off x="7618295" y="949236"/>
            <a:ext cx="4281365" cy="369332"/>
          </a:xfrm>
          <a:prstGeom prst="rect">
            <a:avLst/>
          </a:prstGeom>
        </p:spPr>
        <p:txBody>
          <a:bodyPr wrap="none">
            <a:spAutoFit/>
          </a:bodyPr>
          <a:lstStyle/>
          <a:p>
            <a:r>
              <a:rPr lang="ru-RU" b="1" dirty="0"/>
              <a:t>без заключения договоров, соглашений:</a:t>
            </a:r>
          </a:p>
        </p:txBody>
      </p:sp>
      <p:sp>
        <p:nvSpPr>
          <p:cNvPr id="8" name="Прямоугольник 7">
            <a:extLst>
              <a:ext uri="{FF2B5EF4-FFF2-40B4-BE49-F238E27FC236}">
                <a16:creationId xmlns:a16="http://schemas.microsoft.com/office/drawing/2014/main" id="{F75D740A-5A2E-426B-8FEF-6B92932A8E4C}"/>
              </a:ext>
            </a:extLst>
          </p:cNvPr>
          <p:cNvSpPr/>
          <p:nvPr/>
        </p:nvSpPr>
        <p:spPr>
          <a:xfrm>
            <a:off x="5885897" y="1482571"/>
            <a:ext cx="6024977" cy="4616648"/>
          </a:xfrm>
          <a:prstGeom prst="rect">
            <a:avLst/>
          </a:prstGeom>
        </p:spPr>
        <p:txBody>
          <a:bodyPr wrap="square">
            <a:spAutoFit/>
          </a:bodyPr>
          <a:lstStyle/>
          <a:p>
            <a:pPr algn="just"/>
            <a:r>
              <a:rPr lang="ru-RU" sz="1400" b="1" dirty="0">
                <a:solidFill>
                  <a:srgbClr val="0070C0"/>
                </a:solidFill>
              </a:rPr>
              <a:t>Привлечено 42 организации</a:t>
            </a:r>
            <a:r>
              <a:rPr lang="ru-RU" sz="1400" dirty="0"/>
              <a:t>. </a:t>
            </a:r>
          </a:p>
          <a:p>
            <a:pPr algn="just"/>
            <a:r>
              <a:rPr lang="ru-RU" sz="1400" dirty="0"/>
              <a:t>Подведомственные Министерству социального развития, опеки и попечительства Иркутской области - 44 ответа (26,0%);</a:t>
            </a:r>
          </a:p>
          <a:p>
            <a:pPr algn="just"/>
            <a:r>
              <a:rPr lang="ru-RU" sz="1400" dirty="0"/>
              <a:t>организации относящиеся к районным, муниципальным - 36 (21,3%); организации, подведомственные Министерству здравоохранения - 18 (10,6%); </a:t>
            </a:r>
          </a:p>
          <a:p>
            <a:pPr algn="just"/>
            <a:r>
              <a:rPr lang="ru-RU" sz="1400" dirty="0"/>
              <a:t>подведомственные Министерству внутренних дел Российской Федерации - 17 (10,0%); </a:t>
            </a:r>
          </a:p>
          <a:p>
            <a:pPr algn="just"/>
            <a:r>
              <a:rPr lang="ru-RU" sz="1400" dirty="0"/>
              <a:t>подведомственные Министерству труда и занятости Иркутской области - 15 (8,9%); </a:t>
            </a:r>
          </a:p>
          <a:p>
            <a:pPr algn="just"/>
            <a:r>
              <a:rPr lang="ru-RU" sz="1400" dirty="0"/>
              <a:t>общественные организации - 11 (6,5%); </a:t>
            </a:r>
          </a:p>
          <a:p>
            <a:pPr algn="just"/>
            <a:r>
              <a:rPr lang="ru-RU" sz="1400" dirty="0"/>
              <a:t>подведомственные Министерству образования Иркутской области - 9 (5,3%); банки - 7 (4,1%); </a:t>
            </a:r>
          </a:p>
          <a:p>
            <a:pPr algn="just"/>
            <a:r>
              <a:rPr lang="ru-RU" sz="1400" dirty="0"/>
              <a:t>подведомственные Министерству труда и социальной защиты Российской Федерации - 6 (3,5%); </a:t>
            </a:r>
          </a:p>
          <a:p>
            <a:pPr algn="just"/>
            <a:r>
              <a:rPr lang="ru-RU" sz="1400" dirty="0"/>
              <a:t>подведомственные Министерству обороны Российской Федерации-  2 (1,2%);</a:t>
            </a:r>
          </a:p>
          <a:p>
            <a:pPr algn="just"/>
            <a:r>
              <a:rPr lang="ru-RU" sz="1400" dirty="0"/>
              <a:t>публичные акционерные общества - 1 (0,6%); </a:t>
            </a:r>
          </a:p>
          <a:p>
            <a:pPr algn="just"/>
            <a:r>
              <a:rPr lang="ru-RU" sz="1400" dirty="0"/>
              <a:t>подведомственные Министерству по молодежной политике Иркутской области, Министерству экономического развития Иркутской области, Федеральной службе исполнения наказаний - по 1 ответу (по 0,7%).</a:t>
            </a:r>
          </a:p>
        </p:txBody>
      </p:sp>
    </p:spTree>
    <p:extLst>
      <p:ext uri="{BB962C8B-B14F-4D97-AF65-F5344CB8AC3E}">
        <p14:creationId xmlns:p14="http://schemas.microsoft.com/office/powerpoint/2010/main" val="2667341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01AD381-E1A2-4391-BB44-071DC8F20E88}"/>
              </a:ext>
            </a:extLst>
          </p:cNvPr>
          <p:cNvSpPr/>
          <p:nvPr/>
        </p:nvSpPr>
        <p:spPr>
          <a:xfrm>
            <a:off x="162757" y="117603"/>
            <a:ext cx="9540536" cy="646331"/>
          </a:xfrm>
          <a:prstGeom prst="rect">
            <a:avLst/>
          </a:prstGeom>
        </p:spPr>
        <p:txBody>
          <a:bodyPr wrap="square">
            <a:spAutoFit/>
          </a:bodyPr>
          <a:lstStyle/>
          <a:p>
            <a:r>
              <a:rPr lang="ru-RU" b="1" dirty="0"/>
              <a:t>Организация дополнительного образования для детей-сирот по интересам, в том числе посещение клубов, секций, кружков, студий и объединений в ПОО</a:t>
            </a:r>
          </a:p>
        </p:txBody>
      </p:sp>
      <p:pic>
        <p:nvPicPr>
          <p:cNvPr id="3" name="Рисунок 2">
            <a:extLst>
              <a:ext uri="{FF2B5EF4-FFF2-40B4-BE49-F238E27FC236}">
                <a16:creationId xmlns:a16="http://schemas.microsoft.com/office/drawing/2014/main" id="{70AF4C35-3D0F-4BCF-BCFF-2B09227EF4A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05912" y="88963"/>
            <a:ext cx="1637512" cy="248203"/>
          </a:xfrm>
          <a:prstGeom prst="rect">
            <a:avLst/>
          </a:prstGeom>
        </p:spPr>
      </p:pic>
      <p:sp>
        <p:nvSpPr>
          <p:cNvPr id="4" name="Прямоугольник 3">
            <a:extLst>
              <a:ext uri="{FF2B5EF4-FFF2-40B4-BE49-F238E27FC236}">
                <a16:creationId xmlns:a16="http://schemas.microsoft.com/office/drawing/2014/main" id="{47A29682-3D49-4C97-B55B-465D9A0F9990}"/>
              </a:ext>
            </a:extLst>
          </p:cNvPr>
          <p:cNvSpPr/>
          <p:nvPr/>
        </p:nvSpPr>
        <p:spPr>
          <a:xfrm>
            <a:off x="162757" y="954198"/>
            <a:ext cx="6113755" cy="5786199"/>
          </a:xfrm>
          <a:prstGeom prst="rect">
            <a:avLst/>
          </a:prstGeom>
        </p:spPr>
        <p:txBody>
          <a:bodyPr wrap="square">
            <a:spAutoFit/>
          </a:bodyPr>
          <a:lstStyle/>
          <a:p>
            <a:pPr marL="285750" indent="-285750" algn="just">
              <a:buFont typeface="Wingdings" panose="05000000000000000000" pitchFamily="2" charset="2"/>
              <a:buChar char="q"/>
            </a:pPr>
            <a:r>
              <a:rPr lang="ru-RU" sz="1600" dirty="0"/>
              <a:t>Дополнительное образование в </a:t>
            </a:r>
            <a:r>
              <a:rPr lang="ru-RU" sz="1600" b="1" dirty="0">
                <a:solidFill>
                  <a:srgbClr val="0070C0"/>
                </a:solidFill>
              </a:rPr>
              <a:t>43 ПОО (76,8%)</a:t>
            </a:r>
            <a:r>
              <a:rPr lang="ru-RU" sz="1600" dirty="0"/>
              <a:t> получают </a:t>
            </a:r>
            <a:r>
              <a:rPr lang="ru-RU" sz="1600" b="1" dirty="0">
                <a:solidFill>
                  <a:srgbClr val="0070C0"/>
                </a:solidFill>
              </a:rPr>
              <a:t>1861</a:t>
            </a:r>
            <a:r>
              <a:rPr lang="ru-RU" sz="1600" dirty="0"/>
              <a:t> обучающихся детей-сирот (51,49% от общего числа). </a:t>
            </a:r>
          </a:p>
          <a:p>
            <a:pPr marL="285750" indent="-285750" algn="just">
              <a:buFont typeface="Wingdings" panose="05000000000000000000" pitchFamily="2" charset="2"/>
              <a:buChar char="q"/>
            </a:pPr>
            <a:r>
              <a:rPr lang="ru-RU" sz="1600" dirty="0"/>
              <a:t>505 человек (27,1%) задействованы в кружках/секциях художественной направленности; 421 человек (22,6%) посещают кружки/секции физкультурно-оздоровительной направленности; </a:t>
            </a:r>
          </a:p>
          <a:p>
            <a:pPr marL="285750" indent="-285750" algn="just">
              <a:buFont typeface="Wingdings" panose="05000000000000000000" pitchFamily="2" charset="2"/>
              <a:buChar char="q"/>
            </a:pPr>
            <a:r>
              <a:rPr lang="ru-RU" sz="1600" dirty="0"/>
              <a:t>249 человек (13,4%) участники кружков/секций по кулинарному искусству, домоводству (в т.ч. программы «Социализация обучающихся, проживающих в общежитии»), эстетике, посткроссингу; </a:t>
            </a:r>
          </a:p>
          <a:p>
            <a:pPr marL="285750" indent="-285750" algn="just">
              <a:buFont typeface="Wingdings" panose="05000000000000000000" pitchFamily="2" charset="2"/>
              <a:buChar char="q"/>
            </a:pPr>
            <a:r>
              <a:rPr lang="ru-RU" sz="1600" dirty="0"/>
              <a:t>219 человек (11,8%) участники кружков/секций социально-гуманитарной направленности; </a:t>
            </a:r>
          </a:p>
          <a:p>
            <a:pPr marL="285750" indent="-285750" algn="just">
              <a:buFont typeface="Wingdings" panose="05000000000000000000" pitchFamily="2" charset="2"/>
              <a:buChar char="q"/>
            </a:pPr>
            <a:r>
              <a:rPr lang="ru-RU" sz="1600" dirty="0"/>
              <a:t>138 человек (7,45%) посещают кружки профессионального творчества; </a:t>
            </a:r>
          </a:p>
          <a:p>
            <a:pPr marL="285750" indent="-285750" algn="just">
              <a:buFont typeface="Wingdings" panose="05000000000000000000" pitchFamily="2" charset="2"/>
              <a:buChar char="q"/>
            </a:pPr>
            <a:r>
              <a:rPr lang="ru-RU" sz="1600" dirty="0"/>
              <a:t>110 человек (5,9%) заняты в кружках/секциях туристско-краеведческой направленности; 109 человек (5,8%) осваивают дополнительную профессиональную программу, программу повышения квалификации;</a:t>
            </a:r>
          </a:p>
          <a:p>
            <a:pPr marL="285750" indent="-285750" algn="just">
              <a:buFont typeface="Wingdings" panose="05000000000000000000" pitchFamily="2" charset="2"/>
              <a:buChar char="q"/>
            </a:pPr>
            <a:r>
              <a:rPr lang="ru-RU" sz="1600" dirty="0"/>
              <a:t>78 (4,2%) задействованы в кружках/секциях технической направленности; </a:t>
            </a:r>
          </a:p>
          <a:p>
            <a:pPr marL="285750" indent="-285750" algn="just">
              <a:buFont typeface="Wingdings" panose="05000000000000000000" pitchFamily="2" charset="2"/>
              <a:buChar char="q"/>
            </a:pPr>
            <a:r>
              <a:rPr lang="ru-RU" sz="1600" dirty="0"/>
              <a:t>39 человек (2,1%) посещают кружки/секции естественно-научной направленности.    </a:t>
            </a:r>
          </a:p>
          <a:p>
            <a:endParaRPr lang="ru-RU" dirty="0"/>
          </a:p>
        </p:txBody>
      </p:sp>
      <p:sp>
        <p:nvSpPr>
          <p:cNvPr id="5" name="Прямоугольник 4">
            <a:extLst>
              <a:ext uri="{FF2B5EF4-FFF2-40B4-BE49-F238E27FC236}">
                <a16:creationId xmlns:a16="http://schemas.microsoft.com/office/drawing/2014/main" id="{B1336F34-069C-46F1-AB7B-2126FA14F315}"/>
              </a:ext>
            </a:extLst>
          </p:cNvPr>
          <p:cNvSpPr/>
          <p:nvPr/>
        </p:nvSpPr>
        <p:spPr>
          <a:xfrm>
            <a:off x="6948255" y="951988"/>
            <a:ext cx="4832414" cy="3046988"/>
          </a:xfrm>
          <a:prstGeom prst="rect">
            <a:avLst/>
          </a:prstGeom>
        </p:spPr>
        <p:txBody>
          <a:bodyPr wrap="square">
            <a:spAutoFit/>
          </a:bodyPr>
          <a:lstStyle/>
          <a:p>
            <a:pPr marL="285750" indent="-285750" algn="just">
              <a:buFont typeface="Courier New" panose="02070309020205020404" pitchFamily="49" charset="0"/>
              <a:buChar char="o"/>
            </a:pPr>
            <a:r>
              <a:rPr lang="ru-RU" sz="1600" b="1" dirty="0">
                <a:solidFill>
                  <a:srgbClr val="0070C0"/>
                </a:solidFill>
              </a:rPr>
              <a:t>255 (7,06%)</a:t>
            </a:r>
            <a:r>
              <a:rPr lang="ru-RU" sz="1600" dirty="0"/>
              <a:t> детей-сирот занимаются в учреждениях дополнительного образования:</a:t>
            </a:r>
          </a:p>
          <a:p>
            <a:pPr marL="285750" indent="-285750" algn="just">
              <a:buFont typeface="Courier New" panose="02070309020205020404" pitchFamily="49" charset="0"/>
              <a:buChar char="o"/>
            </a:pPr>
            <a:r>
              <a:rPr lang="ru-RU" sz="1600" dirty="0"/>
              <a:t>95 (37,2%) чел. посещают физкультурно-оздоровительные организации;</a:t>
            </a:r>
          </a:p>
          <a:p>
            <a:pPr marL="285750" indent="-285750" algn="just">
              <a:buFont typeface="Courier New" panose="02070309020205020404" pitchFamily="49" charset="0"/>
              <a:buChar char="o"/>
            </a:pPr>
            <a:r>
              <a:rPr lang="ru-RU" sz="1600" dirty="0"/>
              <a:t>95 (37,2%) чел. посещают культурно-досуговые и иные учреждения культуры;</a:t>
            </a:r>
          </a:p>
          <a:p>
            <a:pPr marL="285750" indent="-285750" algn="just">
              <a:buFont typeface="Courier New" panose="02070309020205020404" pitchFamily="49" charset="0"/>
              <a:buChar char="o"/>
            </a:pPr>
            <a:r>
              <a:rPr lang="ru-RU" sz="1600" dirty="0"/>
              <a:t>35 чел. (13,7%) посещают социально-культурные спортивные комплексы, занимаются </a:t>
            </a:r>
            <a:r>
              <a:rPr lang="ru-RU" sz="1600" dirty="0" err="1"/>
              <a:t>волонтерством</a:t>
            </a:r>
            <a:r>
              <a:rPr lang="ru-RU" sz="1600" dirty="0"/>
              <a:t>, участвуют в деятельности педагогических отрядов, задействованы в мероприятиях, проводимых муниципальными отделами по молодежной политике. </a:t>
            </a:r>
          </a:p>
        </p:txBody>
      </p:sp>
      <p:pic>
        <p:nvPicPr>
          <p:cNvPr id="6" name="Рисунок 5" descr="Презентация с круговой диаграммой">
            <a:extLst>
              <a:ext uri="{FF2B5EF4-FFF2-40B4-BE49-F238E27FC236}">
                <a16:creationId xmlns:a16="http://schemas.microsoft.com/office/drawing/2014/main" id="{9E7A8BC7-6C3F-4905-90E9-E2817F7F9C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5284" y="5766162"/>
            <a:ext cx="914400" cy="914400"/>
          </a:xfrm>
          <a:prstGeom prst="rect">
            <a:avLst/>
          </a:prstGeom>
        </p:spPr>
      </p:pic>
    </p:spTree>
    <p:extLst>
      <p:ext uri="{BB962C8B-B14F-4D97-AF65-F5344CB8AC3E}">
        <p14:creationId xmlns:p14="http://schemas.microsoft.com/office/powerpoint/2010/main" val="4235899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4D0711E-0064-4DBC-9A99-3AC219FF1062}"/>
              </a:ext>
            </a:extLst>
          </p:cNvPr>
          <p:cNvSpPr/>
          <p:nvPr/>
        </p:nvSpPr>
        <p:spPr>
          <a:xfrm>
            <a:off x="153878" y="42772"/>
            <a:ext cx="9096653" cy="646331"/>
          </a:xfrm>
          <a:prstGeom prst="rect">
            <a:avLst/>
          </a:prstGeom>
        </p:spPr>
        <p:txBody>
          <a:bodyPr wrap="square">
            <a:spAutoFit/>
          </a:bodyPr>
          <a:lstStyle/>
          <a:p>
            <a:r>
              <a:rPr lang="ru-RU" b="1" dirty="0"/>
              <a:t>Мероприятия ПОО по профилактике социально-негативных явлений среди детей-сирот за 2020-2021 учебный год</a:t>
            </a:r>
          </a:p>
        </p:txBody>
      </p:sp>
      <p:pic>
        <p:nvPicPr>
          <p:cNvPr id="3" name="Рисунок 2">
            <a:extLst>
              <a:ext uri="{FF2B5EF4-FFF2-40B4-BE49-F238E27FC236}">
                <a16:creationId xmlns:a16="http://schemas.microsoft.com/office/drawing/2014/main" id="{1A8CA452-8A85-4975-83E3-00BA5417C3B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05912" y="88963"/>
            <a:ext cx="1637512" cy="248203"/>
          </a:xfrm>
          <a:prstGeom prst="rect">
            <a:avLst/>
          </a:prstGeom>
        </p:spPr>
      </p:pic>
      <p:sp>
        <p:nvSpPr>
          <p:cNvPr id="4" name="Прямоугольник 3">
            <a:extLst>
              <a:ext uri="{FF2B5EF4-FFF2-40B4-BE49-F238E27FC236}">
                <a16:creationId xmlns:a16="http://schemas.microsoft.com/office/drawing/2014/main" id="{A876B5EE-47A4-4508-BEA6-40BAF907E99B}"/>
              </a:ext>
            </a:extLst>
          </p:cNvPr>
          <p:cNvSpPr/>
          <p:nvPr/>
        </p:nvSpPr>
        <p:spPr>
          <a:xfrm>
            <a:off x="153878" y="610074"/>
            <a:ext cx="6096000" cy="338554"/>
          </a:xfrm>
          <a:prstGeom prst="rect">
            <a:avLst/>
          </a:prstGeom>
        </p:spPr>
        <p:txBody>
          <a:bodyPr>
            <a:spAutoFit/>
          </a:bodyPr>
          <a:lstStyle/>
          <a:p>
            <a:r>
              <a:rPr lang="ru-RU" sz="1600" b="1" dirty="0">
                <a:solidFill>
                  <a:srgbClr val="0070C0"/>
                </a:solidFill>
              </a:rPr>
              <a:t>Наличие совета по профилактике социально-негативных явлений</a:t>
            </a:r>
          </a:p>
        </p:txBody>
      </p:sp>
      <p:graphicFrame>
        <p:nvGraphicFramePr>
          <p:cNvPr id="5" name="Таблица 4">
            <a:extLst>
              <a:ext uri="{FF2B5EF4-FFF2-40B4-BE49-F238E27FC236}">
                <a16:creationId xmlns:a16="http://schemas.microsoft.com/office/drawing/2014/main" id="{8D200F6D-7C42-4F8B-B87A-BAA5716237DC}"/>
              </a:ext>
            </a:extLst>
          </p:cNvPr>
          <p:cNvGraphicFramePr>
            <a:graphicFrameLocks noGrp="1"/>
          </p:cNvGraphicFramePr>
          <p:nvPr>
            <p:extLst>
              <p:ext uri="{D42A27DB-BD31-4B8C-83A1-F6EECF244321}">
                <p14:modId xmlns:p14="http://schemas.microsoft.com/office/powerpoint/2010/main" val="4027361513"/>
              </p:ext>
            </p:extLst>
          </p:nvPr>
        </p:nvGraphicFramePr>
        <p:xfrm>
          <a:off x="153878" y="948628"/>
          <a:ext cx="6705601" cy="1156972"/>
        </p:xfrm>
        <a:graphic>
          <a:graphicData uri="http://schemas.openxmlformats.org/drawingml/2006/table">
            <a:tbl>
              <a:tblPr firstRow="1" firstCol="1" bandRow="1"/>
              <a:tblGrid>
                <a:gridCol w="342036">
                  <a:extLst>
                    <a:ext uri="{9D8B030D-6E8A-4147-A177-3AD203B41FA5}">
                      <a16:colId xmlns:a16="http://schemas.microsoft.com/office/drawing/2014/main" val="1495608622"/>
                    </a:ext>
                  </a:extLst>
                </a:gridCol>
                <a:gridCol w="4655946">
                  <a:extLst>
                    <a:ext uri="{9D8B030D-6E8A-4147-A177-3AD203B41FA5}">
                      <a16:colId xmlns:a16="http://schemas.microsoft.com/office/drawing/2014/main" val="2743536449"/>
                    </a:ext>
                  </a:extLst>
                </a:gridCol>
                <a:gridCol w="897991">
                  <a:extLst>
                    <a:ext uri="{9D8B030D-6E8A-4147-A177-3AD203B41FA5}">
                      <a16:colId xmlns:a16="http://schemas.microsoft.com/office/drawing/2014/main" val="3344374727"/>
                    </a:ext>
                  </a:extLst>
                </a:gridCol>
                <a:gridCol w="809628">
                  <a:extLst>
                    <a:ext uri="{9D8B030D-6E8A-4147-A177-3AD203B41FA5}">
                      <a16:colId xmlns:a16="http://schemas.microsoft.com/office/drawing/2014/main" val="835039409"/>
                    </a:ext>
                  </a:extLst>
                </a:gridCol>
              </a:tblGrid>
              <a:tr h="0">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Показатель</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Кол-во</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ПОО</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Доля в %</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8012231"/>
                  </a:ext>
                </a:extLst>
              </a:tr>
              <a:tr h="0">
                <a:tc>
                  <a:txBody>
                    <a:bodyPr/>
                    <a:lstStyle/>
                    <a:p>
                      <a:pPr algn="ct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Совет по профилактике социально-негативных явлений</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37</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66,0</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7483945"/>
                  </a:ext>
                </a:extLst>
              </a:tr>
              <a:tr h="0">
                <a:tc>
                  <a:txBody>
                    <a:bodyPr/>
                    <a:lstStyle/>
                    <a:p>
                      <a:pPr algn="ct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Кабинет по профилактике социально-негативных явлений</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17,9</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8919584"/>
                  </a:ext>
                </a:extLst>
              </a:tr>
              <a:tr h="0">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Отсутствует орган, занимающийся профилактикой социально-негативных явлений</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14,3</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292488852"/>
                  </a:ext>
                </a:extLst>
              </a:tr>
              <a:tr h="0">
                <a:tc>
                  <a:txBody>
                    <a:bodyPr/>
                    <a:lstStyle/>
                    <a:p>
                      <a:pPr algn="ct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Учебно-воспитательная комиссия</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1,8</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1656254"/>
                  </a:ext>
                </a:extLst>
              </a:tr>
            </a:tbl>
          </a:graphicData>
        </a:graphic>
      </p:graphicFrame>
      <p:sp>
        <p:nvSpPr>
          <p:cNvPr id="6" name="Прямоугольник 5">
            <a:extLst>
              <a:ext uri="{FF2B5EF4-FFF2-40B4-BE49-F238E27FC236}">
                <a16:creationId xmlns:a16="http://schemas.microsoft.com/office/drawing/2014/main" id="{77FB7C42-5539-45AF-AF33-0605ACD9E88B}"/>
              </a:ext>
            </a:extLst>
          </p:cNvPr>
          <p:cNvSpPr/>
          <p:nvPr/>
        </p:nvSpPr>
        <p:spPr>
          <a:xfrm>
            <a:off x="0" y="2105600"/>
            <a:ext cx="6859481" cy="584775"/>
          </a:xfrm>
          <a:prstGeom prst="rect">
            <a:avLst/>
          </a:prstGeom>
        </p:spPr>
        <p:txBody>
          <a:bodyPr wrap="square">
            <a:spAutoFit/>
          </a:bodyPr>
          <a:lstStyle/>
          <a:p>
            <a:pPr algn="ctr"/>
            <a:r>
              <a:rPr lang="ru-RU" sz="1600" b="1" dirty="0">
                <a:solidFill>
                  <a:srgbClr val="0070C0"/>
                </a:solidFill>
              </a:rPr>
              <a:t>Мероприятия ПОО по профилактике социально-негативных явлений среди детей-сирот за 2020-2021 учебный год</a:t>
            </a:r>
          </a:p>
        </p:txBody>
      </p:sp>
      <p:graphicFrame>
        <p:nvGraphicFramePr>
          <p:cNvPr id="7" name="Таблица 6">
            <a:extLst>
              <a:ext uri="{FF2B5EF4-FFF2-40B4-BE49-F238E27FC236}">
                <a16:creationId xmlns:a16="http://schemas.microsoft.com/office/drawing/2014/main" id="{59C6586B-0BAA-4FE6-83CF-DAD46CD3F174}"/>
              </a:ext>
            </a:extLst>
          </p:cNvPr>
          <p:cNvGraphicFramePr>
            <a:graphicFrameLocks noGrp="1"/>
          </p:cNvGraphicFramePr>
          <p:nvPr>
            <p:extLst>
              <p:ext uri="{D42A27DB-BD31-4B8C-83A1-F6EECF244321}">
                <p14:modId xmlns:p14="http://schemas.microsoft.com/office/powerpoint/2010/main" val="1440386163"/>
              </p:ext>
            </p:extLst>
          </p:nvPr>
        </p:nvGraphicFramePr>
        <p:xfrm>
          <a:off x="153878" y="2690375"/>
          <a:ext cx="6705602" cy="4003379"/>
        </p:xfrm>
        <a:graphic>
          <a:graphicData uri="http://schemas.openxmlformats.org/drawingml/2006/table">
            <a:tbl>
              <a:tblPr firstRow="1" firstCol="1" bandRow="1"/>
              <a:tblGrid>
                <a:gridCol w="234994">
                  <a:extLst>
                    <a:ext uri="{9D8B030D-6E8A-4147-A177-3AD203B41FA5}">
                      <a16:colId xmlns:a16="http://schemas.microsoft.com/office/drawing/2014/main" val="824236922"/>
                    </a:ext>
                  </a:extLst>
                </a:gridCol>
                <a:gridCol w="5523470">
                  <a:extLst>
                    <a:ext uri="{9D8B030D-6E8A-4147-A177-3AD203B41FA5}">
                      <a16:colId xmlns:a16="http://schemas.microsoft.com/office/drawing/2014/main" val="3284968990"/>
                    </a:ext>
                  </a:extLst>
                </a:gridCol>
                <a:gridCol w="485408">
                  <a:extLst>
                    <a:ext uri="{9D8B030D-6E8A-4147-A177-3AD203B41FA5}">
                      <a16:colId xmlns:a16="http://schemas.microsoft.com/office/drawing/2014/main" val="2204101194"/>
                    </a:ext>
                  </a:extLst>
                </a:gridCol>
                <a:gridCol w="461730">
                  <a:extLst>
                    <a:ext uri="{9D8B030D-6E8A-4147-A177-3AD203B41FA5}">
                      <a16:colId xmlns:a16="http://schemas.microsoft.com/office/drawing/2014/main" val="2276079074"/>
                    </a:ext>
                  </a:extLst>
                </a:gridCol>
              </a:tblGrid>
              <a:tr h="263150">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п/п</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Наименование мероприятия</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Кол-во ответов</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Доля в %</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2110794"/>
                  </a:ext>
                </a:extLst>
              </a:tr>
              <a:tr h="124031">
                <a:tc gridSpan="4">
                  <a:txBody>
                    <a:bodyPr/>
                    <a:lstStyle/>
                    <a:p>
                      <a:pPr algn="ctr">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Профилактика здорового образа жизни</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ru-RU"/>
                    </a:p>
                  </a:txBody>
                  <a:tcPr/>
                </a:tc>
                <a:tc hMerge="1">
                  <a:txBody>
                    <a:bodyPr/>
                    <a:lstStyle/>
                    <a:p>
                      <a:endParaRPr lang="ru-RU"/>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u-RU"/>
                    </a:p>
                  </a:txBody>
                  <a:tcPr/>
                </a:tc>
                <a:extLst>
                  <a:ext uri="{0D108BD9-81ED-4DB2-BD59-A6C34878D82A}">
                    <a16:rowId xmlns:a16="http://schemas.microsoft.com/office/drawing/2014/main" val="2479397504"/>
                  </a:ext>
                </a:extLst>
              </a:tr>
              <a:tr h="124031">
                <a:tc gridSpan="4">
                  <a:txBody>
                    <a:bodyPr/>
                    <a:lstStyle/>
                    <a:p>
                      <a:pPr algn="ctr">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Проведение профилактических дней, недель, месячников</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lnL w="12700" cap="flat" cmpd="sng" algn="ctr">
                      <a:solidFill>
                        <a:srgbClr val="000000"/>
                      </a:solidFill>
                      <a:prstDash val="solid"/>
                      <a:round/>
                      <a:headEnd type="none" w="med" len="med"/>
                      <a:tailEnd type="none" w="med" len="med"/>
                    </a:lnL>
                  </a:tcPr>
                </a:tc>
                <a:tc hMerge="1">
                  <a:txBody>
                    <a:bodyPr/>
                    <a:lstStyle/>
                    <a:p>
                      <a:endParaRPr lang="ru-RU"/>
                    </a:p>
                  </a:txBody>
                  <a:tcPr/>
                </a:tc>
                <a:extLst>
                  <a:ext uri="{0D108BD9-81ED-4DB2-BD59-A6C34878D82A}">
                    <a16:rowId xmlns:a16="http://schemas.microsoft.com/office/drawing/2014/main" val="205250805"/>
                  </a:ext>
                </a:extLst>
              </a:tr>
              <a:tr h="124031">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Неделя профилактики употребления табачных изделий</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4,9</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6934481"/>
                  </a:ext>
                </a:extLst>
              </a:tr>
              <a:tr h="124031">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Неделя профилактики ВИЧ-инфекции</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24363"/>
                  </a:ext>
                </a:extLst>
              </a:tr>
              <a:tr h="124031">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Неделя профилактики суицидального поведения </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5143470"/>
                  </a:ext>
                </a:extLst>
              </a:tr>
              <a:tr h="124031">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4.</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Неделя профилактики наркозависимости</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1220098"/>
                  </a:ext>
                </a:extLst>
              </a:tr>
              <a:tr h="124031">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5.</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Неделя, посвященная всемирному дню трезвости</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5701815"/>
                  </a:ext>
                </a:extLst>
              </a:tr>
              <a:tr h="124031">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6.</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День здоровья</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9503975"/>
                  </a:ext>
                </a:extLst>
              </a:tr>
              <a:tr h="124031">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7.</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Неделя психологии</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5247286"/>
                  </a:ext>
                </a:extLst>
              </a:tr>
              <a:tr h="124031">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День отказа от курения</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0,2</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4808389"/>
                  </a:ext>
                </a:extLst>
              </a:tr>
              <a:tr h="124031">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Месячник профилактической работы «Жизнь! Здоровье! Красота!»</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0,2</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4655310"/>
                  </a:ext>
                </a:extLst>
              </a:tr>
              <a:tr h="124031">
                <a:tc gridSpan="4">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Диагностические мероприятия</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u-RU"/>
                    </a:p>
                  </a:txBody>
                  <a:tcPr/>
                </a:tc>
                <a:extLst>
                  <a:ext uri="{0D108BD9-81ED-4DB2-BD59-A6C34878D82A}">
                    <a16:rowId xmlns:a16="http://schemas.microsoft.com/office/drawing/2014/main" val="2811860770"/>
                  </a:ext>
                </a:extLst>
              </a:tr>
              <a:tr h="144249">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Социально-психологическое тестирование на предмет раннего выявления незаконного потребления наркотических средств</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9363348"/>
                  </a:ext>
                </a:extLst>
              </a:tr>
              <a:tr h="124031">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Анонимный опрос на темы «ВИЧ/СПИД»; «Твое отношение к наркотикам»</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4</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0,9</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3349024"/>
                  </a:ext>
                </a:extLst>
              </a:tr>
              <a:tr h="124031">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Медицинский осмотр на выявление в организме психоактивных веществ</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7419507"/>
                  </a:ext>
                </a:extLst>
              </a:tr>
              <a:tr h="124031">
                <a:tc gridSpan="4">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Классные часы, лекции, беседы, уроки, вебинары, информационные минутки </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u-RU"/>
                    </a:p>
                  </a:txBody>
                  <a:tcPr/>
                </a:tc>
                <a:extLst>
                  <a:ext uri="{0D108BD9-81ED-4DB2-BD59-A6C34878D82A}">
                    <a16:rowId xmlns:a16="http://schemas.microsoft.com/office/drawing/2014/main" val="404133523"/>
                  </a:ext>
                </a:extLst>
              </a:tr>
              <a:tr h="452224">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Классные часы на темы: «Алкоголь-враг твоего здоровья»; «Здоровый образ жизни»; «Жизнь без вредных привычек»; «Молодежь против наркотиков»; «Официальное «НЕТ» курительным смесям»; «Осознанный выбор»; «</a:t>
                      </a:r>
                      <a:r>
                        <a:rPr lang="ru-RU"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Профилактика социально - негативных явлений. ВИЧ инфекция и другие социально значимые заболевания»; «</a:t>
                      </a: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Правильное отношение к табаку!»;</a:t>
                      </a:r>
                      <a:r>
                        <a:rPr lang="ru-RU"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700" dirty="0">
                          <a:effectLst/>
                          <a:latin typeface="Times New Roman" panose="02020603050405020304" pitchFamily="18" charset="0"/>
                          <a:ea typeface="Calibri" panose="020F0502020204030204" pitchFamily="34" charset="0"/>
                          <a:cs typeface="Times New Roman" panose="02020603050405020304" pitchFamily="18" charset="0"/>
                        </a:rPr>
                        <a:t>«Я выбираю жизнь»</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9259593"/>
                  </a:ext>
                </a:extLst>
              </a:tr>
              <a:tr h="254445">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Видео-лекторий на темы: «Всероссийский день трезвости»;	 «День отказа от табака»; «Дороги, которые мы выбираем»; «СТОП ВИЧ/СПИД»; «Табак приносит вред!» </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6</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912976"/>
                  </a:ext>
                </a:extLst>
              </a:tr>
              <a:tr h="254445">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Беседы на темы: «Жизнестойкость как осознанный выбор»; «Курить – здоровью вредить!»; «Опасность употребления ПАВ»; «Пивной алкоголизм у подростков»</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6</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9874718"/>
                  </a:ext>
                </a:extLst>
              </a:tr>
              <a:tr h="278277">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Лекции на темы: «Вредным привычкам – нет!»; «Наркомания путь в никуда»; Профилактика использования электронных систем доставки никотина»; «Профилактика курения»; «Психическое здоровье молодежи и проблема зависимости от ПАВ»; «Твой репродуктивный выбор»</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5</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3821854"/>
                  </a:ext>
                </a:extLst>
              </a:tr>
              <a:tr h="124031">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Индивидуальные беседы</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6169063"/>
                  </a:ext>
                </a:extLst>
              </a:tr>
              <a:tr h="124031">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18.</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Интерактивный урок «Психологическое здоровье»</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6543756"/>
                  </a:ext>
                </a:extLst>
              </a:tr>
              <a:tr h="124031">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19.</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Вебинар «Я выбираю здоровый образ жизни»</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0,2</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3127262"/>
                  </a:ext>
                </a:extLst>
              </a:tr>
              <a:tr h="124031">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700" dirty="0">
                          <a:effectLst/>
                          <a:latin typeface="Times New Roman" panose="02020603050405020304" pitchFamily="18" charset="0"/>
                          <a:ea typeface="Calibri" panose="020F0502020204030204" pitchFamily="34" charset="0"/>
                          <a:cs typeface="Times New Roman" panose="02020603050405020304" pitchFamily="18" charset="0"/>
                        </a:rPr>
                        <a:t>Информационная минутка «Физическая культура и наркотики»</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60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0,2</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336" marR="38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1069615"/>
                  </a:ext>
                </a:extLst>
              </a:tr>
            </a:tbl>
          </a:graphicData>
        </a:graphic>
      </p:graphicFrame>
      <p:sp>
        <p:nvSpPr>
          <p:cNvPr id="8" name="Прямоугольник 7">
            <a:extLst>
              <a:ext uri="{FF2B5EF4-FFF2-40B4-BE49-F238E27FC236}">
                <a16:creationId xmlns:a16="http://schemas.microsoft.com/office/drawing/2014/main" id="{DFB2BE03-0D4A-4F9D-8871-2661C8586231}"/>
              </a:ext>
            </a:extLst>
          </p:cNvPr>
          <p:cNvSpPr/>
          <p:nvPr/>
        </p:nvSpPr>
        <p:spPr>
          <a:xfrm>
            <a:off x="7309278" y="1057594"/>
            <a:ext cx="4634146" cy="5293757"/>
          </a:xfrm>
          <a:prstGeom prst="rect">
            <a:avLst/>
          </a:prstGeom>
        </p:spPr>
        <p:txBody>
          <a:bodyPr wrap="square">
            <a:spAutoFit/>
          </a:bodyPr>
          <a:lstStyle/>
          <a:p>
            <a:pPr algn="just"/>
            <a:r>
              <a:rPr lang="ru-RU" sz="1600" dirty="0"/>
              <a:t>В 56 ПОО (100,0%) проводятся мероприятия по профилактике социально-негативных явлений. Чаще всего обучающиеся категории детей-сирот участвуют в этих мероприятиях наравне с другими обучающимися и не выделяются в отдельную группу. </a:t>
            </a:r>
            <a:r>
              <a:rPr lang="ru-RU" sz="1600" b="1" dirty="0">
                <a:solidFill>
                  <a:srgbClr val="FF0000"/>
                </a:solidFill>
              </a:rPr>
              <a:t>За 2020-2021 учебный год было проведено 2346 мероприятий! </a:t>
            </a:r>
            <a:r>
              <a:rPr lang="ru-RU" sz="1600" dirty="0"/>
              <a:t>Отдельно можно выделить: мероприятия, направленные на профилактику здорового образа жизни – 193 ответа; межведомственные, областные мероприятия – 122 ответа; мероприятия, направленные на профилактику правонарушений – 71 ответ; мероприятия, направленные на профилактику экстремизма и терроризма – 22 ответа; мероприятия направленные на профилактику самовольных уходов – 8 ответов; мероприятия, направленные на профилактику информационной безопасности – 5 ответов; мероприятия для законных представителей – 4 ответа. </a:t>
            </a:r>
          </a:p>
          <a:p>
            <a:endParaRPr lang="ru-RU" dirty="0"/>
          </a:p>
        </p:txBody>
      </p:sp>
      <p:sp>
        <p:nvSpPr>
          <p:cNvPr id="9" name="Стрелка: штриховая вправо 8">
            <a:extLst>
              <a:ext uri="{FF2B5EF4-FFF2-40B4-BE49-F238E27FC236}">
                <a16:creationId xmlns:a16="http://schemas.microsoft.com/office/drawing/2014/main" id="{FED74A6C-A1D9-45DF-9807-0F7AB380D897}"/>
              </a:ext>
            </a:extLst>
          </p:cNvPr>
          <p:cNvSpPr/>
          <p:nvPr/>
        </p:nvSpPr>
        <p:spPr>
          <a:xfrm rot="10800000">
            <a:off x="7309277" y="5891047"/>
            <a:ext cx="4364858" cy="646331"/>
          </a:xfrm>
          <a:prstGeom prst="striped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3A318C05-BDA5-4437-874F-F6B929E2FE97}"/>
              </a:ext>
            </a:extLst>
          </p:cNvPr>
          <p:cNvSpPr txBox="1"/>
          <p:nvPr/>
        </p:nvSpPr>
        <p:spPr>
          <a:xfrm>
            <a:off x="7565251" y="6065146"/>
            <a:ext cx="3727145" cy="307777"/>
          </a:xfrm>
          <a:prstGeom prst="rect">
            <a:avLst/>
          </a:prstGeom>
          <a:noFill/>
        </p:spPr>
        <p:txBody>
          <a:bodyPr wrap="square" rtlCol="0">
            <a:spAutoFit/>
          </a:bodyPr>
          <a:lstStyle/>
          <a:p>
            <a:r>
              <a:rPr lang="ru-RU" sz="1400" b="1" dirty="0">
                <a:solidFill>
                  <a:srgbClr val="FF0000"/>
                </a:solidFill>
              </a:rPr>
              <a:t>и еще + 105 позиций в таблице мероприятий</a:t>
            </a:r>
          </a:p>
        </p:txBody>
      </p:sp>
    </p:spTree>
    <p:extLst>
      <p:ext uri="{BB962C8B-B14F-4D97-AF65-F5344CB8AC3E}">
        <p14:creationId xmlns:p14="http://schemas.microsoft.com/office/powerpoint/2010/main" val="2950940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E7B32B0-3998-400E-807E-E8A16C9477B3}"/>
              </a:ext>
            </a:extLst>
          </p:cNvPr>
          <p:cNvSpPr/>
          <p:nvPr/>
        </p:nvSpPr>
        <p:spPr>
          <a:xfrm>
            <a:off x="248576" y="150921"/>
            <a:ext cx="8102353" cy="369332"/>
          </a:xfrm>
          <a:prstGeom prst="rect">
            <a:avLst/>
          </a:prstGeom>
        </p:spPr>
        <p:txBody>
          <a:bodyPr wrap="square">
            <a:spAutoFit/>
          </a:bodyPr>
          <a:lstStyle/>
          <a:p>
            <a:r>
              <a:rPr lang="ru-RU" b="1" dirty="0"/>
              <a:t>Осуществление воспитательной работы в общежитии с детьми-сиротами</a:t>
            </a:r>
          </a:p>
        </p:txBody>
      </p:sp>
      <p:pic>
        <p:nvPicPr>
          <p:cNvPr id="3" name="Рисунок 2">
            <a:extLst>
              <a:ext uri="{FF2B5EF4-FFF2-40B4-BE49-F238E27FC236}">
                <a16:creationId xmlns:a16="http://schemas.microsoft.com/office/drawing/2014/main" id="{2AD2445C-CC51-40B9-821F-825D2CDEBF4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05912" y="88963"/>
            <a:ext cx="1637512" cy="248203"/>
          </a:xfrm>
          <a:prstGeom prst="rect">
            <a:avLst/>
          </a:prstGeom>
        </p:spPr>
      </p:pic>
      <p:graphicFrame>
        <p:nvGraphicFramePr>
          <p:cNvPr id="4" name="Таблица 3">
            <a:extLst>
              <a:ext uri="{FF2B5EF4-FFF2-40B4-BE49-F238E27FC236}">
                <a16:creationId xmlns:a16="http://schemas.microsoft.com/office/drawing/2014/main" id="{367E6417-88E7-44E9-958D-E8B3243A7688}"/>
              </a:ext>
            </a:extLst>
          </p:cNvPr>
          <p:cNvGraphicFramePr>
            <a:graphicFrameLocks noGrp="1"/>
          </p:cNvGraphicFramePr>
          <p:nvPr>
            <p:extLst>
              <p:ext uri="{D42A27DB-BD31-4B8C-83A1-F6EECF244321}">
                <p14:modId xmlns:p14="http://schemas.microsoft.com/office/powerpoint/2010/main" val="3946531182"/>
              </p:ext>
            </p:extLst>
          </p:nvPr>
        </p:nvGraphicFramePr>
        <p:xfrm>
          <a:off x="411332" y="3372926"/>
          <a:ext cx="7208190" cy="3334153"/>
        </p:xfrm>
        <a:graphic>
          <a:graphicData uri="http://schemas.openxmlformats.org/drawingml/2006/table">
            <a:tbl>
              <a:tblPr firstRow="1" firstCol="1" bandRow="1"/>
              <a:tblGrid>
                <a:gridCol w="390281">
                  <a:extLst>
                    <a:ext uri="{9D8B030D-6E8A-4147-A177-3AD203B41FA5}">
                      <a16:colId xmlns:a16="http://schemas.microsoft.com/office/drawing/2014/main" val="4223200776"/>
                    </a:ext>
                  </a:extLst>
                </a:gridCol>
                <a:gridCol w="5116084">
                  <a:extLst>
                    <a:ext uri="{9D8B030D-6E8A-4147-A177-3AD203B41FA5}">
                      <a16:colId xmlns:a16="http://schemas.microsoft.com/office/drawing/2014/main" val="2061822102"/>
                    </a:ext>
                  </a:extLst>
                </a:gridCol>
                <a:gridCol w="1001864">
                  <a:extLst>
                    <a:ext uri="{9D8B030D-6E8A-4147-A177-3AD203B41FA5}">
                      <a16:colId xmlns:a16="http://schemas.microsoft.com/office/drawing/2014/main" val="2056829337"/>
                    </a:ext>
                  </a:extLst>
                </a:gridCol>
                <a:gridCol w="699961">
                  <a:extLst>
                    <a:ext uri="{9D8B030D-6E8A-4147-A177-3AD203B41FA5}">
                      <a16:colId xmlns:a16="http://schemas.microsoft.com/office/drawing/2014/main" val="1773737234"/>
                    </a:ext>
                  </a:extLst>
                </a:gridCol>
              </a:tblGrid>
              <a:tr h="399934">
                <a:tc>
                  <a:txBody>
                    <a:bodyPr/>
                    <a:lstStyle/>
                    <a:p>
                      <a:pPr algn="just">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п/п</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Направление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ПОО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в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7354697"/>
                  </a:ext>
                </a:extLst>
              </a:tr>
              <a:tr h="194945">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Гражданско – патриотическое и правовое воспитание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53,2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4373736"/>
                  </a:ext>
                </a:extLst>
              </a:tr>
              <a:tr h="194945">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Культурно-эстетическое воспитание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8308769"/>
                  </a:ext>
                </a:extLst>
              </a:tr>
              <a:tr h="194945">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Спортивно-оздоровительное воспитание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778442"/>
                  </a:ext>
                </a:extLst>
              </a:tr>
              <a:tr h="194945">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Духовно-нравственное воспитание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48,9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3425057"/>
                  </a:ext>
                </a:extLst>
              </a:tr>
              <a:tr h="194945">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Социально-бытовое воспитание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0246924"/>
                  </a:ext>
                </a:extLst>
              </a:tr>
              <a:tr h="194945">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Профилактика социально-негативных явлений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34,0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5578655"/>
                  </a:ext>
                </a:extLst>
              </a:tr>
              <a:tr h="194945">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Экологическое воспитание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316292"/>
                  </a:ext>
                </a:extLst>
              </a:tr>
              <a:tr h="194945">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Профессионально-личностное воспитание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111361"/>
                  </a:ext>
                </a:extLst>
              </a:tr>
              <a:tr h="194945">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Студенческое самоуправление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8838676"/>
                  </a:ext>
                </a:extLst>
              </a:tr>
              <a:tr h="194945">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Трудовое воспитание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9456568"/>
                  </a:ext>
                </a:extLst>
              </a:tr>
              <a:tr h="399934">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Создание и укрепление семьи, ответственное родительство, профилактика социального сиротства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4319343"/>
                  </a:ext>
                </a:extLst>
              </a:tr>
              <a:tr h="194945">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Волонтерство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9460426"/>
                  </a:ext>
                </a:extLst>
              </a:tr>
              <a:tr h="194945">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Молодежное предпринимательство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8616251"/>
                  </a:ext>
                </a:extLst>
              </a:tr>
              <a:tr h="194945">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Работа с законными представителями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6578335"/>
                  </a:ext>
                </a:extLst>
              </a:tr>
            </a:tbl>
          </a:graphicData>
        </a:graphic>
      </p:graphicFrame>
      <p:sp>
        <p:nvSpPr>
          <p:cNvPr id="5" name="Прямоугольник 4">
            <a:extLst>
              <a:ext uri="{FF2B5EF4-FFF2-40B4-BE49-F238E27FC236}">
                <a16:creationId xmlns:a16="http://schemas.microsoft.com/office/drawing/2014/main" id="{0F445186-97B1-4DBB-BFE4-002EAC656142}"/>
              </a:ext>
            </a:extLst>
          </p:cNvPr>
          <p:cNvSpPr/>
          <p:nvPr/>
        </p:nvSpPr>
        <p:spPr>
          <a:xfrm>
            <a:off x="7963270" y="807869"/>
            <a:ext cx="3666478" cy="5693866"/>
          </a:xfrm>
          <a:prstGeom prst="rect">
            <a:avLst/>
          </a:prstGeom>
        </p:spPr>
        <p:txBody>
          <a:bodyPr wrap="square">
            <a:spAutoFit/>
          </a:bodyPr>
          <a:lstStyle/>
          <a:p>
            <a:pPr algn="ctr"/>
            <a:r>
              <a:rPr lang="ru-RU" sz="1400" dirty="0"/>
              <a:t>Согласно представленным данным, воспитательная работа с обучающимися категории детей-сирот ведется во всех 47 ПОО (100,0%), имеющих общежитие. Из них в общежитиях 25 ПОО (53,2%) реализуется гражданско-патриотическое и правовое воспитание; в 24 ПОО (51,0%) – культурно-эстетическое и спортивно-оздоровительное воспитание; в 23 ПОО (48,9%) – духовно-нравственное воспитание; в 17 ПОО (36,2%) – социально-бытовое воспитание; в 16 ПОО (34,0%) – профилактика социально-негативных явлений; в 15 ПОО (31,9%) – экологическое воспитание; в 13 ПОО (27,7%) – профессионально-личностное воспитание; в 7 ПОО (17,9%) студенческое самоуправление; в 5 ПОО (10,6%) – трудовое воспитание; в 4 ПОО (8,5%) – мероприятия, направленные на создание и укрепление семьи, ответственное родительство, профилактика социального сиротства; в 3 ПОО (6,4%) – мероприятия волонтерской направленности; в 1 ПОО (2,1%) – молодежное предпринимательство; в 1 ПОО (2,1%) – ведется работа с законными представителями. </a:t>
            </a:r>
          </a:p>
        </p:txBody>
      </p:sp>
      <p:sp>
        <p:nvSpPr>
          <p:cNvPr id="7" name="Прямоугольник 6">
            <a:extLst>
              <a:ext uri="{FF2B5EF4-FFF2-40B4-BE49-F238E27FC236}">
                <a16:creationId xmlns:a16="http://schemas.microsoft.com/office/drawing/2014/main" id="{DCA0F43F-5CEC-454E-8FCF-1614A1E9B4FE}"/>
              </a:ext>
            </a:extLst>
          </p:cNvPr>
          <p:cNvSpPr/>
          <p:nvPr/>
        </p:nvSpPr>
        <p:spPr>
          <a:xfrm>
            <a:off x="411331" y="599248"/>
            <a:ext cx="7374385" cy="584775"/>
          </a:xfrm>
          <a:prstGeom prst="rect">
            <a:avLst/>
          </a:prstGeom>
        </p:spPr>
        <p:txBody>
          <a:bodyPr wrap="square">
            <a:spAutoFit/>
          </a:bodyPr>
          <a:lstStyle/>
          <a:p>
            <a:pPr algn="ctr"/>
            <a:r>
              <a:rPr lang="ru-RU" sz="1600" b="1" dirty="0">
                <a:solidFill>
                  <a:srgbClr val="0070C0"/>
                </a:solidFill>
              </a:rPr>
              <a:t>Локальные нормативные акты, регламентирующие организацию и проведение воспитательной работы с обучающимися в общежитии ПОО</a:t>
            </a:r>
          </a:p>
        </p:txBody>
      </p:sp>
      <p:graphicFrame>
        <p:nvGraphicFramePr>
          <p:cNvPr id="8" name="Таблица 7">
            <a:extLst>
              <a:ext uri="{FF2B5EF4-FFF2-40B4-BE49-F238E27FC236}">
                <a16:creationId xmlns:a16="http://schemas.microsoft.com/office/drawing/2014/main" id="{9F3C0456-F592-45B5-8403-39F3C344F55D}"/>
              </a:ext>
            </a:extLst>
          </p:cNvPr>
          <p:cNvGraphicFramePr>
            <a:graphicFrameLocks noGrp="1"/>
          </p:cNvGraphicFramePr>
          <p:nvPr>
            <p:extLst>
              <p:ext uri="{D42A27DB-BD31-4B8C-83A1-F6EECF244321}">
                <p14:modId xmlns:p14="http://schemas.microsoft.com/office/powerpoint/2010/main" val="3452527482"/>
              </p:ext>
            </p:extLst>
          </p:nvPr>
        </p:nvGraphicFramePr>
        <p:xfrm>
          <a:off x="411331" y="1202393"/>
          <a:ext cx="7208191" cy="1703835"/>
        </p:xfrm>
        <a:graphic>
          <a:graphicData uri="http://schemas.openxmlformats.org/drawingml/2006/table">
            <a:tbl>
              <a:tblPr firstRow="1" firstCol="1" bandRow="1"/>
              <a:tblGrid>
                <a:gridCol w="390282">
                  <a:extLst>
                    <a:ext uri="{9D8B030D-6E8A-4147-A177-3AD203B41FA5}">
                      <a16:colId xmlns:a16="http://schemas.microsoft.com/office/drawing/2014/main" val="2490317432"/>
                    </a:ext>
                  </a:extLst>
                </a:gridCol>
                <a:gridCol w="5116083">
                  <a:extLst>
                    <a:ext uri="{9D8B030D-6E8A-4147-A177-3AD203B41FA5}">
                      <a16:colId xmlns:a16="http://schemas.microsoft.com/office/drawing/2014/main" val="845311587"/>
                    </a:ext>
                  </a:extLst>
                </a:gridCol>
                <a:gridCol w="1001864">
                  <a:extLst>
                    <a:ext uri="{9D8B030D-6E8A-4147-A177-3AD203B41FA5}">
                      <a16:colId xmlns:a16="http://schemas.microsoft.com/office/drawing/2014/main" val="2813001293"/>
                    </a:ext>
                  </a:extLst>
                </a:gridCol>
                <a:gridCol w="699962">
                  <a:extLst>
                    <a:ext uri="{9D8B030D-6E8A-4147-A177-3AD203B41FA5}">
                      <a16:colId xmlns:a16="http://schemas.microsoft.com/office/drawing/2014/main" val="3102194117"/>
                    </a:ext>
                  </a:extLst>
                </a:gridCol>
              </a:tblGrid>
              <a:tr h="0">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п/п</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Название документа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ПОО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в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169449"/>
                  </a:ext>
                </a:extLst>
              </a:tr>
              <a:tr h="0">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Положение «О студенческом общежитии»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44,2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7636116"/>
                  </a:ext>
                </a:extLst>
              </a:tr>
              <a:tr h="0">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План воспитательной работы с обучающимися, проживающими в студенческом общежитии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42,3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532373"/>
                  </a:ext>
                </a:extLst>
              </a:tr>
              <a:tr h="0">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Программа воспитательной работы с проживающими в общежитии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3213360"/>
                  </a:ext>
                </a:extLst>
              </a:tr>
              <a:tr h="0">
                <a:tc>
                  <a:txBody>
                    <a:bodyPr/>
                    <a:lstStyle/>
                    <a:p>
                      <a:pPr algn="just">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Программа социальной адаптации детей-сирот и детей, оставшихся без попечения родителей, лиц из их числа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469328"/>
                  </a:ext>
                </a:extLst>
              </a:tr>
              <a:tr h="0">
                <a:tc gridSpan="4">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ответов: 52 (100,0%)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348490710"/>
                  </a:ext>
                </a:extLst>
              </a:tr>
            </a:tbl>
          </a:graphicData>
        </a:graphic>
      </p:graphicFrame>
      <p:sp>
        <p:nvSpPr>
          <p:cNvPr id="10" name="Прямоугольник 9">
            <a:extLst>
              <a:ext uri="{FF2B5EF4-FFF2-40B4-BE49-F238E27FC236}">
                <a16:creationId xmlns:a16="http://schemas.microsoft.com/office/drawing/2014/main" id="{21561D53-DBC6-47A4-8604-47DFE7E3C146}"/>
              </a:ext>
            </a:extLst>
          </p:cNvPr>
          <p:cNvSpPr/>
          <p:nvPr/>
        </p:nvSpPr>
        <p:spPr>
          <a:xfrm>
            <a:off x="411331" y="2970300"/>
            <a:ext cx="7143565" cy="338554"/>
          </a:xfrm>
          <a:prstGeom prst="rect">
            <a:avLst/>
          </a:prstGeom>
        </p:spPr>
        <p:txBody>
          <a:bodyPr wrap="square">
            <a:spAutoFit/>
          </a:bodyPr>
          <a:lstStyle/>
          <a:p>
            <a:pPr lvl="0" algn="ctr"/>
            <a:r>
              <a:rPr lang="ru-RU" sz="1600" b="1" dirty="0">
                <a:solidFill>
                  <a:srgbClr val="0070C0"/>
                </a:solidFill>
              </a:rPr>
              <a:t>Направления воспитательной работы с детьми-сиротами в общежитиях ПОО</a:t>
            </a:r>
          </a:p>
        </p:txBody>
      </p:sp>
    </p:spTree>
    <p:extLst>
      <p:ext uri="{BB962C8B-B14F-4D97-AF65-F5344CB8AC3E}">
        <p14:creationId xmlns:p14="http://schemas.microsoft.com/office/powerpoint/2010/main" val="568294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BA61989-F215-4C90-A459-93591C8634BD}"/>
              </a:ext>
            </a:extLst>
          </p:cNvPr>
          <p:cNvSpPr/>
          <p:nvPr/>
        </p:nvSpPr>
        <p:spPr>
          <a:xfrm>
            <a:off x="242656" y="117603"/>
            <a:ext cx="9931154" cy="646331"/>
          </a:xfrm>
          <a:prstGeom prst="rect">
            <a:avLst/>
          </a:prstGeom>
        </p:spPr>
        <p:txBody>
          <a:bodyPr wrap="square">
            <a:spAutoFit/>
          </a:bodyPr>
          <a:lstStyle/>
          <a:p>
            <a:r>
              <a:rPr lang="ru-RU" b="1" dirty="0"/>
              <a:t>Количество обучающихся категории детей-сирот, принимавших участие в профессиональных и иных конкурсах, чемпионатах и олимпиадах в 2021 году</a:t>
            </a:r>
          </a:p>
        </p:txBody>
      </p:sp>
      <p:pic>
        <p:nvPicPr>
          <p:cNvPr id="3" name="Рисунок 2">
            <a:extLst>
              <a:ext uri="{FF2B5EF4-FFF2-40B4-BE49-F238E27FC236}">
                <a16:creationId xmlns:a16="http://schemas.microsoft.com/office/drawing/2014/main" id="{767FA250-CCD1-456F-B216-0E2B567F833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05912" y="88963"/>
            <a:ext cx="1637512" cy="248203"/>
          </a:xfrm>
          <a:prstGeom prst="rect">
            <a:avLst/>
          </a:prstGeom>
        </p:spPr>
      </p:pic>
      <p:sp>
        <p:nvSpPr>
          <p:cNvPr id="4" name="Прямоугольник 3">
            <a:extLst>
              <a:ext uri="{FF2B5EF4-FFF2-40B4-BE49-F238E27FC236}">
                <a16:creationId xmlns:a16="http://schemas.microsoft.com/office/drawing/2014/main" id="{6F721458-1155-4A1C-B03F-5B26DC0685DC}"/>
              </a:ext>
            </a:extLst>
          </p:cNvPr>
          <p:cNvSpPr/>
          <p:nvPr/>
        </p:nvSpPr>
        <p:spPr>
          <a:xfrm>
            <a:off x="8966447" y="1358737"/>
            <a:ext cx="2831975" cy="3600986"/>
          </a:xfrm>
          <a:prstGeom prst="rect">
            <a:avLst/>
          </a:prstGeom>
        </p:spPr>
        <p:txBody>
          <a:bodyPr wrap="square">
            <a:spAutoFit/>
          </a:bodyPr>
          <a:lstStyle/>
          <a:p>
            <a:pPr algn="just"/>
            <a:r>
              <a:rPr lang="ru-RU" sz="1400" dirty="0">
                <a:solidFill>
                  <a:srgbClr val="0070C0"/>
                </a:solidFill>
              </a:rPr>
              <a:t>Приняли участие - 903 человека из 43 ПОО (76,8%). </a:t>
            </a:r>
          </a:p>
          <a:p>
            <a:pPr algn="just"/>
            <a:r>
              <a:rPr lang="ru-RU" sz="1400" dirty="0">
                <a:solidFill>
                  <a:srgbClr val="0070C0"/>
                </a:solidFill>
              </a:rPr>
              <a:t>379 (41,9%) человек – в проводимых в ПОО; </a:t>
            </a:r>
          </a:p>
          <a:p>
            <a:pPr algn="just"/>
            <a:r>
              <a:rPr lang="ru-RU" sz="1400" dirty="0">
                <a:solidFill>
                  <a:srgbClr val="0070C0"/>
                </a:solidFill>
              </a:rPr>
              <a:t>205 (22,7%) человек – в проводимых на областном уровне; </a:t>
            </a:r>
          </a:p>
          <a:p>
            <a:pPr algn="just"/>
            <a:r>
              <a:rPr lang="ru-RU" sz="1400" dirty="0">
                <a:solidFill>
                  <a:srgbClr val="0070C0"/>
                </a:solidFill>
              </a:rPr>
              <a:t>185 (20,5%) человек – в проводимых на муниципальном уровне; </a:t>
            </a:r>
          </a:p>
          <a:p>
            <a:pPr algn="just"/>
            <a:r>
              <a:rPr lang="ru-RU" sz="1400" dirty="0">
                <a:solidFill>
                  <a:srgbClr val="0070C0"/>
                </a:solidFill>
              </a:rPr>
              <a:t>134 (14,8%) человека - в международных, всероссийских профессиональных и иных конкурсах, чемпионатах и олимпиадах.</a:t>
            </a:r>
          </a:p>
          <a:p>
            <a:endParaRPr lang="ru-RU" dirty="0"/>
          </a:p>
        </p:txBody>
      </p:sp>
      <p:pic>
        <p:nvPicPr>
          <p:cNvPr id="5" name="Рисунок 4">
            <a:extLst>
              <a:ext uri="{FF2B5EF4-FFF2-40B4-BE49-F238E27FC236}">
                <a16:creationId xmlns:a16="http://schemas.microsoft.com/office/drawing/2014/main" id="{A7ABC77B-0868-46E4-BC44-F21403C26557}"/>
              </a:ext>
            </a:extLst>
          </p:cNvPr>
          <p:cNvPicPr>
            <a:picLocks noChangeAspect="1"/>
          </p:cNvPicPr>
          <p:nvPr/>
        </p:nvPicPr>
        <p:blipFill rotWithShape="1">
          <a:blip r:embed="rId3"/>
          <a:srcRect l="25121" t="17735" r="24491" b="6279"/>
          <a:stretch/>
        </p:blipFill>
        <p:spPr>
          <a:xfrm>
            <a:off x="313200" y="861133"/>
            <a:ext cx="3903694" cy="3311371"/>
          </a:xfrm>
          <a:prstGeom prst="rect">
            <a:avLst/>
          </a:prstGeom>
        </p:spPr>
      </p:pic>
      <p:pic>
        <p:nvPicPr>
          <p:cNvPr id="6" name="Рисунок 5">
            <a:extLst>
              <a:ext uri="{FF2B5EF4-FFF2-40B4-BE49-F238E27FC236}">
                <a16:creationId xmlns:a16="http://schemas.microsoft.com/office/drawing/2014/main" id="{A12DFC88-17E8-4A39-BF3E-3AA2299172E6}"/>
              </a:ext>
            </a:extLst>
          </p:cNvPr>
          <p:cNvPicPr>
            <a:picLocks noChangeAspect="1"/>
          </p:cNvPicPr>
          <p:nvPr/>
        </p:nvPicPr>
        <p:blipFill rotWithShape="1">
          <a:blip r:embed="rId4"/>
          <a:srcRect l="24830" t="19813" r="24709" b="5113"/>
          <a:stretch/>
        </p:blipFill>
        <p:spPr>
          <a:xfrm>
            <a:off x="495074" y="3095508"/>
            <a:ext cx="3628081" cy="3762492"/>
          </a:xfrm>
          <a:prstGeom prst="rect">
            <a:avLst/>
          </a:prstGeom>
        </p:spPr>
      </p:pic>
      <p:pic>
        <p:nvPicPr>
          <p:cNvPr id="7" name="Рисунок 6">
            <a:extLst>
              <a:ext uri="{FF2B5EF4-FFF2-40B4-BE49-F238E27FC236}">
                <a16:creationId xmlns:a16="http://schemas.microsoft.com/office/drawing/2014/main" id="{F3CF576F-46D1-403F-A29A-D7B9BC25AA07}"/>
              </a:ext>
            </a:extLst>
          </p:cNvPr>
          <p:cNvPicPr>
            <a:picLocks noChangeAspect="1"/>
          </p:cNvPicPr>
          <p:nvPr/>
        </p:nvPicPr>
        <p:blipFill rotWithShape="1">
          <a:blip r:embed="rId5"/>
          <a:srcRect l="25194" t="14887" r="24708" b="4595"/>
          <a:stretch/>
        </p:blipFill>
        <p:spPr>
          <a:xfrm>
            <a:off x="728552" y="3402802"/>
            <a:ext cx="3444250" cy="3113842"/>
          </a:xfrm>
          <a:prstGeom prst="rect">
            <a:avLst/>
          </a:prstGeom>
        </p:spPr>
      </p:pic>
      <p:pic>
        <p:nvPicPr>
          <p:cNvPr id="8" name="Рисунок 7">
            <a:extLst>
              <a:ext uri="{FF2B5EF4-FFF2-40B4-BE49-F238E27FC236}">
                <a16:creationId xmlns:a16="http://schemas.microsoft.com/office/drawing/2014/main" id="{5AE85385-CB79-4AF8-B295-F8736DDCA349}"/>
              </a:ext>
            </a:extLst>
          </p:cNvPr>
          <p:cNvPicPr>
            <a:picLocks noChangeAspect="1"/>
          </p:cNvPicPr>
          <p:nvPr/>
        </p:nvPicPr>
        <p:blipFill rotWithShape="1">
          <a:blip r:embed="rId6"/>
          <a:srcRect l="24903" t="15923" r="25145" b="3948"/>
          <a:stretch/>
        </p:blipFill>
        <p:spPr>
          <a:xfrm>
            <a:off x="3551292" y="937702"/>
            <a:ext cx="3500076" cy="3158231"/>
          </a:xfrm>
          <a:prstGeom prst="rect">
            <a:avLst/>
          </a:prstGeom>
        </p:spPr>
      </p:pic>
      <p:pic>
        <p:nvPicPr>
          <p:cNvPr id="9" name="Рисунок 8">
            <a:extLst>
              <a:ext uri="{FF2B5EF4-FFF2-40B4-BE49-F238E27FC236}">
                <a16:creationId xmlns:a16="http://schemas.microsoft.com/office/drawing/2014/main" id="{C4AACBF3-228F-45F5-A05D-A8B43233ED38}"/>
              </a:ext>
            </a:extLst>
          </p:cNvPr>
          <p:cNvPicPr>
            <a:picLocks noChangeAspect="1"/>
          </p:cNvPicPr>
          <p:nvPr/>
        </p:nvPicPr>
        <p:blipFill rotWithShape="1">
          <a:blip r:embed="rId7"/>
          <a:srcRect l="25121" t="16207" r="24563" b="5502"/>
          <a:stretch/>
        </p:blipFill>
        <p:spPr>
          <a:xfrm>
            <a:off x="4046337" y="3718861"/>
            <a:ext cx="3363666" cy="2944066"/>
          </a:xfrm>
          <a:prstGeom prst="rect">
            <a:avLst/>
          </a:prstGeom>
        </p:spPr>
      </p:pic>
      <p:pic>
        <p:nvPicPr>
          <p:cNvPr id="10" name="Рисунок 9">
            <a:extLst>
              <a:ext uri="{FF2B5EF4-FFF2-40B4-BE49-F238E27FC236}">
                <a16:creationId xmlns:a16="http://schemas.microsoft.com/office/drawing/2014/main" id="{6DB7866C-D55E-47B7-A592-C70B5F5699B6}"/>
              </a:ext>
            </a:extLst>
          </p:cNvPr>
          <p:cNvPicPr>
            <a:picLocks noChangeAspect="1"/>
          </p:cNvPicPr>
          <p:nvPr/>
        </p:nvPicPr>
        <p:blipFill rotWithShape="1">
          <a:blip r:embed="rId8"/>
          <a:srcRect l="25267" t="16207" r="24709" b="33463"/>
          <a:stretch/>
        </p:blipFill>
        <p:spPr>
          <a:xfrm>
            <a:off x="4542732" y="4778747"/>
            <a:ext cx="3466176" cy="1961650"/>
          </a:xfrm>
          <a:prstGeom prst="rect">
            <a:avLst/>
          </a:prstGeom>
        </p:spPr>
      </p:pic>
      <p:pic>
        <p:nvPicPr>
          <p:cNvPr id="11" name="Рисунок 10" descr="Презентация с круговой диаграммой">
            <a:extLst>
              <a:ext uri="{FF2B5EF4-FFF2-40B4-BE49-F238E27FC236}">
                <a16:creationId xmlns:a16="http://schemas.microsoft.com/office/drawing/2014/main" id="{8D4334A1-6EDF-4CA5-ACC1-4E98F939DF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75284" y="5766162"/>
            <a:ext cx="914400" cy="914400"/>
          </a:xfrm>
          <a:prstGeom prst="rect">
            <a:avLst/>
          </a:prstGeom>
        </p:spPr>
      </p:pic>
    </p:spTree>
    <p:extLst>
      <p:ext uri="{BB962C8B-B14F-4D97-AF65-F5344CB8AC3E}">
        <p14:creationId xmlns:p14="http://schemas.microsoft.com/office/powerpoint/2010/main" val="926003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CC62DF5-2EA8-49D7-8530-80E7E3AA2653}"/>
              </a:ext>
            </a:extLst>
          </p:cNvPr>
          <p:cNvSpPr/>
          <p:nvPr/>
        </p:nvSpPr>
        <p:spPr>
          <a:xfrm>
            <a:off x="136123" y="78473"/>
            <a:ext cx="9922277" cy="369332"/>
          </a:xfrm>
          <a:prstGeom prst="rect">
            <a:avLst/>
          </a:prstGeom>
        </p:spPr>
        <p:txBody>
          <a:bodyPr wrap="square">
            <a:spAutoFit/>
          </a:bodyPr>
          <a:lstStyle/>
          <a:p>
            <a:r>
              <a:rPr lang="ru-RU" b="1" dirty="0"/>
              <a:t>Наставничество в сфере постинтернатного сопровождения в ПОО</a:t>
            </a:r>
          </a:p>
        </p:txBody>
      </p:sp>
      <p:graphicFrame>
        <p:nvGraphicFramePr>
          <p:cNvPr id="3" name="Таблица 2">
            <a:extLst>
              <a:ext uri="{FF2B5EF4-FFF2-40B4-BE49-F238E27FC236}">
                <a16:creationId xmlns:a16="http://schemas.microsoft.com/office/drawing/2014/main" id="{BCC7994B-DB5F-4D2C-B19B-E0AC812BB12B}"/>
              </a:ext>
            </a:extLst>
          </p:cNvPr>
          <p:cNvGraphicFramePr>
            <a:graphicFrameLocks noGrp="1"/>
          </p:cNvGraphicFramePr>
          <p:nvPr>
            <p:extLst>
              <p:ext uri="{D42A27DB-BD31-4B8C-83A1-F6EECF244321}">
                <p14:modId xmlns:p14="http://schemas.microsoft.com/office/powerpoint/2010/main" val="3879748033"/>
              </p:ext>
            </p:extLst>
          </p:nvPr>
        </p:nvGraphicFramePr>
        <p:xfrm>
          <a:off x="136123" y="820247"/>
          <a:ext cx="6818306" cy="1135890"/>
        </p:xfrm>
        <a:graphic>
          <a:graphicData uri="http://schemas.openxmlformats.org/drawingml/2006/table">
            <a:tbl>
              <a:tblPr firstRow="1" firstCol="1" bandRow="1"/>
              <a:tblGrid>
                <a:gridCol w="440988">
                  <a:extLst>
                    <a:ext uri="{9D8B030D-6E8A-4147-A177-3AD203B41FA5}">
                      <a16:colId xmlns:a16="http://schemas.microsoft.com/office/drawing/2014/main" val="2688413793"/>
                    </a:ext>
                  </a:extLst>
                </a:gridCol>
                <a:gridCol w="5102116">
                  <a:extLst>
                    <a:ext uri="{9D8B030D-6E8A-4147-A177-3AD203B41FA5}">
                      <a16:colId xmlns:a16="http://schemas.microsoft.com/office/drawing/2014/main" val="2776556215"/>
                    </a:ext>
                  </a:extLst>
                </a:gridCol>
                <a:gridCol w="650359">
                  <a:extLst>
                    <a:ext uri="{9D8B030D-6E8A-4147-A177-3AD203B41FA5}">
                      <a16:colId xmlns:a16="http://schemas.microsoft.com/office/drawing/2014/main" val="2653100988"/>
                    </a:ext>
                  </a:extLst>
                </a:gridCol>
                <a:gridCol w="624843">
                  <a:extLst>
                    <a:ext uri="{9D8B030D-6E8A-4147-A177-3AD203B41FA5}">
                      <a16:colId xmlns:a16="http://schemas.microsoft.com/office/drawing/2014/main" val="2354610129"/>
                    </a:ext>
                  </a:extLst>
                </a:gridCol>
              </a:tblGrid>
              <a:tr h="0">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п/п</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Название программы</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Кол-во ПОО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в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9509375"/>
                  </a:ext>
                </a:extLst>
              </a:tr>
              <a:tr h="0">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«Программа наставничества обучающихся ПОО»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90,1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848283"/>
                  </a:ext>
                </a:extLst>
              </a:tr>
              <a:tr h="0">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«Программа наставничества для детей-сирот и детей, оставшихся без попечения родителей, «группы риска»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9902269"/>
                  </a:ext>
                </a:extLst>
              </a:tr>
              <a:tr h="0">
                <a:tc gridSpan="4">
                  <a:txBody>
                    <a:bodyPr/>
                    <a:lstStyle/>
                    <a:p>
                      <a:pPr algn="ctr">
                        <a:lnSpc>
                          <a:spcPct val="107000"/>
                        </a:lnSpc>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Количество ответов: 11 (100,0%)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087132753"/>
                  </a:ext>
                </a:extLst>
              </a:tr>
            </a:tbl>
          </a:graphicData>
        </a:graphic>
      </p:graphicFrame>
      <p:pic>
        <p:nvPicPr>
          <p:cNvPr id="4" name="Рисунок 3">
            <a:extLst>
              <a:ext uri="{FF2B5EF4-FFF2-40B4-BE49-F238E27FC236}">
                <a16:creationId xmlns:a16="http://schemas.microsoft.com/office/drawing/2014/main" id="{1C7B411B-E6C7-4697-8853-01E63250838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05912" y="88963"/>
            <a:ext cx="1637512" cy="248203"/>
          </a:xfrm>
          <a:prstGeom prst="rect">
            <a:avLst/>
          </a:prstGeom>
        </p:spPr>
      </p:pic>
      <p:sp>
        <p:nvSpPr>
          <p:cNvPr id="5" name="Прямоугольник 4">
            <a:extLst>
              <a:ext uri="{FF2B5EF4-FFF2-40B4-BE49-F238E27FC236}">
                <a16:creationId xmlns:a16="http://schemas.microsoft.com/office/drawing/2014/main" id="{5AFD940B-DBEA-4E97-8EA5-A229419C3AE9}"/>
              </a:ext>
            </a:extLst>
          </p:cNvPr>
          <p:cNvSpPr/>
          <p:nvPr/>
        </p:nvSpPr>
        <p:spPr>
          <a:xfrm>
            <a:off x="7131196" y="614553"/>
            <a:ext cx="4896441" cy="3323987"/>
          </a:xfrm>
          <a:prstGeom prst="rect">
            <a:avLst/>
          </a:prstGeom>
        </p:spPr>
        <p:txBody>
          <a:bodyPr wrap="square">
            <a:spAutoFit/>
          </a:bodyPr>
          <a:lstStyle/>
          <a:p>
            <a:pPr algn="just"/>
            <a:r>
              <a:rPr lang="ru-RU" sz="1400" dirty="0">
                <a:solidFill>
                  <a:srgbClr val="0070C0"/>
                </a:solidFill>
              </a:rPr>
              <a:t>Программы наставничества реализуются в 11 ПОО (19,6%) </a:t>
            </a:r>
            <a:r>
              <a:rPr lang="ru-RU" sz="1200" dirty="0">
                <a:solidFill>
                  <a:srgbClr val="0070C0"/>
                </a:solidFill>
              </a:rPr>
              <a:t>(ГБПОУ ИО «Ангарский автотранспортный техникум»; ГБПОУ ИО «Ангарский промышленно-экономический техникум»; ГАПОУ ИО «Братский профессиональный техникум»; ГБПОУ «Братский торгово-технологический техникум»; ГАПОУ ИО «Иркутский колледж экономики, сервиса и туризма»; ГБПОУ «Профессиональное училище № 39» п. Центральный Хазан; ГБПОУ «Свирский электромеханический техникум»; ГБПОУ «Усольский аграрно-промышленный техникум» ; ГБПОУ ИО «Усть-Ордынский аграрный техникум»; ГБПОУ «Химико-технологический техникум г. Саянска»; ГБПОУ «Черемховский горнотехнический колледж им. М.И. </a:t>
            </a:r>
            <a:r>
              <a:rPr lang="ru-RU" sz="1200" dirty="0" err="1">
                <a:solidFill>
                  <a:srgbClr val="0070C0"/>
                </a:solidFill>
              </a:rPr>
              <a:t>Щадова</a:t>
            </a:r>
            <a:r>
              <a:rPr lang="ru-RU" sz="1200" dirty="0">
                <a:solidFill>
                  <a:srgbClr val="0070C0"/>
                </a:solidFill>
              </a:rPr>
              <a:t>»). </a:t>
            </a:r>
          </a:p>
          <a:p>
            <a:pPr algn="just"/>
            <a:r>
              <a:rPr lang="ru-RU" sz="1400" dirty="0">
                <a:solidFill>
                  <a:srgbClr val="0070C0"/>
                </a:solidFill>
              </a:rPr>
              <a:t>Из них в 1 ПОО (1,8%) реализуется </a:t>
            </a:r>
            <a:r>
              <a:rPr lang="ru-RU" sz="1200" dirty="0">
                <a:solidFill>
                  <a:srgbClr val="0070C0"/>
                </a:solidFill>
              </a:rPr>
              <a:t>«Программа наставничества для детей-сирот и детей, оставшихся без попечения родителей, «группы риска»; </a:t>
            </a:r>
          </a:p>
          <a:p>
            <a:pPr algn="just"/>
            <a:r>
              <a:rPr lang="ru-RU" sz="1400" dirty="0">
                <a:solidFill>
                  <a:srgbClr val="0070C0"/>
                </a:solidFill>
              </a:rPr>
              <a:t>1 ПОО (1,8%) присвоен статус </a:t>
            </a:r>
            <a:r>
              <a:rPr lang="ru-RU" sz="1200" dirty="0">
                <a:solidFill>
                  <a:srgbClr val="0070C0"/>
                </a:solidFill>
              </a:rPr>
              <a:t>региональной инновационной площадки по теме «Наставник» (ГАПОУ ИО «Иркутский колледж экономики, сервиса и туризма»).</a:t>
            </a:r>
          </a:p>
        </p:txBody>
      </p:sp>
      <p:sp>
        <p:nvSpPr>
          <p:cNvPr id="6" name="Прямоугольник 5">
            <a:extLst>
              <a:ext uri="{FF2B5EF4-FFF2-40B4-BE49-F238E27FC236}">
                <a16:creationId xmlns:a16="http://schemas.microsoft.com/office/drawing/2014/main" id="{3F7D302B-EF4C-430D-943D-49C1B02C7E1B}"/>
              </a:ext>
            </a:extLst>
          </p:cNvPr>
          <p:cNvSpPr/>
          <p:nvPr/>
        </p:nvSpPr>
        <p:spPr>
          <a:xfrm>
            <a:off x="393577" y="1990206"/>
            <a:ext cx="6096000" cy="523220"/>
          </a:xfrm>
          <a:prstGeom prst="rect">
            <a:avLst/>
          </a:prstGeom>
        </p:spPr>
        <p:txBody>
          <a:bodyPr>
            <a:spAutoFit/>
          </a:bodyPr>
          <a:lstStyle/>
          <a:p>
            <a:pPr algn="ctr"/>
            <a:r>
              <a:rPr lang="ru-RU" sz="1400" b="1" dirty="0">
                <a:solidFill>
                  <a:srgbClr val="0070C0"/>
                </a:solidFill>
              </a:rPr>
              <a:t>Повышение квалификации педагогов и сотрудников ПОО по вопросам организации и содержания наставничества за 2021 год</a:t>
            </a:r>
          </a:p>
        </p:txBody>
      </p:sp>
      <p:sp>
        <p:nvSpPr>
          <p:cNvPr id="7" name="Прямоугольник 6">
            <a:extLst>
              <a:ext uri="{FF2B5EF4-FFF2-40B4-BE49-F238E27FC236}">
                <a16:creationId xmlns:a16="http://schemas.microsoft.com/office/drawing/2014/main" id="{6605F6BE-7BEC-4803-9A6B-537966EBE2FB}"/>
              </a:ext>
            </a:extLst>
          </p:cNvPr>
          <p:cNvSpPr/>
          <p:nvPr/>
        </p:nvSpPr>
        <p:spPr>
          <a:xfrm>
            <a:off x="304800" y="473922"/>
            <a:ext cx="6096000" cy="307777"/>
          </a:xfrm>
          <a:prstGeom prst="rect">
            <a:avLst/>
          </a:prstGeom>
        </p:spPr>
        <p:txBody>
          <a:bodyPr>
            <a:spAutoFit/>
          </a:bodyPr>
          <a:lstStyle/>
          <a:p>
            <a:pPr lvl="0" algn="ctr"/>
            <a:r>
              <a:rPr lang="ru-RU" sz="1400" b="1" dirty="0">
                <a:solidFill>
                  <a:srgbClr val="0070C0"/>
                </a:solidFill>
              </a:rPr>
              <a:t>Наличие программ</a:t>
            </a:r>
          </a:p>
        </p:txBody>
      </p:sp>
      <p:graphicFrame>
        <p:nvGraphicFramePr>
          <p:cNvPr id="10" name="Таблица 9">
            <a:extLst>
              <a:ext uri="{FF2B5EF4-FFF2-40B4-BE49-F238E27FC236}">
                <a16:creationId xmlns:a16="http://schemas.microsoft.com/office/drawing/2014/main" id="{9CFED735-199F-435B-8BDD-7B9BE9351421}"/>
              </a:ext>
            </a:extLst>
          </p:cNvPr>
          <p:cNvGraphicFramePr>
            <a:graphicFrameLocks noGrp="1"/>
          </p:cNvGraphicFramePr>
          <p:nvPr>
            <p:extLst>
              <p:ext uri="{D42A27DB-BD31-4B8C-83A1-F6EECF244321}">
                <p14:modId xmlns:p14="http://schemas.microsoft.com/office/powerpoint/2010/main" val="2435636680"/>
              </p:ext>
            </p:extLst>
          </p:nvPr>
        </p:nvGraphicFramePr>
        <p:xfrm>
          <a:off x="164363" y="2513426"/>
          <a:ext cx="6790066" cy="2424916"/>
        </p:xfrm>
        <a:graphic>
          <a:graphicData uri="http://schemas.openxmlformats.org/drawingml/2006/table">
            <a:tbl>
              <a:tblPr firstRow="1" firstCol="1" bandRow="1"/>
              <a:tblGrid>
                <a:gridCol w="471393">
                  <a:extLst>
                    <a:ext uri="{9D8B030D-6E8A-4147-A177-3AD203B41FA5}">
                      <a16:colId xmlns:a16="http://schemas.microsoft.com/office/drawing/2014/main" val="3493683113"/>
                    </a:ext>
                  </a:extLst>
                </a:gridCol>
                <a:gridCol w="3762837">
                  <a:extLst>
                    <a:ext uri="{9D8B030D-6E8A-4147-A177-3AD203B41FA5}">
                      <a16:colId xmlns:a16="http://schemas.microsoft.com/office/drawing/2014/main" val="3135163854"/>
                    </a:ext>
                  </a:extLst>
                </a:gridCol>
                <a:gridCol w="991329">
                  <a:extLst>
                    <a:ext uri="{9D8B030D-6E8A-4147-A177-3AD203B41FA5}">
                      <a16:colId xmlns:a16="http://schemas.microsoft.com/office/drawing/2014/main" val="3153972758"/>
                    </a:ext>
                  </a:extLst>
                </a:gridCol>
                <a:gridCol w="1564507">
                  <a:extLst>
                    <a:ext uri="{9D8B030D-6E8A-4147-A177-3AD203B41FA5}">
                      <a16:colId xmlns:a16="http://schemas.microsoft.com/office/drawing/2014/main" val="592996655"/>
                    </a:ext>
                  </a:extLst>
                </a:gridCol>
              </a:tblGrid>
              <a:tr h="407845">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 п/п</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Название ППК</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Кол-во педагогов, прошедших ПК</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Организации, осуществляющие ПК</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6492616"/>
                  </a:ext>
                </a:extLst>
              </a:tr>
              <a:tr h="131443">
                <a:tc gridSpan="4">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Вебинары</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781551284"/>
                  </a:ext>
                </a:extLst>
              </a:tr>
              <a:tr h="168999">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«Наставничество в ПОО»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Calibri" panose="020F0502020204030204" pitchFamily="34" charset="0"/>
                          <a:ea typeface="Calibri" panose="020F0502020204030204" pitchFamily="34" charset="0"/>
                          <a:cs typeface="Times New Roman" panose="02020603050405020304" pitchFamily="18" charset="0"/>
                        </a:rPr>
                        <a:t>РИКП</a:t>
                      </a: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1766346"/>
                  </a:ext>
                </a:extLst>
              </a:tr>
              <a:tr h="170998">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«Построение системы наставничества в организации»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7654947"/>
                  </a:ext>
                </a:extLst>
              </a:tr>
              <a:tr h="131443">
                <a:tc gridSpan="4">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Программы повышения квалификации</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1711971"/>
                  </a:ext>
                </a:extLst>
              </a:tr>
              <a:tr h="190833">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«Психолого-педагогический минимум наставника на производстве»</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b="1" dirty="0">
                          <a:effectLst/>
                          <a:latin typeface="Times New Roman" panose="02020603050405020304" pitchFamily="18" charset="0"/>
                          <a:ea typeface="Calibri" panose="020F0502020204030204" pitchFamily="34" charset="0"/>
                          <a:cs typeface="Times New Roman" panose="02020603050405020304" pitchFamily="18" charset="0"/>
                        </a:rPr>
                        <a:t>7</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Calibri" panose="020F0502020204030204" pitchFamily="34" charset="0"/>
                          <a:ea typeface="Calibri" panose="020F0502020204030204" pitchFamily="34" charset="0"/>
                          <a:cs typeface="Times New Roman" panose="02020603050405020304" pitchFamily="18" charset="0"/>
                        </a:rPr>
                        <a:t>РИКП</a:t>
                      </a: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7291338"/>
                  </a:ext>
                </a:extLst>
              </a:tr>
              <a:tr h="407845">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«Программа повышения   квалификации наставников по проведению рефлексии профессиональных проб и модели осознанности и целеустремленности у обучающихся 6-11 классов»</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Calibri" panose="020F0502020204030204" pitchFamily="34" charset="0"/>
                          <a:ea typeface="Calibri" panose="020F0502020204030204" pitchFamily="34" charset="0"/>
                          <a:cs typeface="Times New Roman" panose="02020603050405020304" pitchFamily="18" charset="0"/>
                        </a:rPr>
                        <a:t>МГППУ</a:t>
                      </a: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8420535"/>
                  </a:ext>
                </a:extLst>
              </a:tr>
              <a:tr h="131443">
                <a:tc gridSpan="4">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Форумы</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11438406"/>
                  </a:ext>
                </a:extLst>
              </a:tr>
              <a:tr h="609227">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Межрегиональный форум «Наставничество - путь к профессиональному успеху»</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Calibri" panose="020F0502020204030204" pitchFamily="34" charset="0"/>
                          <a:ea typeface="Calibri" panose="020F0502020204030204" pitchFamily="34" charset="0"/>
                          <a:cs typeface="Times New Roman" panose="02020603050405020304" pitchFamily="18" charset="0"/>
                        </a:rPr>
                        <a:t>РИКП</a:t>
                      </a:r>
                    </a:p>
                  </a:txBody>
                  <a:tcPr marL="41708" marR="41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860779"/>
                  </a:ext>
                </a:extLst>
              </a:tr>
            </a:tbl>
          </a:graphicData>
        </a:graphic>
      </p:graphicFrame>
      <p:sp>
        <p:nvSpPr>
          <p:cNvPr id="11" name="Прямоугольник 10">
            <a:extLst>
              <a:ext uri="{FF2B5EF4-FFF2-40B4-BE49-F238E27FC236}">
                <a16:creationId xmlns:a16="http://schemas.microsoft.com/office/drawing/2014/main" id="{408704D7-D024-4486-BABA-50560DEB81EA}"/>
              </a:ext>
            </a:extLst>
          </p:cNvPr>
          <p:cNvSpPr/>
          <p:nvPr/>
        </p:nvSpPr>
        <p:spPr>
          <a:xfrm>
            <a:off x="7131196" y="3938540"/>
            <a:ext cx="4896441" cy="3108543"/>
          </a:xfrm>
          <a:prstGeom prst="rect">
            <a:avLst/>
          </a:prstGeom>
        </p:spPr>
        <p:txBody>
          <a:bodyPr wrap="square">
            <a:spAutoFit/>
          </a:bodyPr>
          <a:lstStyle/>
          <a:p>
            <a:pPr algn="just"/>
            <a:r>
              <a:rPr lang="ru-RU" sz="1400" dirty="0">
                <a:solidFill>
                  <a:srgbClr val="0070C0"/>
                </a:solidFill>
              </a:rPr>
              <a:t>Повышение квалификации по вопросам наставничества з прошли педагоги 6 ПОО (10,7%) </a:t>
            </a:r>
            <a:r>
              <a:rPr lang="ru-RU" sz="1200" dirty="0">
                <a:solidFill>
                  <a:srgbClr val="0070C0"/>
                </a:solidFill>
              </a:rPr>
              <a:t>(ГАПОУ ИО «Ангарский индустриальный техникум»; ГАПОУ ИО «Иркутский колледж экономики, сервиса и туризма»; ГБПОУ «Свирский электромеханический техникум»; ГБПОУ ИО «Усть-Ордынский аграрный техникум»; ГБПОУ «Химико-технологический техникум г. Саянска»; ГБПОУ  «Чунский многопрофильный техникум»). Общее количество педагогов и сотрудников, прошедших повышение квалификации, составило 22 человека. Из них: 11 человек (50,0%) участники вебинаров; 9 человек (40,9%) – слушатели курсов повышения квалификации; 1 человек (4,5%) – участник форума.</a:t>
            </a:r>
          </a:p>
          <a:p>
            <a:pPr algn="just"/>
            <a:r>
              <a:rPr lang="ru-RU" sz="1200" dirty="0">
                <a:solidFill>
                  <a:srgbClr val="0070C0"/>
                </a:solidFill>
              </a:rPr>
              <a:t>Самой распространенной формой наставничества является форма «педагог-студент», то есть в наставничестве данной категории обучающихся заняты, в основном, педагогические работники ПОО.</a:t>
            </a:r>
          </a:p>
          <a:p>
            <a:pPr algn="just"/>
            <a:endParaRPr lang="ru-RU" sz="1200" dirty="0">
              <a:solidFill>
                <a:srgbClr val="0070C0"/>
              </a:solidFill>
            </a:endParaRPr>
          </a:p>
          <a:p>
            <a:pPr algn="just"/>
            <a:endParaRPr lang="ru-RU" sz="1200" dirty="0">
              <a:solidFill>
                <a:srgbClr val="0070C0"/>
              </a:solidFill>
            </a:endParaRPr>
          </a:p>
        </p:txBody>
      </p:sp>
      <p:sp>
        <p:nvSpPr>
          <p:cNvPr id="12" name="Прямоугольник 11">
            <a:extLst>
              <a:ext uri="{FF2B5EF4-FFF2-40B4-BE49-F238E27FC236}">
                <a16:creationId xmlns:a16="http://schemas.microsoft.com/office/drawing/2014/main" id="{860ABF23-45D9-48D0-A729-1C81F3C4E945}"/>
              </a:ext>
            </a:extLst>
          </p:cNvPr>
          <p:cNvSpPr/>
          <p:nvPr/>
        </p:nvSpPr>
        <p:spPr>
          <a:xfrm>
            <a:off x="218451" y="5046063"/>
            <a:ext cx="6912745" cy="307777"/>
          </a:xfrm>
          <a:prstGeom prst="rect">
            <a:avLst/>
          </a:prstGeom>
        </p:spPr>
        <p:txBody>
          <a:bodyPr wrap="square">
            <a:spAutoFit/>
          </a:bodyPr>
          <a:lstStyle/>
          <a:p>
            <a:pPr algn="ctr"/>
            <a:r>
              <a:rPr lang="ru-RU" sz="1400" b="1" dirty="0">
                <a:solidFill>
                  <a:srgbClr val="0070C0"/>
                </a:solidFill>
              </a:rPr>
              <a:t>Развитие программы «Наставничество» в ПОО</a:t>
            </a:r>
          </a:p>
        </p:txBody>
      </p:sp>
      <p:graphicFrame>
        <p:nvGraphicFramePr>
          <p:cNvPr id="13" name="Таблица 12">
            <a:extLst>
              <a:ext uri="{FF2B5EF4-FFF2-40B4-BE49-F238E27FC236}">
                <a16:creationId xmlns:a16="http://schemas.microsoft.com/office/drawing/2014/main" id="{BA30057E-C2C4-4A02-8720-E1E497D3A054}"/>
              </a:ext>
            </a:extLst>
          </p:cNvPr>
          <p:cNvGraphicFramePr>
            <a:graphicFrameLocks noGrp="1"/>
          </p:cNvGraphicFramePr>
          <p:nvPr>
            <p:extLst>
              <p:ext uri="{D42A27DB-BD31-4B8C-83A1-F6EECF244321}">
                <p14:modId xmlns:p14="http://schemas.microsoft.com/office/powerpoint/2010/main" val="3315055761"/>
              </p:ext>
            </p:extLst>
          </p:nvPr>
        </p:nvGraphicFramePr>
        <p:xfrm>
          <a:off x="164363" y="5461562"/>
          <a:ext cx="6790066" cy="1126302"/>
        </p:xfrm>
        <a:graphic>
          <a:graphicData uri="http://schemas.openxmlformats.org/drawingml/2006/table">
            <a:tbl>
              <a:tblPr firstRow="1" firstCol="1" bandRow="1"/>
              <a:tblGrid>
                <a:gridCol w="468602">
                  <a:extLst>
                    <a:ext uri="{9D8B030D-6E8A-4147-A177-3AD203B41FA5}">
                      <a16:colId xmlns:a16="http://schemas.microsoft.com/office/drawing/2014/main" val="1265118784"/>
                    </a:ext>
                  </a:extLst>
                </a:gridCol>
                <a:gridCol w="5661162">
                  <a:extLst>
                    <a:ext uri="{9D8B030D-6E8A-4147-A177-3AD203B41FA5}">
                      <a16:colId xmlns:a16="http://schemas.microsoft.com/office/drawing/2014/main" val="2090384782"/>
                    </a:ext>
                  </a:extLst>
                </a:gridCol>
                <a:gridCol w="660302">
                  <a:extLst>
                    <a:ext uri="{9D8B030D-6E8A-4147-A177-3AD203B41FA5}">
                      <a16:colId xmlns:a16="http://schemas.microsoft.com/office/drawing/2014/main" val="2482614747"/>
                    </a:ext>
                  </a:extLst>
                </a:gridCol>
              </a:tblGrid>
              <a:tr h="0">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 п/п</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Формы наставничества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Кол-во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4928434"/>
                  </a:ext>
                </a:extLst>
              </a:tr>
              <a:tr h="44450">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Педагог-студент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36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912361"/>
                  </a:ext>
                </a:extLst>
              </a:tr>
              <a:tr h="0">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Студент-студент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990985"/>
                  </a:ext>
                </a:extLst>
              </a:tr>
              <a:tr h="0">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Работодатель-студент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026960"/>
                  </a:ext>
                </a:extLst>
              </a:tr>
              <a:tr h="0">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Кол-во пар наставников и наставляемых</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39</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534619"/>
                  </a:ext>
                </a:extLst>
              </a:tr>
            </a:tbl>
          </a:graphicData>
        </a:graphic>
      </p:graphicFrame>
    </p:spTree>
    <p:extLst>
      <p:ext uri="{BB962C8B-B14F-4D97-AF65-F5344CB8AC3E}">
        <p14:creationId xmlns:p14="http://schemas.microsoft.com/office/powerpoint/2010/main" val="658319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84F21677-DEAB-48A7-9734-9044C826E62B}"/>
              </a:ext>
            </a:extLst>
          </p:cNvPr>
          <p:cNvSpPr/>
          <p:nvPr/>
        </p:nvSpPr>
        <p:spPr>
          <a:xfrm>
            <a:off x="136122" y="105183"/>
            <a:ext cx="8670525" cy="369332"/>
          </a:xfrm>
          <a:prstGeom prst="rect">
            <a:avLst/>
          </a:prstGeom>
        </p:spPr>
        <p:txBody>
          <a:bodyPr wrap="square">
            <a:spAutoFit/>
          </a:bodyPr>
          <a:lstStyle/>
          <a:p>
            <a:r>
              <a:rPr lang="ru-RU" b="1" dirty="0"/>
              <a:t>Результаты анкетирования обучающихся ПОО из числа детей-сирот в 2021 году</a:t>
            </a:r>
          </a:p>
        </p:txBody>
      </p:sp>
      <p:pic>
        <p:nvPicPr>
          <p:cNvPr id="4" name="Рисунок 3">
            <a:extLst>
              <a:ext uri="{FF2B5EF4-FFF2-40B4-BE49-F238E27FC236}">
                <a16:creationId xmlns:a16="http://schemas.microsoft.com/office/drawing/2014/main" id="{60FB20E2-A779-48F3-B832-A17A129E6C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05912" y="88963"/>
            <a:ext cx="1637512" cy="248203"/>
          </a:xfrm>
          <a:prstGeom prst="rect">
            <a:avLst/>
          </a:prstGeom>
        </p:spPr>
      </p:pic>
      <p:cxnSp>
        <p:nvCxnSpPr>
          <p:cNvPr id="6" name="Прямая со стрелкой 5">
            <a:extLst>
              <a:ext uri="{FF2B5EF4-FFF2-40B4-BE49-F238E27FC236}">
                <a16:creationId xmlns:a16="http://schemas.microsoft.com/office/drawing/2014/main" id="{358A5598-CE40-4BA9-9BF2-AF123818B7BF}"/>
              </a:ext>
            </a:extLst>
          </p:cNvPr>
          <p:cNvCxnSpPr>
            <a:cxnSpLocks/>
            <a:stCxn id="3" idx="2"/>
          </p:cNvCxnSpPr>
          <p:nvPr/>
        </p:nvCxnSpPr>
        <p:spPr>
          <a:xfrm flipH="1">
            <a:off x="2516819" y="474515"/>
            <a:ext cx="1954566" cy="363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a16="http://schemas.microsoft.com/office/drawing/2014/main" id="{2112327B-B550-47C3-B2F8-696126EE5595}"/>
              </a:ext>
            </a:extLst>
          </p:cNvPr>
          <p:cNvCxnSpPr>
            <a:cxnSpLocks/>
          </p:cNvCxnSpPr>
          <p:nvPr/>
        </p:nvCxnSpPr>
        <p:spPr>
          <a:xfrm>
            <a:off x="6383045" y="474515"/>
            <a:ext cx="1961434" cy="405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Прямоугольник 8">
            <a:extLst>
              <a:ext uri="{FF2B5EF4-FFF2-40B4-BE49-F238E27FC236}">
                <a16:creationId xmlns:a16="http://schemas.microsoft.com/office/drawing/2014/main" id="{1818303D-F11E-40F1-AC88-3DC5755D4F31}"/>
              </a:ext>
            </a:extLst>
          </p:cNvPr>
          <p:cNvSpPr/>
          <p:nvPr/>
        </p:nvSpPr>
        <p:spPr>
          <a:xfrm>
            <a:off x="266006" y="814033"/>
            <a:ext cx="6317942" cy="369332"/>
          </a:xfrm>
          <a:prstGeom prst="rect">
            <a:avLst/>
          </a:prstGeom>
        </p:spPr>
        <p:txBody>
          <a:bodyPr wrap="square">
            <a:spAutoFit/>
          </a:bodyPr>
          <a:lstStyle/>
          <a:p>
            <a:r>
              <a:rPr lang="ru-RU" dirty="0"/>
              <a:t>697 первокурсников (19,3%)</a:t>
            </a:r>
          </a:p>
        </p:txBody>
      </p:sp>
      <p:sp>
        <p:nvSpPr>
          <p:cNvPr id="10" name="Прямоугольник 9">
            <a:extLst>
              <a:ext uri="{FF2B5EF4-FFF2-40B4-BE49-F238E27FC236}">
                <a16:creationId xmlns:a16="http://schemas.microsoft.com/office/drawing/2014/main" id="{0573F1E8-87A8-4605-8DDC-CEC1B9A4F71D}"/>
              </a:ext>
            </a:extLst>
          </p:cNvPr>
          <p:cNvSpPr/>
          <p:nvPr/>
        </p:nvSpPr>
        <p:spPr>
          <a:xfrm>
            <a:off x="7363762" y="879733"/>
            <a:ext cx="5532267" cy="369332"/>
          </a:xfrm>
          <a:prstGeom prst="rect">
            <a:avLst/>
          </a:prstGeom>
        </p:spPr>
        <p:txBody>
          <a:bodyPr wrap="square">
            <a:spAutoFit/>
          </a:bodyPr>
          <a:lstStyle/>
          <a:p>
            <a:r>
              <a:rPr lang="ru-RU" dirty="0"/>
              <a:t>473 обучающихся выпускных групп (13,0%)</a:t>
            </a:r>
          </a:p>
        </p:txBody>
      </p:sp>
      <p:graphicFrame>
        <p:nvGraphicFramePr>
          <p:cNvPr id="14" name="Таблица 13">
            <a:extLst>
              <a:ext uri="{FF2B5EF4-FFF2-40B4-BE49-F238E27FC236}">
                <a16:creationId xmlns:a16="http://schemas.microsoft.com/office/drawing/2014/main" id="{594C5714-59F7-419B-A1D0-EA37245CB028}"/>
              </a:ext>
            </a:extLst>
          </p:cNvPr>
          <p:cNvGraphicFramePr>
            <a:graphicFrameLocks noGrp="1"/>
          </p:cNvGraphicFramePr>
          <p:nvPr>
            <p:extLst>
              <p:ext uri="{D42A27DB-BD31-4B8C-83A1-F6EECF244321}">
                <p14:modId xmlns:p14="http://schemas.microsoft.com/office/powerpoint/2010/main" val="1992665850"/>
              </p:ext>
            </p:extLst>
          </p:nvPr>
        </p:nvGraphicFramePr>
        <p:xfrm>
          <a:off x="62146" y="1180639"/>
          <a:ext cx="11881277" cy="5628005"/>
        </p:xfrm>
        <a:graphic>
          <a:graphicData uri="http://schemas.openxmlformats.org/drawingml/2006/table">
            <a:tbl>
              <a:tblPr firstRow="1" bandRow="1">
                <a:tableStyleId>{5C22544A-7EE6-4342-B048-85BDC9FD1C3A}</a:tableStyleId>
              </a:tblPr>
              <a:tblGrid>
                <a:gridCol w="4802817">
                  <a:extLst>
                    <a:ext uri="{9D8B030D-6E8A-4147-A177-3AD203B41FA5}">
                      <a16:colId xmlns:a16="http://schemas.microsoft.com/office/drawing/2014/main" val="4131507886"/>
                    </a:ext>
                  </a:extLst>
                </a:gridCol>
                <a:gridCol w="4563122">
                  <a:extLst>
                    <a:ext uri="{9D8B030D-6E8A-4147-A177-3AD203B41FA5}">
                      <a16:colId xmlns:a16="http://schemas.microsoft.com/office/drawing/2014/main" val="1135437352"/>
                    </a:ext>
                  </a:extLst>
                </a:gridCol>
                <a:gridCol w="2515338">
                  <a:extLst>
                    <a:ext uri="{9D8B030D-6E8A-4147-A177-3AD203B41FA5}">
                      <a16:colId xmlns:a16="http://schemas.microsoft.com/office/drawing/2014/main" val="451053682"/>
                    </a:ext>
                  </a:extLst>
                </a:gridCol>
              </a:tblGrid>
              <a:tr h="370840">
                <a:tc>
                  <a:txBody>
                    <a:bodyPr/>
                    <a:lstStyle/>
                    <a:p>
                      <a:pPr algn="ctr"/>
                      <a:r>
                        <a:rPr lang="ru-RU" dirty="0"/>
                        <a:t>Ответы</a:t>
                      </a:r>
                    </a:p>
                  </a:txBody>
                  <a:tcPr/>
                </a:tc>
                <a:tc>
                  <a:txBody>
                    <a:bodyPr/>
                    <a:lstStyle/>
                    <a:p>
                      <a:pPr algn="ctr"/>
                      <a:r>
                        <a:rPr lang="ru-RU" dirty="0"/>
                        <a:t>Вопрос</a:t>
                      </a:r>
                    </a:p>
                  </a:txBody>
                  <a:tcPr/>
                </a:tc>
                <a:tc>
                  <a:txBody>
                    <a:bodyPr/>
                    <a:lstStyle/>
                    <a:p>
                      <a:pPr algn="ctr"/>
                      <a:r>
                        <a:rPr lang="ru-RU" dirty="0"/>
                        <a:t>Ответы</a:t>
                      </a:r>
                    </a:p>
                  </a:txBody>
                  <a:tcPr/>
                </a:tc>
                <a:extLst>
                  <a:ext uri="{0D108BD9-81ED-4DB2-BD59-A6C34878D82A}">
                    <a16:rowId xmlns:a16="http://schemas.microsoft.com/office/drawing/2014/main" val="1865555706"/>
                  </a:ext>
                </a:extLst>
              </a:tr>
              <a:tr h="370840">
                <a:tc>
                  <a:txBody>
                    <a:bodyPr/>
                    <a:lstStyle/>
                    <a:p>
                      <a:endParaRPr lang="ru-RU" dirty="0"/>
                    </a:p>
                    <a:p>
                      <a:endParaRPr lang="ru-RU" dirty="0"/>
                    </a:p>
                    <a:p>
                      <a:endParaRPr lang="ru-RU" dirty="0"/>
                    </a:p>
                    <a:p>
                      <a:endParaRPr lang="ru-RU" dirty="0"/>
                    </a:p>
                    <a:p>
                      <a:endParaRPr lang="ru-RU" dirty="0"/>
                    </a:p>
                  </a:txBody>
                  <a:tcPr/>
                </a:tc>
                <a:tc>
                  <a:txBody>
                    <a:bodyPr/>
                    <a:lstStyle/>
                    <a:p>
                      <a:pPr algn="ctr"/>
                      <a:r>
                        <a:rPr lang="ru-RU" sz="1200" dirty="0"/>
                        <a:t>1.Вы сделали свой выбор и поступили в ПОО</a:t>
                      </a:r>
                    </a:p>
                  </a:txBody>
                  <a:tcPr/>
                </a:tc>
                <a:tc>
                  <a:txBody>
                    <a:bodyPr/>
                    <a:lstStyle/>
                    <a:p>
                      <a:pPr algn="ctr"/>
                      <a:r>
                        <a:rPr lang="ru-RU" dirty="0"/>
                        <a:t>-</a:t>
                      </a:r>
                    </a:p>
                  </a:txBody>
                  <a:tcPr/>
                </a:tc>
                <a:extLst>
                  <a:ext uri="{0D108BD9-81ED-4DB2-BD59-A6C34878D82A}">
                    <a16:rowId xmlns:a16="http://schemas.microsoft.com/office/drawing/2014/main" val="1870385676"/>
                  </a:ext>
                </a:extLst>
              </a:tr>
              <a:tr h="0">
                <a:tc>
                  <a:txBody>
                    <a:bodyPr/>
                    <a:lstStyle/>
                    <a:p>
                      <a:endParaRPr lang="ru-RU" dirty="0"/>
                    </a:p>
                    <a:p>
                      <a:endParaRPr lang="ru-RU" dirty="0"/>
                    </a:p>
                    <a:p>
                      <a:endParaRPr lang="ru-RU" dirty="0"/>
                    </a:p>
                    <a:p>
                      <a:endParaRPr lang="ru-RU" dirty="0"/>
                    </a:p>
                    <a:p>
                      <a:endParaRPr lang="ru-RU" dirty="0"/>
                    </a:p>
                    <a:p>
                      <a:endParaRPr lang="ru-RU" dirty="0"/>
                    </a:p>
                    <a:p>
                      <a:endParaRPr lang="ru-RU" dirty="0"/>
                    </a:p>
                    <a:p>
                      <a:endParaRPr lang="ru-RU" dirty="0"/>
                    </a:p>
                  </a:txBody>
                  <a:tcPr/>
                </a:tc>
                <a:tc>
                  <a:txBody>
                    <a:bodyPr/>
                    <a:lstStyle/>
                    <a:p>
                      <a:pPr algn="ctr"/>
                      <a:r>
                        <a:rPr lang="ru-RU" sz="1200" dirty="0"/>
                        <a:t>2. Почему Вы выбрали профессию/специальность, по которой обучаетесь? Возможны несколько ответов</a:t>
                      </a:r>
                    </a:p>
                  </a:txBody>
                  <a:tcPr/>
                </a:tc>
                <a:tc>
                  <a:txBody>
                    <a:bodyPr/>
                    <a:lstStyle/>
                    <a:p>
                      <a:pPr algn="ctr"/>
                      <a:r>
                        <a:rPr lang="ru-RU" dirty="0"/>
                        <a:t>-</a:t>
                      </a:r>
                    </a:p>
                  </a:txBody>
                  <a:tcPr/>
                </a:tc>
                <a:extLst>
                  <a:ext uri="{0D108BD9-81ED-4DB2-BD59-A6C34878D82A}">
                    <a16:rowId xmlns:a16="http://schemas.microsoft.com/office/drawing/2014/main" val="3435700230"/>
                  </a:ext>
                </a:extLst>
              </a:tr>
              <a:tr h="370840">
                <a:tc>
                  <a:txBody>
                    <a:bodyPr/>
                    <a:lstStyle/>
                    <a:p>
                      <a:endParaRPr lang="ru-RU" dirty="0"/>
                    </a:p>
                    <a:p>
                      <a:endParaRPr lang="ru-RU" dirty="0"/>
                    </a:p>
                    <a:p>
                      <a:endParaRPr lang="ru-RU" dirty="0"/>
                    </a:p>
                    <a:p>
                      <a:endParaRPr lang="ru-RU" dirty="0"/>
                    </a:p>
                    <a:p>
                      <a:endParaRPr lang="ru-RU" dirty="0"/>
                    </a:p>
                    <a:p>
                      <a:endParaRPr lang="ru-RU" dirty="0"/>
                    </a:p>
                  </a:txBody>
                  <a:tcPr/>
                </a:tc>
                <a:tc>
                  <a:txBody>
                    <a:bodyPr/>
                    <a:lstStyle/>
                    <a:p>
                      <a:pPr algn="ctr"/>
                      <a:r>
                        <a:rPr lang="ru-RU" sz="1200" dirty="0"/>
                        <a:t>3.Как проходит Ваша адаптация к специфике учебно-воспитательного процесса в колледже/ училище /техникуме?</a:t>
                      </a:r>
                    </a:p>
                  </a:txBody>
                  <a:tcPr/>
                </a:tc>
                <a:tc>
                  <a:txBody>
                    <a:bodyPr/>
                    <a:lstStyle/>
                    <a:p>
                      <a:pPr algn="ctr"/>
                      <a:r>
                        <a:rPr lang="ru-RU" dirty="0"/>
                        <a:t>-</a:t>
                      </a:r>
                    </a:p>
                  </a:txBody>
                  <a:tcPr/>
                </a:tc>
                <a:extLst>
                  <a:ext uri="{0D108BD9-81ED-4DB2-BD59-A6C34878D82A}">
                    <a16:rowId xmlns:a16="http://schemas.microsoft.com/office/drawing/2014/main" val="4070805584"/>
                  </a:ext>
                </a:extLst>
              </a:tr>
            </a:tbl>
          </a:graphicData>
        </a:graphic>
      </p:graphicFrame>
      <p:graphicFrame>
        <p:nvGraphicFramePr>
          <p:cNvPr id="15" name="Таблица 14">
            <a:extLst>
              <a:ext uri="{FF2B5EF4-FFF2-40B4-BE49-F238E27FC236}">
                <a16:creationId xmlns:a16="http://schemas.microsoft.com/office/drawing/2014/main" id="{2C1474B8-25A0-47CC-8B9F-00C39CE874A4}"/>
              </a:ext>
            </a:extLst>
          </p:cNvPr>
          <p:cNvGraphicFramePr>
            <a:graphicFrameLocks noGrp="1"/>
          </p:cNvGraphicFramePr>
          <p:nvPr>
            <p:extLst>
              <p:ext uri="{D42A27DB-BD31-4B8C-83A1-F6EECF244321}">
                <p14:modId xmlns:p14="http://schemas.microsoft.com/office/powerpoint/2010/main" val="588817002"/>
              </p:ext>
            </p:extLst>
          </p:nvPr>
        </p:nvGraphicFramePr>
        <p:xfrm>
          <a:off x="390617" y="1678138"/>
          <a:ext cx="3272903" cy="1160028"/>
        </p:xfrm>
        <a:graphic>
          <a:graphicData uri="http://schemas.openxmlformats.org/drawingml/2006/table">
            <a:tbl>
              <a:tblPr firstRow="1" firstCol="1" bandRow="1"/>
              <a:tblGrid>
                <a:gridCol w="215995">
                  <a:extLst>
                    <a:ext uri="{9D8B030D-6E8A-4147-A177-3AD203B41FA5}">
                      <a16:colId xmlns:a16="http://schemas.microsoft.com/office/drawing/2014/main" val="1062316888"/>
                    </a:ext>
                  </a:extLst>
                </a:gridCol>
                <a:gridCol w="1812385">
                  <a:extLst>
                    <a:ext uri="{9D8B030D-6E8A-4147-A177-3AD203B41FA5}">
                      <a16:colId xmlns:a16="http://schemas.microsoft.com/office/drawing/2014/main" val="2398269403"/>
                    </a:ext>
                  </a:extLst>
                </a:gridCol>
                <a:gridCol w="573380">
                  <a:extLst>
                    <a:ext uri="{9D8B030D-6E8A-4147-A177-3AD203B41FA5}">
                      <a16:colId xmlns:a16="http://schemas.microsoft.com/office/drawing/2014/main" val="3486163141"/>
                    </a:ext>
                  </a:extLst>
                </a:gridCol>
                <a:gridCol w="671143">
                  <a:extLst>
                    <a:ext uri="{9D8B030D-6E8A-4147-A177-3AD203B41FA5}">
                      <a16:colId xmlns:a16="http://schemas.microsoft.com/office/drawing/2014/main" val="2533916092"/>
                    </a:ext>
                  </a:extLst>
                </a:gridCol>
              </a:tblGrid>
              <a:tr h="143566">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По собственному желанию</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558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80,1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3954378"/>
                  </a:ext>
                </a:extLst>
              </a:tr>
              <a:tr h="143566">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По настоянию взрослых</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62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8,9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5588516"/>
                  </a:ext>
                </a:extLst>
              </a:tr>
              <a:tr h="294529">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Привлекла перспектива найти хорошую работу</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44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6,3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8728097"/>
                  </a:ext>
                </a:extLst>
              </a:tr>
              <a:tr h="294529">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По солидарности с другом (подругой)</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8556099"/>
                  </a:ext>
                </a:extLst>
              </a:tr>
              <a:tr h="143566">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Поступили вынужденно</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5145205"/>
                  </a:ext>
                </a:extLst>
              </a:tr>
              <a:tr h="132251">
                <a:tc gridSpan="4">
                  <a:txBody>
                    <a:bodyPr/>
                    <a:lstStyle/>
                    <a:p>
                      <a:pPr algn="ctr">
                        <a:lnSpc>
                          <a:spcPct val="107000"/>
                        </a:lnSpc>
                        <a:spcAft>
                          <a:spcPts val="0"/>
                        </a:spcAft>
                      </a:pP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60127038"/>
                  </a:ext>
                </a:extLst>
              </a:tr>
            </a:tbl>
          </a:graphicData>
        </a:graphic>
      </p:graphicFrame>
      <p:graphicFrame>
        <p:nvGraphicFramePr>
          <p:cNvPr id="12" name="Таблица 11">
            <a:extLst>
              <a:ext uri="{FF2B5EF4-FFF2-40B4-BE49-F238E27FC236}">
                <a16:creationId xmlns:a16="http://schemas.microsoft.com/office/drawing/2014/main" id="{CC56EA92-F57A-42CA-96A9-037F3F5E37BD}"/>
              </a:ext>
            </a:extLst>
          </p:cNvPr>
          <p:cNvGraphicFramePr>
            <a:graphicFrameLocks noGrp="1"/>
          </p:cNvGraphicFramePr>
          <p:nvPr>
            <p:extLst>
              <p:ext uri="{D42A27DB-BD31-4B8C-83A1-F6EECF244321}">
                <p14:modId xmlns:p14="http://schemas.microsoft.com/office/powerpoint/2010/main" val="310837190"/>
              </p:ext>
            </p:extLst>
          </p:nvPr>
        </p:nvGraphicFramePr>
        <p:xfrm>
          <a:off x="390617" y="3021469"/>
          <a:ext cx="4252404" cy="1949070"/>
        </p:xfrm>
        <a:graphic>
          <a:graphicData uri="http://schemas.openxmlformats.org/drawingml/2006/table">
            <a:tbl>
              <a:tblPr firstRow="1" firstCol="1" bandRow="1"/>
              <a:tblGrid>
                <a:gridCol w="303648">
                  <a:extLst>
                    <a:ext uri="{9D8B030D-6E8A-4147-A177-3AD203B41FA5}">
                      <a16:colId xmlns:a16="http://schemas.microsoft.com/office/drawing/2014/main" val="3085440397"/>
                    </a:ext>
                  </a:extLst>
                </a:gridCol>
                <a:gridCol w="2963598">
                  <a:extLst>
                    <a:ext uri="{9D8B030D-6E8A-4147-A177-3AD203B41FA5}">
                      <a16:colId xmlns:a16="http://schemas.microsoft.com/office/drawing/2014/main" val="2050024757"/>
                    </a:ext>
                  </a:extLst>
                </a:gridCol>
                <a:gridCol w="533251">
                  <a:extLst>
                    <a:ext uri="{9D8B030D-6E8A-4147-A177-3AD203B41FA5}">
                      <a16:colId xmlns:a16="http://schemas.microsoft.com/office/drawing/2014/main" val="544558562"/>
                    </a:ext>
                  </a:extLst>
                </a:gridCol>
                <a:gridCol w="451907">
                  <a:extLst>
                    <a:ext uri="{9D8B030D-6E8A-4147-A177-3AD203B41FA5}">
                      <a16:colId xmlns:a16="http://schemas.microsoft.com/office/drawing/2014/main" val="3540155480"/>
                    </a:ext>
                  </a:extLst>
                </a:gridCol>
              </a:tblGrid>
              <a:tr h="139190">
                <a:tc>
                  <a:txBody>
                    <a:bodyPr/>
                    <a:lstStyle/>
                    <a:p>
                      <a:pPr algn="ctr">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Профессия позволяет иметь интересную работу</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324</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23,2</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2175044"/>
                  </a:ext>
                </a:extLst>
              </a:tr>
              <a:tr h="116074">
                <a:tc>
                  <a:txBody>
                    <a:bodyPr/>
                    <a:lstStyle/>
                    <a:p>
                      <a:pPr algn="ctr">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Это престижная профессия /специальность</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234</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16,7</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007462"/>
                  </a:ext>
                </a:extLst>
              </a:tr>
              <a:tr h="122191">
                <a:tc>
                  <a:txBody>
                    <a:bodyPr/>
                    <a:lstStyle/>
                    <a:p>
                      <a:pPr algn="ctr">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Дает возможность хорошо зарабатывать</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165</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11,8</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6258097"/>
                  </a:ext>
                </a:extLst>
              </a:tr>
              <a:tr h="116074">
                <a:tc>
                  <a:txBody>
                    <a:bodyPr/>
                    <a:lstStyle/>
                    <a:p>
                      <a:pPr algn="ctr">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Легко найти работу</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142</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10,2</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635912"/>
                  </a:ext>
                </a:extLst>
              </a:tr>
              <a:tr h="147949">
                <a:tc>
                  <a:txBody>
                    <a:bodyPr/>
                    <a:lstStyle/>
                    <a:p>
                      <a:pPr algn="ctr">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Позволит иметь хорошие условия труда</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122</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8,7</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4902119"/>
                  </a:ext>
                </a:extLst>
              </a:tr>
              <a:tr h="116074">
                <a:tc>
                  <a:txBody>
                    <a:bodyPr/>
                    <a:lstStyle/>
                    <a:p>
                      <a:pPr algn="ctr">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6</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Есть возможности карьерного роста</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118</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8,4</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4156986"/>
                  </a:ext>
                </a:extLst>
              </a:tr>
              <a:tr h="116074">
                <a:tc>
                  <a:txBody>
                    <a:bodyPr/>
                    <a:lstStyle/>
                    <a:p>
                      <a:pPr algn="ctr">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7 </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По профессии/специальности легко учиться</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79</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5,6</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67650"/>
                  </a:ext>
                </a:extLst>
              </a:tr>
              <a:tr h="116074">
                <a:tc>
                  <a:txBody>
                    <a:bodyPr/>
                    <a:lstStyle/>
                    <a:p>
                      <a:pPr algn="ctr">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Позволит иметь социальные гарантии</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76</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5,4</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9330973"/>
                  </a:ext>
                </a:extLst>
              </a:tr>
              <a:tr h="116074">
                <a:tc>
                  <a:txBody>
                    <a:bodyPr/>
                    <a:lstStyle/>
                    <a:p>
                      <a:pPr algn="ctr">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Работает кто-то из родственников, знакомых</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67</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4,8</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4906356"/>
                  </a:ext>
                </a:extLst>
              </a:tr>
              <a:tr h="116074">
                <a:tc>
                  <a:txBody>
                    <a:bodyPr/>
                    <a:lstStyle/>
                    <a:p>
                      <a:pPr algn="ctr">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Массовая профессия, туда идут учиться многие</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66</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4,7</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871785"/>
                  </a:ext>
                </a:extLst>
              </a:tr>
              <a:tr h="118055">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Не нравится, выбирал по принуждению</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0,4</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3591929"/>
                  </a:ext>
                </a:extLst>
              </a:tr>
              <a:tr h="135005">
                <a:tc gridSpan="4">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Общее количество ответов: 1398 (100,0%)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634667056"/>
                  </a:ext>
                </a:extLst>
              </a:tr>
            </a:tbl>
          </a:graphicData>
        </a:graphic>
      </p:graphicFrame>
      <p:graphicFrame>
        <p:nvGraphicFramePr>
          <p:cNvPr id="13" name="Таблица 12">
            <a:extLst>
              <a:ext uri="{FF2B5EF4-FFF2-40B4-BE49-F238E27FC236}">
                <a16:creationId xmlns:a16="http://schemas.microsoft.com/office/drawing/2014/main" id="{AE097BE7-C237-41C7-A508-231CBD663DD1}"/>
              </a:ext>
            </a:extLst>
          </p:cNvPr>
          <p:cNvGraphicFramePr>
            <a:graphicFrameLocks noGrp="1"/>
          </p:cNvGraphicFramePr>
          <p:nvPr>
            <p:extLst>
              <p:ext uri="{D42A27DB-BD31-4B8C-83A1-F6EECF244321}">
                <p14:modId xmlns:p14="http://schemas.microsoft.com/office/powerpoint/2010/main" val="506821949"/>
              </p:ext>
            </p:extLst>
          </p:nvPr>
        </p:nvGraphicFramePr>
        <p:xfrm>
          <a:off x="390617" y="5271445"/>
          <a:ext cx="4252404" cy="1236494"/>
        </p:xfrm>
        <a:graphic>
          <a:graphicData uri="http://schemas.openxmlformats.org/drawingml/2006/table">
            <a:tbl>
              <a:tblPr firstRow="1" firstCol="1" bandRow="1"/>
              <a:tblGrid>
                <a:gridCol w="240774">
                  <a:extLst>
                    <a:ext uri="{9D8B030D-6E8A-4147-A177-3AD203B41FA5}">
                      <a16:colId xmlns:a16="http://schemas.microsoft.com/office/drawing/2014/main" val="3922858648"/>
                    </a:ext>
                  </a:extLst>
                </a:gridCol>
                <a:gridCol w="3173568">
                  <a:extLst>
                    <a:ext uri="{9D8B030D-6E8A-4147-A177-3AD203B41FA5}">
                      <a16:colId xmlns:a16="http://schemas.microsoft.com/office/drawing/2014/main" val="1300801126"/>
                    </a:ext>
                  </a:extLst>
                </a:gridCol>
                <a:gridCol w="419031">
                  <a:extLst>
                    <a:ext uri="{9D8B030D-6E8A-4147-A177-3AD203B41FA5}">
                      <a16:colId xmlns:a16="http://schemas.microsoft.com/office/drawing/2014/main" val="1214315512"/>
                    </a:ext>
                  </a:extLst>
                </a:gridCol>
                <a:gridCol w="419031">
                  <a:extLst>
                    <a:ext uri="{9D8B030D-6E8A-4147-A177-3AD203B41FA5}">
                      <a16:colId xmlns:a16="http://schemas.microsoft.com/office/drawing/2014/main" val="180926304"/>
                    </a:ext>
                  </a:extLst>
                </a:gridCol>
              </a:tblGrid>
              <a:tr h="351330">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Уже адаптировался (-лась)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613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87,9</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1334734"/>
                  </a:ext>
                </a:extLst>
              </a:tr>
              <a:tr h="531405">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Адаптировался (-лась)</a:t>
                      </a: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к некоторым элементам учебно-воспитательного процесса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60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8,6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8216315"/>
                  </a:ext>
                </a:extLst>
              </a:tr>
              <a:tr h="171254">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Еще не адаптировался (-лась)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24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3,4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3752843"/>
                  </a:ext>
                </a:extLst>
              </a:tr>
              <a:tr h="157756">
                <a:tc gridSpan="4">
                  <a:txBody>
                    <a:bodyPr/>
                    <a:lstStyle/>
                    <a:p>
                      <a:pPr algn="ctr">
                        <a:lnSpc>
                          <a:spcPct val="100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636496"/>
                  </a:ext>
                </a:extLst>
              </a:tr>
            </a:tbl>
          </a:graphicData>
        </a:graphic>
      </p:graphicFrame>
    </p:spTree>
    <p:extLst>
      <p:ext uri="{BB962C8B-B14F-4D97-AF65-F5344CB8AC3E}">
        <p14:creationId xmlns:p14="http://schemas.microsoft.com/office/powerpoint/2010/main" val="366152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84F21677-DEAB-48A7-9734-9044C826E62B}"/>
              </a:ext>
            </a:extLst>
          </p:cNvPr>
          <p:cNvSpPr/>
          <p:nvPr/>
        </p:nvSpPr>
        <p:spPr>
          <a:xfrm>
            <a:off x="136122" y="105183"/>
            <a:ext cx="86705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Результаты анкетирования обучающихся ПОО из числа детей-сирот в 2021 году</a:t>
            </a:r>
          </a:p>
        </p:txBody>
      </p:sp>
      <p:pic>
        <p:nvPicPr>
          <p:cNvPr id="4" name="Рисунок 3">
            <a:extLst>
              <a:ext uri="{FF2B5EF4-FFF2-40B4-BE49-F238E27FC236}">
                <a16:creationId xmlns:a16="http://schemas.microsoft.com/office/drawing/2014/main" id="{60FB20E2-A779-48F3-B832-A17A129E6C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05912" y="88963"/>
            <a:ext cx="1637512" cy="248203"/>
          </a:xfrm>
          <a:prstGeom prst="rect">
            <a:avLst/>
          </a:prstGeom>
        </p:spPr>
      </p:pic>
      <p:cxnSp>
        <p:nvCxnSpPr>
          <p:cNvPr id="6" name="Прямая со стрелкой 5">
            <a:extLst>
              <a:ext uri="{FF2B5EF4-FFF2-40B4-BE49-F238E27FC236}">
                <a16:creationId xmlns:a16="http://schemas.microsoft.com/office/drawing/2014/main" id="{358A5598-CE40-4BA9-9BF2-AF123818B7BF}"/>
              </a:ext>
            </a:extLst>
          </p:cNvPr>
          <p:cNvCxnSpPr>
            <a:cxnSpLocks/>
          </p:cNvCxnSpPr>
          <p:nvPr/>
        </p:nvCxnSpPr>
        <p:spPr>
          <a:xfrm flipH="1">
            <a:off x="3287698" y="395672"/>
            <a:ext cx="1319812" cy="300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a16="http://schemas.microsoft.com/office/drawing/2014/main" id="{2112327B-B550-47C3-B2F8-696126EE5595}"/>
              </a:ext>
            </a:extLst>
          </p:cNvPr>
          <p:cNvCxnSpPr>
            <a:cxnSpLocks/>
          </p:cNvCxnSpPr>
          <p:nvPr/>
        </p:nvCxnSpPr>
        <p:spPr>
          <a:xfrm>
            <a:off x="6583948" y="429459"/>
            <a:ext cx="1547998" cy="345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Прямоугольник 8">
            <a:extLst>
              <a:ext uri="{FF2B5EF4-FFF2-40B4-BE49-F238E27FC236}">
                <a16:creationId xmlns:a16="http://schemas.microsoft.com/office/drawing/2014/main" id="{1818303D-F11E-40F1-AC88-3DC5755D4F31}"/>
              </a:ext>
            </a:extLst>
          </p:cNvPr>
          <p:cNvSpPr/>
          <p:nvPr/>
        </p:nvSpPr>
        <p:spPr>
          <a:xfrm>
            <a:off x="371119" y="654589"/>
            <a:ext cx="63179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697 первокурсников (19,3%)</a:t>
            </a:r>
          </a:p>
        </p:txBody>
      </p:sp>
      <p:sp>
        <p:nvSpPr>
          <p:cNvPr id="10" name="Прямоугольник 9">
            <a:extLst>
              <a:ext uri="{FF2B5EF4-FFF2-40B4-BE49-F238E27FC236}">
                <a16:creationId xmlns:a16="http://schemas.microsoft.com/office/drawing/2014/main" id="{0573F1E8-87A8-4605-8DDC-CEC1B9A4F71D}"/>
              </a:ext>
            </a:extLst>
          </p:cNvPr>
          <p:cNvSpPr/>
          <p:nvPr/>
        </p:nvSpPr>
        <p:spPr>
          <a:xfrm>
            <a:off x="7203964" y="730365"/>
            <a:ext cx="553226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473 обучающихся выпускных групп (13,0%)</a:t>
            </a:r>
          </a:p>
        </p:txBody>
      </p:sp>
      <p:graphicFrame>
        <p:nvGraphicFramePr>
          <p:cNvPr id="14" name="Таблица 13">
            <a:extLst>
              <a:ext uri="{FF2B5EF4-FFF2-40B4-BE49-F238E27FC236}">
                <a16:creationId xmlns:a16="http://schemas.microsoft.com/office/drawing/2014/main" id="{594C5714-59F7-419B-A1D0-EA37245CB028}"/>
              </a:ext>
            </a:extLst>
          </p:cNvPr>
          <p:cNvGraphicFramePr>
            <a:graphicFrameLocks noGrp="1"/>
          </p:cNvGraphicFramePr>
          <p:nvPr>
            <p:extLst>
              <p:ext uri="{D42A27DB-BD31-4B8C-83A1-F6EECF244321}">
                <p14:modId xmlns:p14="http://schemas.microsoft.com/office/powerpoint/2010/main" val="1880450718"/>
              </p:ext>
            </p:extLst>
          </p:nvPr>
        </p:nvGraphicFramePr>
        <p:xfrm>
          <a:off x="266006" y="1069405"/>
          <a:ext cx="11739237" cy="5785363"/>
        </p:xfrm>
        <a:graphic>
          <a:graphicData uri="http://schemas.openxmlformats.org/drawingml/2006/table">
            <a:tbl>
              <a:tblPr firstRow="1" bandRow="1">
                <a:tableStyleId>{5C22544A-7EE6-4342-B048-85BDC9FD1C3A}</a:tableStyleId>
              </a:tblPr>
              <a:tblGrid>
                <a:gridCol w="4640064">
                  <a:extLst>
                    <a:ext uri="{9D8B030D-6E8A-4147-A177-3AD203B41FA5}">
                      <a16:colId xmlns:a16="http://schemas.microsoft.com/office/drawing/2014/main" val="4131507886"/>
                    </a:ext>
                  </a:extLst>
                </a:gridCol>
                <a:gridCol w="4545367">
                  <a:extLst>
                    <a:ext uri="{9D8B030D-6E8A-4147-A177-3AD203B41FA5}">
                      <a16:colId xmlns:a16="http://schemas.microsoft.com/office/drawing/2014/main" val="1135437352"/>
                    </a:ext>
                  </a:extLst>
                </a:gridCol>
                <a:gridCol w="2553806">
                  <a:extLst>
                    <a:ext uri="{9D8B030D-6E8A-4147-A177-3AD203B41FA5}">
                      <a16:colId xmlns:a16="http://schemas.microsoft.com/office/drawing/2014/main" val="451053682"/>
                    </a:ext>
                  </a:extLst>
                </a:gridCol>
              </a:tblGrid>
              <a:tr h="357383">
                <a:tc>
                  <a:txBody>
                    <a:bodyPr/>
                    <a:lstStyle/>
                    <a:p>
                      <a:pPr algn="ctr"/>
                      <a:r>
                        <a:rPr lang="ru-RU" dirty="0"/>
                        <a:t>Ответы</a:t>
                      </a:r>
                    </a:p>
                  </a:txBody>
                  <a:tcPr/>
                </a:tc>
                <a:tc>
                  <a:txBody>
                    <a:bodyPr/>
                    <a:lstStyle/>
                    <a:p>
                      <a:pPr algn="ctr"/>
                      <a:r>
                        <a:rPr lang="ru-RU" dirty="0"/>
                        <a:t>Вопрос</a:t>
                      </a:r>
                    </a:p>
                  </a:txBody>
                  <a:tcPr/>
                </a:tc>
                <a:tc>
                  <a:txBody>
                    <a:bodyPr/>
                    <a:lstStyle/>
                    <a:p>
                      <a:pPr algn="ctr"/>
                      <a:r>
                        <a:rPr lang="ru-RU" dirty="0"/>
                        <a:t>Ответы</a:t>
                      </a:r>
                    </a:p>
                  </a:txBody>
                  <a:tcPr/>
                </a:tc>
                <a:extLst>
                  <a:ext uri="{0D108BD9-81ED-4DB2-BD59-A6C34878D82A}">
                    <a16:rowId xmlns:a16="http://schemas.microsoft.com/office/drawing/2014/main" val="1865555706"/>
                  </a:ext>
                </a:extLst>
              </a:tr>
              <a:tr h="2362769">
                <a:tc>
                  <a:txBody>
                    <a:bodyPr/>
                    <a:lstStyle/>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txBody>
                  <a:tcPr/>
                </a:tc>
                <a:tc>
                  <a:txBody>
                    <a:bodyPr/>
                    <a:lstStyle/>
                    <a:p>
                      <a:pPr algn="ctr"/>
                      <a:r>
                        <a:rPr lang="ru-RU" sz="1200" dirty="0"/>
                        <a:t>4.Что необходимо предпринять в колледже/училище/техникуме для более успешной адаптации студентов на первом курсе?</a:t>
                      </a:r>
                    </a:p>
                  </a:txBody>
                  <a:tcPr/>
                </a:tc>
                <a:tc>
                  <a:txBody>
                    <a:bodyPr/>
                    <a:lstStyle/>
                    <a:p>
                      <a:pPr algn="ctr"/>
                      <a:r>
                        <a:rPr lang="ru-RU" dirty="0"/>
                        <a:t>-</a:t>
                      </a:r>
                    </a:p>
                  </a:txBody>
                  <a:tcPr/>
                </a:tc>
                <a:extLst>
                  <a:ext uri="{0D108BD9-81ED-4DB2-BD59-A6C34878D82A}">
                    <a16:rowId xmlns:a16="http://schemas.microsoft.com/office/drawing/2014/main" val="1870385676"/>
                  </a:ext>
                </a:extLst>
              </a:tr>
              <a:tr h="2868246">
                <a:tc>
                  <a:txBody>
                    <a:bodyPr/>
                    <a:lstStyle/>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txBody>
                  <a:tcPr/>
                </a:tc>
                <a:tc>
                  <a:txBody>
                    <a:bodyPr/>
                    <a:lstStyle/>
                    <a:p>
                      <a:pPr algn="ctr"/>
                      <a:r>
                        <a:rPr lang="ru-RU" sz="1200" dirty="0"/>
                        <a:t>5.Что Вам понравилось в колледже/ училище /техникуме?</a:t>
                      </a:r>
                    </a:p>
                  </a:txBody>
                  <a:tcPr/>
                </a:tc>
                <a:tc>
                  <a:txBody>
                    <a:bodyPr/>
                    <a:lstStyle/>
                    <a:p>
                      <a:pPr algn="ctr"/>
                      <a:r>
                        <a:rPr lang="ru-RU" dirty="0"/>
                        <a:t>-</a:t>
                      </a:r>
                    </a:p>
                  </a:txBody>
                  <a:tcPr/>
                </a:tc>
                <a:extLst>
                  <a:ext uri="{0D108BD9-81ED-4DB2-BD59-A6C34878D82A}">
                    <a16:rowId xmlns:a16="http://schemas.microsoft.com/office/drawing/2014/main" val="3435700230"/>
                  </a:ext>
                </a:extLst>
              </a:tr>
            </a:tbl>
          </a:graphicData>
        </a:graphic>
      </p:graphicFrame>
      <p:graphicFrame>
        <p:nvGraphicFramePr>
          <p:cNvPr id="16" name="Таблица 15">
            <a:extLst>
              <a:ext uri="{FF2B5EF4-FFF2-40B4-BE49-F238E27FC236}">
                <a16:creationId xmlns:a16="http://schemas.microsoft.com/office/drawing/2014/main" id="{A3BB1577-6CE4-4871-A4E3-251D1C07741F}"/>
              </a:ext>
            </a:extLst>
          </p:cNvPr>
          <p:cNvGraphicFramePr>
            <a:graphicFrameLocks noGrp="1"/>
          </p:cNvGraphicFramePr>
          <p:nvPr>
            <p:extLst>
              <p:ext uri="{D42A27DB-BD31-4B8C-83A1-F6EECF244321}">
                <p14:modId xmlns:p14="http://schemas.microsoft.com/office/powerpoint/2010/main" val="3009175358"/>
              </p:ext>
            </p:extLst>
          </p:nvPr>
        </p:nvGraphicFramePr>
        <p:xfrm>
          <a:off x="371119" y="1468310"/>
          <a:ext cx="4341504" cy="2466103"/>
        </p:xfrm>
        <a:graphic>
          <a:graphicData uri="http://schemas.openxmlformats.org/drawingml/2006/table">
            <a:tbl>
              <a:tblPr firstRow="1" firstCol="1" bandRow="1"/>
              <a:tblGrid>
                <a:gridCol w="201080">
                  <a:extLst>
                    <a:ext uri="{9D8B030D-6E8A-4147-A177-3AD203B41FA5}">
                      <a16:colId xmlns:a16="http://schemas.microsoft.com/office/drawing/2014/main" val="1917882417"/>
                    </a:ext>
                  </a:extLst>
                </a:gridCol>
                <a:gridCol w="3291002">
                  <a:extLst>
                    <a:ext uri="{9D8B030D-6E8A-4147-A177-3AD203B41FA5}">
                      <a16:colId xmlns:a16="http://schemas.microsoft.com/office/drawing/2014/main" val="1327148467"/>
                    </a:ext>
                  </a:extLst>
                </a:gridCol>
                <a:gridCol w="424711">
                  <a:extLst>
                    <a:ext uri="{9D8B030D-6E8A-4147-A177-3AD203B41FA5}">
                      <a16:colId xmlns:a16="http://schemas.microsoft.com/office/drawing/2014/main" val="904780477"/>
                    </a:ext>
                  </a:extLst>
                </a:gridCol>
                <a:gridCol w="424711">
                  <a:extLst>
                    <a:ext uri="{9D8B030D-6E8A-4147-A177-3AD203B41FA5}">
                      <a16:colId xmlns:a16="http://schemas.microsoft.com/office/drawing/2014/main" val="1865176397"/>
                    </a:ext>
                  </a:extLst>
                </a:gridCol>
              </a:tblGrid>
              <a:tr h="127058">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Организовать дополнительные консультации</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257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36,9</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2059857"/>
                  </a:ext>
                </a:extLst>
              </a:tr>
              <a:tr h="248542">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Организовать встречи с работодателями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223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5032092"/>
                  </a:ext>
                </a:extLst>
              </a:tr>
              <a:tr h="503312">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Организовать встречи со специалистами: психологом, медиками, юристами, специалистами из опеки и попечительства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142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20,4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7332851"/>
                  </a:ext>
                </a:extLst>
              </a:tr>
              <a:tr h="127058">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Ничего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4,2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0147327"/>
                  </a:ext>
                </a:extLst>
              </a:tr>
              <a:tr h="260649">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Организовать встречи с представителями комиссии по делам несовершеннолетних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9224084"/>
                  </a:ext>
                </a:extLst>
              </a:tr>
              <a:tr h="127058">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Не знаю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3075090"/>
                  </a:ext>
                </a:extLst>
              </a:tr>
              <a:tr h="127058">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Мероприятия, связанные с получением профессией</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2401342"/>
                  </a:ext>
                </a:extLst>
              </a:tr>
              <a:tr h="127058">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Тимбилдинг в группе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8576776"/>
                  </a:ext>
                </a:extLst>
              </a:tr>
              <a:tr h="375927">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9</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Сделать карту колледжа, со всеми номерами кабинетов, расписать все, что нужно для адаптации.</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6163392"/>
                  </a:ext>
                </a:extLst>
              </a:tr>
              <a:tr h="182685">
                <a:tc>
                  <a:txBody>
                    <a:bodyPr/>
                    <a:lstStyle/>
                    <a:p>
                      <a:pPr algn="l">
                        <a:lnSpc>
                          <a:spcPct val="107000"/>
                        </a:lnSpc>
                        <a:spcAft>
                          <a:spcPts val="0"/>
                        </a:spcAft>
                      </a:pP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Лучше организовать питание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0,1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7280731"/>
                  </a:ext>
                </a:extLst>
              </a:tr>
              <a:tr h="156077">
                <a:tc gridSpan="4">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241721113"/>
                  </a:ext>
                </a:extLst>
              </a:tr>
            </a:tbl>
          </a:graphicData>
        </a:graphic>
      </p:graphicFrame>
      <p:graphicFrame>
        <p:nvGraphicFramePr>
          <p:cNvPr id="17" name="Таблица 16">
            <a:extLst>
              <a:ext uri="{FF2B5EF4-FFF2-40B4-BE49-F238E27FC236}">
                <a16:creationId xmlns:a16="http://schemas.microsoft.com/office/drawing/2014/main" id="{9130B6DB-829E-4799-8438-21907497593E}"/>
              </a:ext>
            </a:extLst>
          </p:cNvPr>
          <p:cNvGraphicFramePr>
            <a:graphicFrameLocks noGrp="1"/>
          </p:cNvGraphicFramePr>
          <p:nvPr>
            <p:extLst>
              <p:ext uri="{D42A27DB-BD31-4B8C-83A1-F6EECF244321}">
                <p14:modId xmlns:p14="http://schemas.microsoft.com/office/powerpoint/2010/main" val="3251482858"/>
              </p:ext>
            </p:extLst>
          </p:nvPr>
        </p:nvGraphicFramePr>
        <p:xfrm>
          <a:off x="371119" y="4118982"/>
          <a:ext cx="4341504" cy="2520959"/>
        </p:xfrm>
        <a:graphic>
          <a:graphicData uri="http://schemas.openxmlformats.org/drawingml/2006/table">
            <a:tbl>
              <a:tblPr firstRow="1" firstCol="1" bandRow="1"/>
              <a:tblGrid>
                <a:gridCol w="303233">
                  <a:extLst>
                    <a:ext uri="{9D8B030D-6E8A-4147-A177-3AD203B41FA5}">
                      <a16:colId xmlns:a16="http://schemas.microsoft.com/office/drawing/2014/main" val="1182224772"/>
                    </a:ext>
                  </a:extLst>
                </a:gridCol>
                <a:gridCol w="2857314">
                  <a:extLst>
                    <a:ext uri="{9D8B030D-6E8A-4147-A177-3AD203B41FA5}">
                      <a16:colId xmlns:a16="http://schemas.microsoft.com/office/drawing/2014/main" val="1065475630"/>
                    </a:ext>
                  </a:extLst>
                </a:gridCol>
                <a:gridCol w="543750">
                  <a:extLst>
                    <a:ext uri="{9D8B030D-6E8A-4147-A177-3AD203B41FA5}">
                      <a16:colId xmlns:a16="http://schemas.microsoft.com/office/drawing/2014/main" val="1734006009"/>
                    </a:ext>
                  </a:extLst>
                </a:gridCol>
                <a:gridCol w="637207">
                  <a:extLst>
                    <a:ext uri="{9D8B030D-6E8A-4147-A177-3AD203B41FA5}">
                      <a16:colId xmlns:a16="http://schemas.microsoft.com/office/drawing/2014/main" val="317642247"/>
                    </a:ext>
                  </a:extLst>
                </a:gridCol>
              </a:tblGrid>
              <a:tr h="150473">
                <a:tc>
                  <a:txBody>
                    <a:bodyPr/>
                    <a:lstStyle/>
                    <a:p>
                      <a:pPr algn="l">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Отношение педагогов</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196</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28,08</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8537258"/>
                  </a:ext>
                </a:extLst>
              </a:tr>
              <a:tr h="150473">
                <a:tc>
                  <a:txBody>
                    <a:bodyPr/>
                    <a:lstStyle/>
                    <a:p>
                      <a:pPr algn="l">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Преподаватели, мастера п/о</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149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21,35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9552113"/>
                  </a:ext>
                </a:extLst>
              </a:tr>
              <a:tr h="150473">
                <a:tc>
                  <a:txBody>
                    <a:bodyPr/>
                    <a:lstStyle/>
                    <a:p>
                      <a:pPr algn="l">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Взаимоотношения с сокурсниками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147</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21,06</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1541123"/>
                  </a:ext>
                </a:extLst>
              </a:tr>
              <a:tr h="160469">
                <a:tc>
                  <a:txBody>
                    <a:bodyPr/>
                    <a:lstStyle/>
                    <a:p>
                      <a:pPr algn="l">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Корпус(-а), мастерские, учебные аудитории</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103</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14,76</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514236"/>
                  </a:ext>
                </a:extLst>
              </a:tr>
              <a:tr h="150473">
                <a:tc>
                  <a:txBody>
                    <a:bodyPr/>
                    <a:lstStyle/>
                    <a:p>
                      <a:pPr algn="l">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Общежитие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67</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9,6</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7226636"/>
                  </a:ext>
                </a:extLst>
              </a:tr>
              <a:tr h="150473">
                <a:tc>
                  <a:txBody>
                    <a:bodyPr/>
                    <a:lstStyle/>
                    <a:p>
                      <a:pPr algn="l">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Библиотека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2,44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9320150"/>
                  </a:ext>
                </a:extLst>
              </a:tr>
              <a:tr h="150473">
                <a:tc>
                  <a:txBody>
                    <a:bodyPr/>
                    <a:lstStyle/>
                    <a:p>
                      <a:pPr algn="l">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Все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1,58</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4525181"/>
                  </a:ext>
                </a:extLst>
              </a:tr>
              <a:tr h="150473">
                <a:tc>
                  <a:txBody>
                    <a:bodyPr/>
                    <a:lstStyle/>
                    <a:p>
                      <a:pPr algn="l">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Больше свободного времени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0,14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361163"/>
                  </a:ext>
                </a:extLst>
              </a:tr>
              <a:tr h="156506">
                <a:tc>
                  <a:txBody>
                    <a:bodyPr/>
                    <a:lstStyle/>
                    <a:p>
                      <a:pPr algn="l">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Все плохо, ещё и </a:t>
                      </a:r>
                      <a:r>
                        <a:rPr lang="ru-RU" sz="1000" dirty="0" err="1">
                          <a:effectLst/>
                          <a:latin typeface="Times New Roman" panose="02020603050405020304" pitchFamily="18" charset="0"/>
                          <a:ea typeface="Calibri" panose="020F0502020204030204" pitchFamily="34" charset="0"/>
                          <a:cs typeface="Times New Roman" panose="02020603050405020304" pitchFamily="18" charset="0"/>
                        </a:rPr>
                        <a:t>оффники</a:t>
                      </a: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ходят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0,14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6283074"/>
                  </a:ext>
                </a:extLst>
              </a:tr>
              <a:tr h="163745">
                <a:tc>
                  <a:txBody>
                    <a:bodyPr/>
                    <a:lstStyle/>
                    <a:p>
                      <a:pPr algn="l">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Ничего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0,14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2657606"/>
                  </a:ext>
                </a:extLst>
              </a:tr>
              <a:tr h="163745">
                <a:tc>
                  <a:txBody>
                    <a:bodyPr/>
                    <a:lstStyle/>
                    <a:p>
                      <a:pPr algn="l">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Помощь социального педагога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0,14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7864531"/>
                  </a:ext>
                </a:extLst>
              </a:tr>
              <a:tr h="150473">
                <a:tc>
                  <a:txBody>
                    <a:bodyPr/>
                    <a:lstStyle/>
                    <a:p>
                      <a:pPr algn="l">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Столовая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0,14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3330189"/>
                  </a:ext>
                </a:extLst>
              </a:tr>
              <a:tr h="150473">
                <a:tc>
                  <a:txBody>
                    <a:bodyPr/>
                    <a:lstStyle/>
                    <a:p>
                      <a:pPr algn="l">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То, что он рядом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0,14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7687393"/>
                  </a:ext>
                </a:extLst>
              </a:tr>
              <a:tr h="150473">
                <a:tc>
                  <a:txBody>
                    <a:bodyPr/>
                    <a:lstStyle/>
                    <a:p>
                      <a:pPr algn="l">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Учиться на профессию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0,14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0132061"/>
                  </a:ext>
                </a:extLst>
              </a:tr>
              <a:tr h="150473">
                <a:tc>
                  <a:txBody>
                    <a:bodyPr/>
                    <a:lstStyle/>
                    <a:p>
                      <a:pPr algn="l">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Педагог дополнительного образования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0,14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5298915"/>
                  </a:ext>
                </a:extLst>
              </a:tr>
              <a:tr h="166438">
                <a:tc gridSpan="4">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198924194"/>
                  </a:ext>
                </a:extLst>
              </a:tr>
            </a:tbl>
          </a:graphicData>
        </a:graphic>
      </p:graphicFrame>
    </p:spTree>
    <p:extLst>
      <p:ext uri="{BB962C8B-B14F-4D97-AF65-F5344CB8AC3E}">
        <p14:creationId xmlns:p14="http://schemas.microsoft.com/office/powerpoint/2010/main" val="3045843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84F21677-DEAB-48A7-9734-9044C826E62B}"/>
              </a:ext>
            </a:extLst>
          </p:cNvPr>
          <p:cNvSpPr/>
          <p:nvPr/>
        </p:nvSpPr>
        <p:spPr>
          <a:xfrm>
            <a:off x="136122" y="105183"/>
            <a:ext cx="86705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Результаты анкетирования обучающихся ПОО из числа детей-сирот в 2021 году</a:t>
            </a:r>
          </a:p>
        </p:txBody>
      </p:sp>
      <p:pic>
        <p:nvPicPr>
          <p:cNvPr id="4" name="Рисунок 3">
            <a:extLst>
              <a:ext uri="{FF2B5EF4-FFF2-40B4-BE49-F238E27FC236}">
                <a16:creationId xmlns:a16="http://schemas.microsoft.com/office/drawing/2014/main" id="{60FB20E2-A779-48F3-B832-A17A129E6C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05912" y="88963"/>
            <a:ext cx="1637512" cy="248203"/>
          </a:xfrm>
          <a:prstGeom prst="rect">
            <a:avLst/>
          </a:prstGeom>
        </p:spPr>
      </p:pic>
      <p:cxnSp>
        <p:nvCxnSpPr>
          <p:cNvPr id="6" name="Прямая со стрелкой 5">
            <a:extLst>
              <a:ext uri="{FF2B5EF4-FFF2-40B4-BE49-F238E27FC236}">
                <a16:creationId xmlns:a16="http://schemas.microsoft.com/office/drawing/2014/main" id="{358A5598-CE40-4BA9-9BF2-AF123818B7BF}"/>
              </a:ext>
            </a:extLst>
          </p:cNvPr>
          <p:cNvCxnSpPr>
            <a:cxnSpLocks/>
            <a:stCxn id="3" idx="2"/>
          </p:cNvCxnSpPr>
          <p:nvPr/>
        </p:nvCxnSpPr>
        <p:spPr>
          <a:xfrm flipH="1">
            <a:off x="2516819" y="474515"/>
            <a:ext cx="1954566" cy="363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a16="http://schemas.microsoft.com/office/drawing/2014/main" id="{2112327B-B550-47C3-B2F8-696126EE5595}"/>
              </a:ext>
            </a:extLst>
          </p:cNvPr>
          <p:cNvCxnSpPr>
            <a:cxnSpLocks/>
          </p:cNvCxnSpPr>
          <p:nvPr/>
        </p:nvCxnSpPr>
        <p:spPr>
          <a:xfrm>
            <a:off x="6383045" y="474515"/>
            <a:ext cx="1961434" cy="405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Прямоугольник 8">
            <a:extLst>
              <a:ext uri="{FF2B5EF4-FFF2-40B4-BE49-F238E27FC236}">
                <a16:creationId xmlns:a16="http://schemas.microsoft.com/office/drawing/2014/main" id="{1818303D-F11E-40F1-AC88-3DC5755D4F31}"/>
              </a:ext>
            </a:extLst>
          </p:cNvPr>
          <p:cNvSpPr/>
          <p:nvPr/>
        </p:nvSpPr>
        <p:spPr>
          <a:xfrm>
            <a:off x="266006" y="814033"/>
            <a:ext cx="63179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697 первокурсников (19,3%)</a:t>
            </a:r>
          </a:p>
        </p:txBody>
      </p:sp>
      <p:sp>
        <p:nvSpPr>
          <p:cNvPr id="10" name="Прямоугольник 9">
            <a:extLst>
              <a:ext uri="{FF2B5EF4-FFF2-40B4-BE49-F238E27FC236}">
                <a16:creationId xmlns:a16="http://schemas.microsoft.com/office/drawing/2014/main" id="{0573F1E8-87A8-4605-8DDC-CEC1B9A4F71D}"/>
              </a:ext>
            </a:extLst>
          </p:cNvPr>
          <p:cNvSpPr/>
          <p:nvPr/>
        </p:nvSpPr>
        <p:spPr>
          <a:xfrm>
            <a:off x="7363762" y="879733"/>
            <a:ext cx="553226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473 обучающихся выпускных групп (13,0%)</a:t>
            </a:r>
          </a:p>
        </p:txBody>
      </p:sp>
      <p:graphicFrame>
        <p:nvGraphicFramePr>
          <p:cNvPr id="14" name="Таблица 13">
            <a:extLst>
              <a:ext uri="{FF2B5EF4-FFF2-40B4-BE49-F238E27FC236}">
                <a16:creationId xmlns:a16="http://schemas.microsoft.com/office/drawing/2014/main" id="{594C5714-59F7-419B-A1D0-EA37245CB028}"/>
              </a:ext>
            </a:extLst>
          </p:cNvPr>
          <p:cNvGraphicFramePr>
            <a:graphicFrameLocks noGrp="1"/>
          </p:cNvGraphicFramePr>
          <p:nvPr>
            <p:extLst>
              <p:ext uri="{D42A27DB-BD31-4B8C-83A1-F6EECF244321}">
                <p14:modId xmlns:p14="http://schemas.microsoft.com/office/powerpoint/2010/main" val="2275595118"/>
              </p:ext>
            </p:extLst>
          </p:nvPr>
        </p:nvGraphicFramePr>
        <p:xfrm>
          <a:off x="62146" y="1180639"/>
          <a:ext cx="11739237" cy="4487545"/>
        </p:xfrm>
        <a:graphic>
          <a:graphicData uri="http://schemas.openxmlformats.org/drawingml/2006/table">
            <a:tbl>
              <a:tblPr firstRow="1" bandRow="1">
                <a:tableStyleId>{5C22544A-7EE6-4342-B048-85BDC9FD1C3A}</a:tableStyleId>
              </a:tblPr>
              <a:tblGrid>
                <a:gridCol w="4971493">
                  <a:extLst>
                    <a:ext uri="{9D8B030D-6E8A-4147-A177-3AD203B41FA5}">
                      <a16:colId xmlns:a16="http://schemas.microsoft.com/office/drawing/2014/main" val="4131507886"/>
                    </a:ext>
                  </a:extLst>
                </a:gridCol>
                <a:gridCol w="4213938">
                  <a:extLst>
                    <a:ext uri="{9D8B030D-6E8A-4147-A177-3AD203B41FA5}">
                      <a16:colId xmlns:a16="http://schemas.microsoft.com/office/drawing/2014/main" val="1135437352"/>
                    </a:ext>
                  </a:extLst>
                </a:gridCol>
                <a:gridCol w="2553806">
                  <a:extLst>
                    <a:ext uri="{9D8B030D-6E8A-4147-A177-3AD203B41FA5}">
                      <a16:colId xmlns:a16="http://schemas.microsoft.com/office/drawing/2014/main" val="451053682"/>
                    </a:ext>
                  </a:extLst>
                </a:gridCol>
              </a:tblGrid>
              <a:tr h="370840">
                <a:tc>
                  <a:txBody>
                    <a:bodyPr/>
                    <a:lstStyle/>
                    <a:p>
                      <a:pPr algn="ctr"/>
                      <a:r>
                        <a:rPr lang="ru-RU" dirty="0"/>
                        <a:t>Ответы</a:t>
                      </a:r>
                    </a:p>
                  </a:txBody>
                  <a:tcPr/>
                </a:tc>
                <a:tc>
                  <a:txBody>
                    <a:bodyPr/>
                    <a:lstStyle/>
                    <a:p>
                      <a:pPr algn="ctr"/>
                      <a:r>
                        <a:rPr lang="ru-RU" dirty="0"/>
                        <a:t>Вопрос</a:t>
                      </a:r>
                    </a:p>
                  </a:txBody>
                  <a:tcPr/>
                </a:tc>
                <a:tc>
                  <a:txBody>
                    <a:bodyPr/>
                    <a:lstStyle/>
                    <a:p>
                      <a:pPr algn="ctr"/>
                      <a:r>
                        <a:rPr lang="ru-RU" dirty="0"/>
                        <a:t>Ответы</a:t>
                      </a:r>
                    </a:p>
                  </a:txBody>
                  <a:tcPr/>
                </a:tc>
                <a:extLst>
                  <a:ext uri="{0D108BD9-81ED-4DB2-BD59-A6C34878D82A}">
                    <a16:rowId xmlns:a16="http://schemas.microsoft.com/office/drawing/2014/main" val="1865555706"/>
                  </a:ext>
                </a:extLst>
              </a:tr>
              <a:tr h="189827">
                <a:tc>
                  <a:txBody>
                    <a:bodyPr/>
                    <a:lstStyle/>
                    <a:p>
                      <a:endParaRPr lang="ru-RU" dirty="0"/>
                    </a:p>
                    <a:p>
                      <a:endParaRPr lang="ru-RU" dirty="0"/>
                    </a:p>
                    <a:p>
                      <a:endParaRPr lang="ru-RU" dirty="0"/>
                    </a:p>
                    <a:p>
                      <a:endParaRPr lang="ru-RU" dirty="0"/>
                    </a:p>
                    <a:p>
                      <a:endParaRPr lang="ru-RU" dirty="0"/>
                    </a:p>
                    <a:p>
                      <a:endParaRPr lang="ru-RU" dirty="0"/>
                    </a:p>
                    <a:p>
                      <a:endParaRPr lang="ru-RU" dirty="0"/>
                    </a:p>
                  </a:txBody>
                  <a:tcPr/>
                </a:tc>
                <a:tc>
                  <a:txBody>
                    <a:bodyPr/>
                    <a:lstStyle/>
                    <a:p>
                      <a:pPr algn="ctr"/>
                      <a:r>
                        <a:rPr lang="ru-RU" sz="1200" dirty="0"/>
                        <a:t>6.Что вызывает наибольшие проблемы при обучении в техникуме (колледже, училище/техникуме)?</a:t>
                      </a:r>
                    </a:p>
                  </a:txBody>
                  <a:tcPr/>
                </a:tc>
                <a:tc>
                  <a:txBody>
                    <a:bodyPr/>
                    <a:lstStyle/>
                    <a:p>
                      <a:pPr algn="ctr"/>
                      <a:r>
                        <a:rPr lang="ru-RU" dirty="0"/>
                        <a:t>-</a:t>
                      </a:r>
                    </a:p>
                  </a:txBody>
                  <a:tcPr/>
                </a:tc>
                <a:extLst>
                  <a:ext uri="{0D108BD9-81ED-4DB2-BD59-A6C34878D82A}">
                    <a16:rowId xmlns:a16="http://schemas.microsoft.com/office/drawing/2014/main" val="1870385676"/>
                  </a:ext>
                </a:extLst>
              </a:tr>
              <a:tr h="0">
                <a:tc>
                  <a:txBody>
                    <a:bodyPr/>
                    <a:lstStyle/>
                    <a:p>
                      <a:endParaRPr lang="ru-RU" dirty="0"/>
                    </a:p>
                    <a:p>
                      <a:endParaRPr lang="ru-RU" dirty="0"/>
                    </a:p>
                    <a:p>
                      <a:endParaRPr lang="ru-RU" dirty="0"/>
                    </a:p>
                    <a:p>
                      <a:endParaRPr lang="ru-RU" dirty="0"/>
                    </a:p>
                    <a:p>
                      <a:endParaRPr lang="ru-RU" dirty="0"/>
                    </a:p>
                    <a:p>
                      <a:endParaRPr lang="ru-RU" dirty="0"/>
                    </a:p>
                    <a:p>
                      <a:endParaRPr lang="ru-RU" dirty="0"/>
                    </a:p>
                    <a:p>
                      <a:endParaRPr lang="ru-RU" dirty="0"/>
                    </a:p>
                  </a:txBody>
                  <a:tcPr/>
                </a:tc>
                <a:tc>
                  <a:txBody>
                    <a:bodyPr/>
                    <a:lstStyle/>
                    <a:p>
                      <a:pPr algn="ctr"/>
                      <a:r>
                        <a:rPr lang="ru-RU" sz="1200" dirty="0"/>
                        <a:t>7.На кого Вы рассчитываете, решая свои проблемы?</a:t>
                      </a:r>
                    </a:p>
                  </a:txBody>
                  <a:tcPr/>
                </a:tc>
                <a:tc>
                  <a:txBody>
                    <a:bodyPr/>
                    <a:lstStyle/>
                    <a:p>
                      <a:pPr algn="ctr"/>
                      <a:r>
                        <a:rPr lang="ru-RU" dirty="0"/>
                        <a:t>-</a:t>
                      </a:r>
                    </a:p>
                  </a:txBody>
                  <a:tcPr/>
                </a:tc>
                <a:extLst>
                  <a:ext uri="{0D108BD9-81ED-4DB2-BD59-A6C34878D82A}">
                    <a16:rowId xmlns:a16="http://schemas.microsoft.com/office/drawing/2014/main" val="3435700230"/>
                  </a:ext>
                </a:extLst>
              </a:tr>
            </a:tbl>
          </a:graphicData>
        </a:graphic>
      </p:graphicFrame>
      <p:graphicFrame>
        <p:nvGraphicFramePr>
          <p:cNvPr id="16" name="Таблица 15">
            <a:extLst>
              <a:ext uri="{FF2B5EF4-FFF2-40B4-BE49-F238E27FC236}">
                <a16:creationId xmlns:a16="http://schemas.microsoft.com/office/drawing/2014/main" id="{34ACA44A-9D7E-4EB0-B0DA-26028E6A3B35}"/>
              </a:ext>
            </a:extLst>
          </p:cNvPr>
          <p:cNvGraphicFramePr>
            <a:graphicFrameLocks noGrp="1"/>
          </p:cNvGraphicFramePr>
          <p:nvPr>
            <p:extLst>
              <p:ext uri="{D42A27DB-BD31-4B8C-83A1-F6EECF244321}">
                <p14:modId xmlns:p14="http://schemas.microsoft.com/office/powerpoint/2010/main" val="603956275"/>
              </p:ext>
            </p:extLst>
          </p:nvPr>
        </p:nvGraphicFramePr>
        <p:xfrm>
          <a:off x="136122" y="1636890"/>
          <a:ext cx="4829453" cy="1931299"/>
        </p:xfrm>
        <a:graphic>
          <a:graphicData uri="http://schemas.openxmlformats.org/drawingml/2006/table">
            <a:tbl>
              <a:tblPr firstRow="1" firstCol="1" bandRow="1"/>
              <a:tblGrid>
                <a:gridCol w="266330">
                  <a:extLst>
                    <a:ext uri="{9D8B030D-6E8A-4147-A177-3AD203B41FA5}">
                      <a16:colId xmlns:a16="http://schemas.microsoft.com/office/drawing/2014/main" val="2304392229"/>
                    </a:ext>
                  </a:extLst>
                </a:gridCol>
                <a:gridCol w="3583060">
                  <a:extLst>
                    <a:ext uri="{9D8B030D-6E8A-4147-A177-3AD203B41FA5}">
                      <a16:colId xmlns:a16="http://schemas.microsoft.com/office/drawing/2014/main" val="3511765255"/>
                    </a:ext>
                  </a:extLst>
                </a:gridCol>
                <a:gridCol w="589790">
                  <a:extLst>
                    <a:ext uri="{9D8B030D-6E8A-4147-A177-3AD203B41FA5}">
                      <a16:colId xmlns:a16="http://schemas.microsoft.com/office/drawing/2014/main" val="718150855"/>
                    </a:ext>
                  </a:extLst>
                </a:gridCol>
                <a:gridCol w="390273">
                  <a:extLst>
                    <a:ext uri="{9D8B030D-6E8A-4147-A177-3AD203B41FA5}">
                      <a16:colId xmlns:a16="http://schemas.microsoft.com/office/drawing/2014/main" val="1453695215"/>
                    </a:ext>
                  </a:extLst>
                </a:gridCol>
              </a:tblGrid>
              <a:tr h="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Перегруженность учебными занятиями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198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28,4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2378922"/>
                  </a:ext>
                </a:extLst>
              </a:tr>
              <a:tr h="16304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Неумение организовать себя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181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26,0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4996568"/>
                  </a:ext>
                </a:extLst>
              </a:tr>
              <a:tr h="150921">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Неудобное расписание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138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19,8</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7994774"/>
                  </a:ext>
                </a:extLst>
              </a:tr>
              <a:tr h="162159">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Ничего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106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15,2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0789864"/>
                  </a:ext>
                </a:extLst>
              </a:tr>
              <a:tr h="133165">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Отсутствие интереса к профессии/специальности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4,6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0340496"/>
                  </a:ext>
                </a:extLst>
              </a:tr>
              <a:tr h="123514">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Плохие условия обучения</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0988584"/>
                  </a:ext>
                </a:extLst>
              </a:tr>
              <a:tr h="167082">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Личные трудности в обучении, немотивированность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4100534"/>
                  </a:ext>
                </a:extLst>
              </a:tr>
              <a:tr h="139636">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Низкое качество преподавания дисциплин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9892012"/>
                  </a:ext>
                </a:extLst>
              </a:tr>
              <a:tr h="10801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9</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Удалённость от места проживания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0,7</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3905861"/>
                  </a:ext>
                </a:extLst>
              </a:tr>
              <a:tr h="123514">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Слабое здоровье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0,4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7612134"/>
                  </a:ext>
                </a:extLst>
              </a:tr>
              <a:tr h="123514">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Затрудняюсь ответить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0,3</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4924911"/>
                  </a:ext>
                </a:extLst>
              </a:tr>
              <a:tr h="123514">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Все перечисленное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0,1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83836"/>
                  </a:ext>
                </a:extLst>
              </a:tr>
              <a:tr h="136619">
                <a:tc gridSpan="4">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38965916"/>
                  </a:ext>
                </a:extLst>
              </a:tr>
            </a:tbl>
          </a:graphicData>
        </a:graphic>
      </p:graphicFrame>
      <p:graphicFrame>
        <p:nvGraphicFramePr>
          <p:cNvPr id="17" name="Таблица 16">
            <a:extLst>
              <a:ext uri="{FF2B5EF4-FFF2-40B4-BE49-F238E27FC236}">
                <a16:creationId xmlns:a16="http://schemas.microsoft.com/office/drawing/2014/main" id="{FBB6FC51-4DC0-44ED-81EE-6E55B1DDCE84}"/>
              </a:ext>
            </a:extLst>
          </p:cNvPr>
          <p:cNvGraphicFramePr>
            <a:graphicFrameLocks noGrp="1"/>
          </p:cNvGraphicFramePr>
          <p:nvPr>
            <p:extLst>
              <p:ext uri="{D42A27DB-BD31-4B8C-83A1-F6EECF244321}">
                <p14:modId xmlns:p14="http://schemas.microsoft.com/office/powerpoint/2010/main" val="1286395554"/>
              </p:ext>
            </p:extLst>
          </p:nvPr>
        </p:nvGraphicFramePr>
        <p:xfrm>
          <a:off x="266006" y="3869095"/>
          <a:ext cx="4590080" cy="1715326"/>
        </p:xfrm>
        <a:graphic>
          <a:graphicData uri="http://schemas.openxmlformats.org/drawingml/2006/table">
            <a:tbl>
              <a:tblPr firstRow="1" firstCol="1" bandRow="1"/>
              <a:tblGrid>
                <a:gridCol w="239959">
                  <a:extLst>
                    <a:ext uri="{9D8B030D-6E8A-4147-A177-3AD203B41FA5}">
                      <a16:colId xmlns:a16="http://schemas.microsoft.com/office/drawing/2014/main" val="1280047472"/>
                    </a:ext>
                  </a:extLst>
                </a:gridCol>
                <a:gridCol w="3495987">
                  <a:extLst>
                    <a:ext uri="{9D8B030D-6E8A-4147-A177-3AD203B41FA5}">
                      <a16:colId xmlns:a16="http://schemas.microsoft.com/office/drawing/2014/main" val="1738794809"/>
                    </a:ext>
                  </a:extLst>
                </a:gridCol>
                <a:gridCol w="407204">
                  <a:extLst>
                    <a:ext uri="{9D8B030D-6E8A-4147-A177-3AD203B41FA5}">
                      <a16:colId xmlns:a16="http://schemas.microsoft.com/office/drawing/2014/main" val="4144418534"/>
                    </a:ext>
                  </a:extLst>
                </a:gridCol>
                <a:gridCol w="446930">
                  <a:extLst>
                    <a:ext uri="{9D8B030D-6E8A-4147-A177-3AD203B41FA5}">
                      <a16:colId xmlns:a16="http://schemas.microsoft.com/office/drawing/2014/main" val="4207104997"/>
                    </a:ext>
                  </a:extLst>
                </a:gridCol>
              </a:tblGrid>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На себя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447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64,1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8969304"/>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На семью, родных и близких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143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20,5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595673"/>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На государство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55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7,9</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2221451"/>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На администрацию предприятия (организации, учреждения)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24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3,4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736135"/>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На друзей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24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3,4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9358693"/>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Не задумывался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0,3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3733872"/>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На любимого человека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0,1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1948872"/>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Сам на себя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0,1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6404312"/>
                  </a:ext>
                </a:extLst>
              </a:tr>
              <a:tr h="0">
                <a:tc gridSpan="4">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706682048"/>
                  </a:ext>
                </a:extLst>
              </a:tr>
            </a:tbl>
          </a:graphicData>
        </a:graphic>
      </p:graphicFrame>
      <p:pic>
        <p:nvPicPr>
          <p:cNvPr id="11" name="Рисунок 10" descr="Презентация с круговой диаграммой">
            <a:extLst>
              <a:ext uri="{FF2B5EF4-FFF2-40B4-BE49-F238E27FC236}">
                <a16:creationId xmlns:a16="http://schemas.microsoft.com/office/drawing/2014/main" id="{C0CC254B-15F8-402E-ABDC-297E304A22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5284" y="5766162"/>
            <a:ext cx="914400" cy="914400"/>
          </a:xfrm>
          <a:prstGeom prst="rect">
            <a:avLst/>
          </a:prstGeom>
        </p:spPr>
      </p:pic>
    </p:spTree>
    <p:extLst>
      <p:ext uri="{BB962C8B-B14F-4D97-AF65-F5344CB8AC3E}">
        <p14:creationId xmlns:p14="http://schemas.microsoft.com/office/powerpoint/2010/main" val="3010631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A2296215-15A3-475E-AA95-10C302AE145B}"/>
              </a:ext>
            </a:extLst>
          </p:cNvPr>
          <p:cNvSpPr/>
          <p:nvPr/>
        </p:nvSpPr>
        <p:spPr>
          <a:xfrm>
            <a:off x="175544" y="229351"/>
            <a:ext cx="9863091" cy="369332"/>
          </a:xfrm>
          <a:prstGeom prst="rect">
            <a:avLst/>
          </a:prstGeom>
        </p:spPr>
        <p:txBody>
          <a:bodyPr wrap="square">
            <a:spAutoFit/>
          </a:bodyPr>
          <a:lstStyle/>
          <a:p>
            <a:pPr lvl="0" algn="ctr"/>
            <a:r>
              <a:rPr lang="ru-RU" b="1" dirty="0">
                <a:solidFill>
                  <a:prstClr val="black"/>
                </a:solidFill>
              </a:rPr>
              <a:t>Изменения в законодательстве Иркутской области в сфере постинтернатного сопровождения  </a:t>
            </a:r>
          </a:p>
        </p:txBody>
      </p:sp>
      <p:pic>
        <p:nvPicPr>
          <p:cNvPr id="5" name="Рисунок 4">
            <a:extLst>
              <a:ext uri="{FF2B5EF4-FFF2-40B4-BE49-F238E27FC236}">
                <a16:creationId xmlns:a16="http://schemas.microsoft.com/office/drawing/2014/main" id="{B84F984C-0BC7-44F3-B526-93E4C38D26D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378944" y="197413"/>
            <a:ext cx="1637512" cy="248203"/>
          </a:xfrm>
          <a:prstGeom prst="rect">
            <a:avLst/>
          </a:prstGeom>
        </p:spPr>
      </p:pic>
      <p:pic>
        <p:nvPicPr>
          <p:cNvPr id="6" name="Рисунок 5">
            <a:extLst>
              <a:ext uri="{FF2B5EF4-FFF2-40B4-BE49-F238E27FC236}">
                <a16:creationId xmlns:a16="http://schemas.microsoft.com/office/drawing/2014/main" id="{52E16C52-9D0A-4893-9744-32D2B4A4C7DD}"/>
              </a:ext>
            </a:extLst>
          </p:cNvPr>
          <p:cNvPicPr>
            <a:picLocks noChangeAspect="1"/>
          </p:cNvPicPr>
          <p:nvPr/>
        </p:nvPicPr>
        <p:blipFill rotWithShape="1">
          <a:blip r:embed="rId4"/>
          <a:srcRect l="30249" t="24725" r="22815" b="4336"/>
          <a:stretch/>
        </p:blipFill>
        <p:spPr>
          <a:xfrm>
            <a:off x="148084" y="842144"/>
            <a:ext cx="5761071" cy="5628811"/>
          </a:xfrm>
          <a:prstGeom prst="rect">
            <a:avLst/>
          </a:prstGeom>
        </p:spPr>
      </p:pic>
      <p:sp>
        <p:nvSpPr>
          <p:cNvPr id="7" name="Правая фигурная скобка 6">
            <a:extLst>
              <a:ext uri="{FF2B5EF4-FFF2-40B4-BE49-F238E27FC236}">
                <a16:creationId xmlns:a16="http://schemas.microsoft.com/office/drawing/2014/main" id="{E5266087-456D-4CAE-B51D-53465B73C0A6}"/>
              </a:ext>
            </a:extLst>
          </p:cNvPr>
          <p:cNvSpPr/>
          <p:nvPr/>
        </p:nvSpPr>
        <p:spPr>
          <a:xfrm>
            <a:off x="5683188" y="842144"/>
            <a:ext cx="825623" cy="59285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 name="TextBox 7">
            <a:extLst>
              <a:ext uri="{FF2B5EF4-FFF2-40B4-BE49-F238E27FC236}">
                <a16:creationId xmlns:a16="http://schemas.microsoft.com/office/drawing/2014/main" id="{EAA7C511-FC42-4831-93C0-F0F28F251DB3}"/>
              </a:ext>
            </a:extLst>
          </p:cNvPr>
          <p:cNvSpPr txBox="1"/>
          <p:nvPr/>
        </p:nvSpPr>
        <p:spPr>
          <a:xfrm>
            <a:off x="6277345" y="1229852"/>
            <a:ext cx="5761071" cy="5693866"/>
          </a:xfrm>
          <a:prstGeom prst="rect">
            <a:avLst/>
          </a:prstGeom>
          <a:noFill/>
        </p:spPr>
        <p:txBody>
          <a:bodyPr wrap="square" rtlCol="0">
            <a:spAutoFit/>
          </a:bodyPr>
          <a:lstStyle/>
          <a:p>
            <a:pPr algn="just"/>
            <a:r>
              <a:rPr lang="ru-RU" sz="1400" dirty="0"/>
              <a:t>Задача 1. Разработка правовой и информационной методической базы, механизмов эффективного постинтернатного сопровождения…</a:t>
            </a:r>
          </a:p>
          <a:p>
            <a:pPr algn="just"/>
            <a:r>
              <a:rPr lang="ru-RU" sz="1400" dirty="0"/>
              <a:t> Задача 2. Обеспечение эффективных изменений в системе постинтернатного сопровождения посредством институционализации постинтернатного сопровождения...</a:t>
            </a:r>
          </a:p>
          <a:p>
            <a:pPr algn="just"/>
            <a:r>
              <a:rPr lang="ru-RU" sz="1400" dirty="0"/>
              <a:t>Задача 3. Создание условий для формирования устойчивой продуктивной модели межведомственного и внутриведомственного взаимодействия по постинтернатному сопровождению.</a:t>
            </a:r>
          </a:p>
          <a:p>
            <a:pPr algn="just"/>
            <a:r>
              <a:rPr lang="ru-RU" sz="1400" b="1" dirty="0"/>
              <a:t>Ожидаемые результаты реализации :</a:t>
            </a:r>
          </a:p>
          <a:p>
            <a:pPr algn="just"/>
            <a:r>
              <a:rPr lang="ru-RU" sz="1400" dirty="0"/>
              <a:t>улучшение качества постинтернатного сопровождения;</a:t>
            </a:r>
          </a:p>
          <a:p>
            <a:pPr algn="just"/>
            <a:r>
              <a:rPr lang="ru-RU" sz="1400" dirty="0"/>
              <a:t>переход от стихийного решения проблемы сопровождения выпускников к планомерному;</a:t>
            </a:r>
          </a:p>
          <a:p>
            <a:pPr algn="just"/>
            <a:r>
              <a:rPr lang="ru-RU" sz="1400" dirty="0"/>
              <a:t>изменение целевой установки региональной системы сопровождения с оказания постоянной помощи детям-сиротам на профилактику их социальной дезадаптации;</a:t>
            </a:r>
          </a:p>
          <a:p>
            <a:pPr algn="just"/>
            <a:r>
              <a:rPr lang="ru-RU" sz="1400" dirty="0"/>
              <a:t>увеличение численности детей-сирот, успешно адаптировавшихся посредством постинтернатного сопровождения;</a:t>
            </a:r>
          </a:p>
          <a:p>
            <a:pPr algn="just"/>
            <a:r>
              <a:rPr lang="ru-RU" sz="1400" dirty="0"/>
              <a:t>наличие механизма устойчивого межведомственного взаимодействия и координации работы исполнительных органов госвласти Иркутской области, органов местного самоуправления, организаций, участвующих в постинтернатном сопровождении;</a:t>
            </a:r>
          </a:p>
          <a:p>
            <a:pPr algn="just"/>
            <a:r>
              <a:rPr lang="ru-RU" sz="1400" dirty="0"/>
              <a:t>включение социально ориентированных некоммерческих организаций в постинтернатное сопровождение, подготовку к самостоятельной жизни детей-сирот и детей, оставшихся без попечения родителей, лиц из их числа</a:t>
            </a:r>
          </a:p>
        </p:txBody>
      </p:sp>
      <p:sp>
        <p:nvSpPr>
          <p:cNvPr id="9" name="TextBox 8">
            <a:extLst>
              <a:ext uri="{FF2B5EF4-FFF2-40B4-BE49-F238E27FC236}">
                <a16:creationId xmlns:a16="http://schemas.microsoft.com/office/drawing/2014/main" id="{4CF995A3-1897-4ECA-A9F9-7ACEED1309BD}"/>
              </a:ext>
            </a:extLst>
          </p:cNvPr>
          <p:cNvSpPr txBox="1"/>
          <p:nvPr/>
        </p:nvSpPr>
        <p:spPr>
          <a:xfrm>
            <a:off x="6253255" y="689077"/>
            <a:ext cx="5687211" cy="523220"/>
          </a:xfrm>
          <a:prstGeom prst="rect">
            <a:avLst/>
          </a:prstGeom>
          <a:noFill/>
        </p:spPr>
        <p:txBody>
          <a:bodyPr wrap="square" rtlCol="0">
            <a:spAutoFit/>
          </a:bodyPr>
          <a:lstStyle/>
          <a:p>
            <a:pPr algn="ctr"/>
            <a:r>
              <a:rPr lang="ru-RU" sz="1400" b="1" dirty="0">
                <a:solidFill>
                  <a:srgbClr val="C00000"/>
                </a:solidFill>
              </a:rPr>
              <a:t>Нет противоречия Закону Иркутской области от 29.04.2021 № 35-ОЗ </a:t>
            </a:r>
          </a:p>
          <a:p>
            <a:pPr algn="ctr"/>
            <a:r>
              <a:rPr lang="ru-RU" sz="1400" b="1" dirty="0">
                <a:solidFill>
                  <a:srgbClr val="C00000"/>
                </a:solidFill>
              </a:rPr>
              <a:t>«О постинтернатном сопровождении в Иркутской области» </a:t>
            </a:r>
          </a:p>
        </p:txBody>
      </p:sp>
    </p:spTree>
    <p:extLst>
      <p:ext uri="{BB962C8B-B14F-4D97-AF65-F5344CB8AC3E}">
        <p14:creationId xmlns:p14="http://schemas.microsoft.com/office/powerpoint/2010/main" val="2308821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84F21677-DEAB-48A7-9734-9044C826E62B}"/>
              </a:ext>
            </a:extLst>
          </p:cNvPr>
          <p:cNvSpPr/>
          <p:nvPr/>
        </p:nvSpPr>
        <p:spPr>
          <a:xfrm>
            <a:off x="136122" y="105183"/>
            <a:ext cx="86705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Результаты анкетирования обучающихся ПОО из числа детей-сирот в 2021 году</a:t>
            </a:r>
          </a:p>
        </p:txBody>
      </p:sp>
      <p:pic>
        <p:nvPicPr>
          <p:cNvPr id="4" name="Рисунок 3">
            <a:extLst>
              <a:ext uri="{FF2B5EF4-FFF2-40B4-BE49-F238E27FC236}">
                <a16:creationId xmlns:a16="http://schemas.microsoft.com/office/drawing/2014/main" id="{60FB20E2-A779-48F3-B832-A17A129E6C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05912" y="88963"/>
            <a:ext cx="1637512" cy="248203"/>
          </a:xfrm>
          <a:prstGeom prst="rect">
            <a:avLst/>
          </a:prstGeom>
        </p:spPr>
      </p:pic>
      <p:cxnSp>
        <p:nvCxnSpPr>
          <p:cNvPr id="6" name="Прямая со стрелкой 5">
            <a:extLst>
              <a:ext uri="{FF2B5EF4-FFF2-40B4-BE49-F238E27FC236}">
                <a16:creationId xmlns:a16="http://schemas.microsoft.com/office/drawing/2014/main" id="{358A5598-CE40-4BA9-9BF2-AF123818B7BF}"/>
              </a:ext>
            </a:extLst>
          </p:cNvPr>
          <p:cNvCxnSpPr>
            <a:cxnSpLocks/>
            <a:stCxn id="3" idx="2"/>
          </p:cNvCxnSpPr>
          <p:nvPr/>
        </p:nvCxnSpPr>
        <p:spPr>
          <a:xfrm flipH="1">
            <a:off x="2516819" y="474515"/>
            <a:ext cx="1954566" cy="363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a16="http://schemas.microsoft.com/office/drawing/2014/main" id="{2112327B-B550-47C3-B2F8-696126EE5595}"/>
              </a:ext>
            </a:extLst>
          </p:cNvPr>
          <p:cNvCxnSpPr>
            <a:cxnSpLocks/>
          </p:cNvCxnSpPr>
          <p:nvPr/>
        </p:nvCxnSpPr>
        <p:spPr>
          <a:xfrm>
            <a:off x="6383045" y="474515"/>
            <a:ext cx="1961434" cy="405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Прямоугольник 8">
            <a:extLst>
              <a:ext uri="{FF2B5EF4-FFF2-40B4-BE49-F238E27FC236}">
                <a16:creationId xmlns:a16="http://schemas.microsoft.com/office/drawing/2014/main" id="{1818303D-F11E-40F1-AC88-3DC5755D4F31}"/>
              </a:ext>
            </a:extLst>
          </p:cNvPr>
          <p:cNvSpPr/>
          <p:nvPr/>
        </p:nvSpPr>
        <p:spPr>
          <a:xfrm>
            <a:off x="266006" y="814033"/>
            <a:ext cx="63179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697 первокурсников (19,3%)</a:t>
            </a:r>
          </a:p>
        </p:txBody>
      </p:sp>
      <p:sp>
        <p:nvSpPr>
          <p:cNvPr id="10" name="Прямоугольник 9">
            <a:extLst>
              <a:ext uri="{FF2B5EF4-FFF2-40B4-BE49-F238E27FC236}">
                <a16:creationId xmlns:a16="http://schemas.microsoft.com/office/drawing/2014/main" id="{0573F1E8-87A8-4605-8DDC-CEC1B9A4F71D}"/>
              </a:ext>
            </a:extLst>
          </p:cNvPr>
          <p:cNvSpPr/>
          <p:nvPr/>
        </p:nvSpPr>
        <p:spPr>
          <a:xfrm>
            <a:off x="7363762" y="879733"/>
            <a:ext cx="553226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473 обучающихся выпускных групп (13,0%)</a:t>
            </a:r>
          </a:p>
        </p:txBody>
      </p:sp>
      <p:graphicFrame>
        <p:nvGraphicFramePr>
          <p:cNvPr id="14" name="Таблица 13">
            <a:extLst>
              <a:ext uri="{FF2B5EF4-FFF2-40B4-BE49-F238E27FC236}">
                <a16:creationId xmlns:a16="http://schemas.microsoft.com/office/drawing/2014/main" id="{594C5714-59F7-419B-A1D0-EA37245CB028}"/>
              </a:ext>
            </a:extLst>
          </p:cNvPr>
          <p:cNvGraphicFramePr>
            <a:graphicFrameLocks noGrp="1"/>
          </p:cNvGraphicFramePr>
          <p:nvPr>
            <p:extLst>
              <p:ext uri="{D42A27DB-BD31-4B8C-83A1-F6EECF244321}">
                <p14:modId xmlns:p14="http://schemas.microsoft.com/office/powerpoint/2010/main" val="2823312280"/>
              </p:ext>
            </p:extLst>
          </p:nvPr>
        </p:nvGraphicFramePr>
        <p:xfrm>
          <a:off x="62146" y="1180639"/>
          <a:ext cx="11739237" cy="5365750"/>
        </p:xfrm>
        <a:graphic>
          <a:graphicData uri="http://schemas.openxmlformats.org/drawingml/2006/table">
            <a:tbl>
              <a:tblPr firstRow="1" bandRow="1">
                <a:tableStyleId>{5C22544A-7EE6-4342-B048-85BDC9FD1C3A}</a:tableStyleId>
              </a:tblPr>
              <a:tblGrid>
                <a:gridCol w="4640064">
                  <a:extLst>
                    <a:ext uri="{9D8B030D-6E8A-4147-A177-3AD203B41FA5}">
                      <a16:colId xmlns:a16="http://schemas.microsoft.com/office/drawing/2014/main" val="4131507886"/>
                    </a:ext>
                  </a:extLst>
                </a:gridCol>
                <a:gridCol w="4545367">
                  <a:extLst>
                    <a:ext uri="{9D8B030D-6E8A-4147-A177-3AD203B41FA5}">
                      <a16:colId xmlns:a16="http://schemas.microsoft.com/office/drawing/2014/main" val="1135437352"/>
                    </a:ext>
                  </a:extLst>
                </a:gridCol>
                <a:gridCol w="2553806">
                  <a:extLst>
                    <a:ext uri="{9D8B030D-6E8A-4147-A177-3AD203B41FA5}">
                      <a16:colId xmlns:a16="http://schemas.microsoft.com/office/drawing/2014/main" val="451053682"/>
                    </a:ext>
                  </a:extLst>
                </a:gridCol>
              </a:tblGrid>
              <a:tr h="370840">
                <a:tc>
                  <a:txBody>
                    <a:bodyPr/>
                    <a:lstStyle/>
                    <a:p>
                      <a:pPr algn="ctr"/>
                      <a:r>
                        <a:rPr lang="ru-RU" dirty="0"/>
                        <a:t>Ответы</a:t>
                      </a:r>
                    </a:p>
                  </a:txBody>
                  <a:tcPr/>
                </a:tc>
                <a:tc>
                  <a:txBody>
                    <a:bodyPr/>
                    <a:lstStyle/>
                    <a:p>
                      <a:pPr algn="ctr"/>
                      <a:r>
                        <a:rPr lang="ru-RU" dirty="0"/>
                        <a:t>Вопрос</a:t>
                      </a:r>
                    </a:p>
                  </a:txBody>
                  <a:tcPr/>
                </a:tc>
                <a:tc>
                  <a:txBody>
                    <a:bodyPr/>
                    <a:lstStyle/>
                    <a:p>
                      <a:pPr algn="ctr"/>
                      <a:r>
                        <a:rPr lang="ru-RU" dirty="0"/>
                        <a:t>Ответы</a:t>
                      </a:r>
                    </a:p>
                  </a:txBody>
                  <a:tcPr/>
                </a:tc>
                <a:extLst>
                  <a:ext uri="{0D108BD9-81ED-4DB2-BD59-A6C34878D82A}">
                    <a16:rowId xmlns:a16="http://schemas.microsoft.com/office/drawing/2014/main" val="1865555706"/>
                  </a:ext>
                </a:extLst>
              </a:tr>
              <a:tr h="370840">
                <a:tc>
                  <a:txBody>
                    <a:bodyPr/>
                    <a:lstStyle/>
                    <a:p>
                      <a:endParaRPr lang="ru-RU" dirty="0"/>
                    </a:p>
                    <a:p>
                      <a:endParaRPr lang="ru-RU" dirty="0"/>
                    </a:p>
                    <a:p>
                      <a:endParaRPr lang="ru-RU" dirty="0"/>
                    </a:p>
                    <a:p>
                      <a:endParaRPr lang="ru-RU" dirty="0"/>
                    </a:p>
                    <a:p>
                      <a:endParaRPr lang="ru-RU" dirty="0"/>
                    </a:p>
                  </a:txBody>
                  <a:tcPr/>
                </a:tc>
                <a:tc>
                  <a:txBody>
                    <a:bodyPr/>
                    <a:lstStyle/>
                    <a:p>
                      <a:pPr algn="ctr"/>
                      <a:r>
                        <a:rPr lang="ru-RU" sz="1200" dirty="0"/>
                        <a:t>8. Удовлетворены ли Вы качеством питания в колледже/училище/техникуме?</a:t>
                      </a:r>
                    </a:p>
                  </a:txBody>
                  <a:tcPr/>
                </a:tc>
                <a:tc>
                  <a:txBody>
                    <a:bodyPr/>
                    <a:lstStyle/>
                    <a:p>
                      <a:pPr algn="ctr"/>
                      <a:r>
                        <a:rPr lang="ru-RU" dirty="0"/>
                        <a:t>-</a:t>
                      </a:r>
                    </a:p>
                  </a:txBody>
                  <a:tcPr/>
                </a:tc>
                <a:extLst>
                  <a:ext uri="{0D108BD9-81ED-4DB2-BD59-A6C34878D82A}">
                    <a16:rowId xmlns:a16="http://schemas.microsoft.com/office/drawing/2014/main" val="1870385676"/>
                  </a:ext>
                </a:extLst>
              </a:tr>
              <a:tr h="0">
                <a:tc>
                  <a:txBody>
                    <a:bodyPr/>
                    <a:lstStyle/>
                    <a:p>
                      <a:endParaRPr lang="ru-RU" dirty="0"/>
                    </a:p>
                    <a:p>
                      <a:endParaRPr lang="ru-RU" dirty="0"/>
                    </a:p>
                    <a:p>
                      <a:endParaRPr lang="ru-RU" dirty="0"/>
                    </a:p>
                    <a:p>
                      <a:endParaRPr lang="ru-RU" dirty="0"/>
                    </a:p>
                    <a:p>
                      <a:endParaRPr lang="ru-RU" dirty="0"/>
                    </a:p>
                    <a:p>
                      <a:endParaRPr lang="ru-RU" dirty="0"/>
                    </a:p>
                    <a:p>
                      <a:endParaRPr lang="ru-RU" dirty="0"/>
                    </a:p>
                  </a:txBody>
                  <a:tcPr/>
                </a:tc>
                <a:tc>
                  <a:txBody>
                    <a:bodyPr/>
                    <a:lstStyle/>
                    <a:p>
                      <a:pPr algn="ctr"/>
                      <a:r>
                        <a:rPr lang="ru-RU" sz="1200" dirty="0"/>
                        <a:t>9.Умеете ли Вы организовывать свою самостоятельную работу?</a:t>
                      </a:r>
                    </a:p>
                  </a:txBody>
                  <a:tcPr/>
                </a:tc>
                <a:tc>
                  <a:txBody>
                    <a:bodyPr/>
                    <a:lstStyle/>
                    <a:p>
                      <a:pPr algn="ctr"/>
                      <a:r>
                        <a:rPr lang="ru-RU" dirty="0"/>
                        <a:t>-</a:t>
                      </a:r>
                    </a:p>
                  </a:txBody>
                  <a:tcPr/>
                </a:tc>
                <a:extLst>
                  <a:ext uri="{0D108BD9-81ED-4DB2-BD59-A6C34878D82A}">
                    <a16:rowId xmlns:a16="http://schemas.microsoft.com/office/drawing/2014/main" val="3435700230"/>
                  </a:ext>
                </a:extLst>
              </a:tr>
              <a:tr h="370840">
                <a:tc>
                  <a:txBody>
                    <a:bodyPr/>
                    <a:lstStyle/>
                    <a:p>
                      <a:endParaRPr lang="ru-RU" dirty="0"/>
                    </a:p>
                    <a:p>
                      <a:endParaRPr lang="ru-RU" dirty="0"/>
                    </a:p>
                    <a:p>
                      <a:endParaRPr lang="ru-RU" dirty="0"/>
                    </a:p>
                    <a:p>
                      <a:endParaRPr lang="ru-RU" dirty="0"/>
                    </a:p>
                    <a:p>
                      <a:endParaRPr lang="ru-RU" dirty="0"/>
                    </a:p>
                    <a:p>
                      <a:endParaRPr lang="ru-RU" dirty="0"/>
                    </a:p>
                  </a:txBody>
                  <a:tcPr/>
                </a:tc>
                <a:tc>
                  <a:txBody>
                    <a:bodyPr/>
                    <a:lstStyle/>
                    <a:p>
                      <a:pPr algn="ctr"/>
                      <a:r>
                        <a:rPr lang="ru-RU" sz="1200" dirty="0"/>
                        <a:t>10. Вы хотите получить дополнительное образование, посещать секции, кружки, факультативы? (Можно выбрать несколько вариантов)</a:t>
                      </a:r>
                    </a:p>
                  </a:txBody>
                  <a:tcPr/>
                </a:tc>
                <a:tc>
                  <a:txBody>
                    <a:bodyPr/>
                    <a:lstStyle/>
                    <a:p>
                      <a:pPr algn="ctr"/>
                      <a:r>
                        <a:rPr lang="ru-RU" dirty="0"/>
                        <a:t>-</a:t>
                      </a:r>
                    </a:p>
                  </a:txBody>
                  <a:tcPr/>
                </a:tc>
                <a:extLst>
                  <a:ext uri="{0D108BD9-81ED-4DB2-BD59-A6C34878D82A}">
                    <a16:rowId xmlns:a16="http://schemas.microsoft.com/office/drawing/2014/main" val="4070805584"/>
                  </a:ext>
                </a:extLst>
              </a:tr>
            </a:tbl>
          </a:graphicData>
        </a:graphic>
      </p:graphicFrame>
      <p:graphicFrame>
        <p:nvGraphicFramePr>
          <p:cNvPr id="16" name="Таблица 15">
            <a:extLst>
              <a:ext uri="{FF2B5EF4-FFF2-40B4-BE49-F238E27FC236}">
                <a16:creationId xmlns:a16="http://schemas.microsoft.com/office/drawing/2014/main" id="{10DBA01A-90A1-4387-93A1-AA3B65BF60BC}"/>
              </a:ext>
            </a:extLst>
          </p:cNvPr>
          <p:cNvGraphicFramePr>
            <a:graphicFrameLocks noGrp="1"/>
          </p:cNvGraphicFramePr>
          <p:nvPr>
            <p:extLst>
              <p:ext uri="{D42A27DB-BD31-4B8C-83A1-F6EECF244321}">
                <p14:modId xmlns:p14="http://schemas.microsoft.com/office/powerpoint/2010/main" val="605102481"/>
              </p:ext>
            </p:extLst>
          </p:nvPr>
        </p:nvGraphicFramePr>
        <p:xfrm>
          <a:off x="136122" y="1662723"/>
          <a:ext cx="4338224" cy="985205"/>
        </p:xfrm>
        <a:graphic>
          <a:graphicData uri="http://schemas.openxmlformats.org/drawingml/2006/table">
            <a:tbl>
              <a:tblPr firstRow="1" firstCol="1" bandRow="1"/>
              <a:tblGrid>
                <a:gridCol w="186755">
                  <a:extLst>
                    <a:ext uri="{9D8B030D-6E8A-4147-A177-3AD203B41FA5}">
                      <a16:colId xmlns:a16="http://schemas.microsoft.com/office/drawing/2014/main" val="2198366374"/>
                    </a:ext>
                  </a:extLst>
                </a:gridCol>
                <a:gridCol w="3174925">
                  <a:extLst>
                    <a:ext uri="{9D8B030D-6E8A-4147-A177-3AD203B41FA5}">
                      <a16:colId xmlns:a16="http://schemas.microsoft.com/office/drawing/2014/main" val="2336264"/>
                    </a:ext>
                  </a:extLst>
                </a:gridCol>
                <a:gridCol w="577048">
                  <a:extLst>
                    <a:ext uri="{9D8B030D-6E8A-4147-A177-3AD203B41FA5}">
                      <a16:colId xmlns:a16="http://schemas.microsoft.com/office/drawing/2014/main" val="3124878854"/>
                    </a:ext>
                  </a:extLst>
                </a:gridCol>
                <a:gridCol w="399496">
                  <a:extLst>
                    <a:ext uri="{9D8B030D-6E8A-4147-A177-3AD203B41FA5}">
                      <a16:colId xmlns:a16="http://schemas.microsoft.com/office/drawing/2014/main" val="1851429583"/>
                    </a:ext>
                  </a:extLst>
                </a:gridCol>
              </a:tblGrid>
              <a:tr h="0">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Определенно «да»		</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365</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52,4</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0703341"/>
                  </a:ext>
                </a:extLst>
              </a:tr>
              <a:tr h="0">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Скорее «да», чем «нет»	</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132</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18,9</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5572533"/>
                  </a:ext>
                </a:extLst>
              </a:tr>
              <a:tr h="0">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Затрудняюсь ответить		</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89</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12,8</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8222107"/>
                  </a:ext>
                </a:extLst>
              </a:tr>
              <a:tr h="0">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За питание получаю денежную компенсацию	</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59</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8,5</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0188673"/>
                  </a:ext>
                </a:extLst>
              </a:tr>
              <a:tr h="0">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Определенно «нет»		</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a:effectLst/>
                          <a:latin typeface="Times New Roman" panose="02020603050405020304" pitchFamily="18" charset="0"/>
                          <a:ea typeface="Calibri" panose="020F0502020204030204" pitchFamily="34" charset="0"/>
                          <a:cs typeface="Times New Roman" panose="02020603050405020304" pitchFamily="18" charset="0"/>
                        </a:rPr>
                        <a:t>52</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50" dirty="0">
                          <a:effectLst/>
                          <a:latin typeface="Times New Roman" panose="02020603050405020304" pitchFamily="18" charset="0"/>
                          <a:ea typeface="Calibri" panose="020F0502020204030204" pitchFamily="34" charset="0"/>
                          <a:cs typeface="Times New Roman" panose="02020603050405020304" pitchFamily="18" charset="0"/>
                        </a:rPr>
                        <a:t>7,5</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2670529"/>
                  </a:ext>
                </a:extLst>
              </a:tr>
              <a:tr h="0">
                <a:tc gridSpan="4">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719697327"/>
                  </a:ext>
                </a:extLst>
              </a:tr>
            </a:tbl>
          </a:graphicData>
        </a:graphic>
      </p:graphicFrame>
      <p:graphicFrame>
        <p:nvGraphicFramePr>
          <p:cNvPr id="17" name="Таблица 16">
            <a:extLst>
              <a:ext uri="{FF2B5EF4-FFF2-40B4-BE49-F238E27FC236}">
                <a16:creationId xmlns:a16="http://schemas.microsoft.com/office/drawing/2014/main" id="{472502CC-4D98-4334-B0A0-C1BE3959B5A4}"/>
              </a:ext>
            </a:extLst>
          </p:cNvPr>
          <p:cNvGraphicFramePr>
            <a:graphicFrameLocks noGrp="1"/>
          </p:cNvGraphicFramePr>
          <p:nvPr>
            <p:extLst>
              <p:ext uri="{D42A27DB-BD31-4B8C-83A1-F6EECF244321}">
                <p14:modId xmlns:p14="http://schemas.microsoft.com/office/powerpoint/2010/main" val="3590275750"/>
              </p:ext>
            </p:extLst>
          </p:nvPr>
        </p:nvGraphicFramePr>
        <p:xfrm>
          <a:off x="239695" y="5154279"/>
          <a:ext cx="4338225" cy="1046164"/>
        </p:xfrm>
        <a:graphic>
          <a:graphicData uri="http://schemas.openxmlformats.org/drawingml/2006/table">
            <a:tbl>
              <a:tblPr firstRow="1" firstCol="1" bandRow="1"/>
              <a:tblGrid>
                <a:gridCol w="186536">
                  <a:extLst>
                    <a:ext uri="{9D8B030D-6E8A-4147-A177-3AD203B41FA5}">
                      <a16:colId xmlns:a16="http://schemas.microsoft.com/office/drawing/2014/main" val="4233893030"/>
                    </a:ext>
                  </a:extLst>
                </a:gridCol>
                <a:gridCol w="3336179">
                  <a:extLst>
                    <a:ext uri="{9D8B030D-6E8A-4147-A177-3AD203B41FA5}">
                      <a16:colId xmlns:a16="http://schemas.microsoft.com/office/drawing/2014/main" val="2880858379"/>
                    </a:ext>
                  </a:extLst>
                </a:gridCol>
                <a:gridCol w="392927">
                  <a:extLst>
                    <a:ext uri="{9D8B030D-6E8A-4147-A177-3AD203B41FA5}">
                      <a16:colId xmlns:a16="http://schemas.microsoft.com/office/drawing/2014/main" val="730316271"/>
                    </a:ext>
                  </a:extLst>
                </a:gridCol>
                <a:gridCol w="422583">
                  <a:extLst>
                    <a:ext uri="{9D8B030D-6E8A-4147-A177-3AD203B41FA5}">
                      <a16:colId xmlns:a16="http://schemas.microsoft.com/office/drawing/2014/main" val="1212449687"/>
                    </a:ext>
                  </a:extLst>
                </a:gridCol>
              </a:tblGrid>
              <a:tr h="262255">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Хочу получать дополнительные образовательные услуги</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223</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31,9</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3246142"/>
                  </a:ext>
                </a:extLst>
              </a:tr>
              <a:tr h="0">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Уже получаю дополнительные образовательные услуги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194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27,8</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6628897"/>
                  </a:ext>
                </a:extLst>
              </a:tr>
              <a:tr h="0">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Не намерен (-а) получать ДО услуги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141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20,2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9244127"/>
                  </a:ext>
                </a:extLst>
              </a:tr>
              <a:tr h="0">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Не знаю о такой возможности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139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19,9</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3074526"/>
                  </a:ext>
                </a:extLst>
              </a:tr>
              <a:tr h="0">
                <a:tc gridSpan="4">
                  <a:txBody>
                    <a:bodyPr/>
                    <a:lstStyle/>
                    <a:p>
                      <a:pPr algn="ctr">
                        <a:lnSpc>
                          <a:spcPct val="107000"/>
                        </a:lnSpc>
                        <a:spcAft>
                          <a:spcPts val="0"/>
                        </a:spcAft>
                      </a:pP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214276278"/>
                  </a:ext>
                </a:extLst>
              </a:tr>
            </a:tbl>
          </a:graphicData>
        </a:graphic>
      </p:graphicFrame>
      <p:graphicFrame>
        <p:nvGraphicFramePr>
          <p:cNvPr id="18" name="Таблица 17">
            <a:extLst>
              <a:ext uri="{FF2B5EF4-FFF2-40B4-BE49-F238E27FC236}">
                <a16:creationId xmlns:a16="http://schemas.microsoft.com/office/drawing/2014/main" id="{7C4B5DBC-470A-4848-9140-94AE154A7F1B}"/>
              </a:ext>
            </a:extLst>
          </p:cNvPr>
          <p:cNvGraphicFramePr>
            <a:graphicFrameLocks noGrp="1"/>
          </p:cNvGraphicFramePr>
          <p:nvPr>
            <p:extLst>
              <p:ext uri="{D42A27DB-BD31-4B8C-83A1-F6EECF244321}">
                <p14:modId xmlns:p14="http://schemas.microsoft.com/office/powerpoint/2010/main" val="3890727763"/>
              </p:ext>
            </p:extLst>
          </p:nvPr>
        </p:nvGraphicFramePr>
        <p:xfrm>
          <a:off x="239695" y="3435679"/>
          <a:ext cx="2934020" cy="930849"/>
        </p:xfrm>
        <a:graphic>
          <a:graphicData uri="http://schemas.openxmlformats.org/drawingml/2006/table">
            <a:tbl>
              <a:tblPr firstRow="1" firstCol="1" bandRow="1"/>
              <a:tblGrid>
                <a:gridCol w="214492">
                  <a:extLst>
                    <a:ext uri="{9D8B030D-6E8A-4147-A177-3AD203B41FA5}">
                      <a16:colId xmlns:a16="http://schemas.microsoft.com/office/drawing/2014/main" val="2943575227"/>
                    </a:ext>
                  </a:extLst>
                </a:gridCol>
                <a:gridCol w="1902782">
                  <a:extLst>
                    <a:ext uri="{9D8B030D-6E8A-4147-A177-3AD203B41FA5}">
                      <a16:colId xmlns:a16="http://schemas.microsoft.com/office/drawing/2014/main" val="1197072768"/>
                    </a:ext>
                  </a:extLst>
                </a:gridCol>
                <a:gridCol w="399495">
                  <a:extLst>
                    <a:ext uri="{9D8B030D-6E8A-4147-A177-3AD203B41FA5}">
                      <a16:colId xmlns:a16="http://schemas.microsoft.com/office/drawing/2014/main" val="1597519117"/>
                    </a:ext>
                  </a:extLst>
                </a:gridCol>
                <a:gridCol w="417251">
                  <a:extLst>
                    <a:ext uri="{9D8B030D-6E8A-4147-A177-3AD203B41FA5}">
                      <a16:colId xmlns:a16="http://schemas.microsoft.com/office/drawing/2014/main" val="3042538821"/>
                    </a:ext>
                  </a:extLst>
                </a:gridCol>
              </a:tblGrid>
              <a:tr h="0">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Да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552</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79,2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385686"/>
                  </a:ext>
                </a:extLst>
              </a:tr>
              <a:tr h="0">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Необходима помощь педагог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89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12,8</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7595552"/>
                  </a:ext>
                </a:extLst>
              </a:tr>
              <a:tr h="0">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Нет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4,2</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5787085"/>
                  </a:ext>
                </a:extLst>
              </a:tr>
              <a:tr h="0">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Нет компьютера и интернета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964380"/>
                  </a:ext>
                </a:extLst>
              </a:tr>
              <a:tr h="0">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Нет условий в общежитии</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0,4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0265042"/>
                  </a:ext>
                </a:extLst>
              </a:tr>
              <a:tr h="0">
                <a:tc gridSpan="4">
                  <a:txBody>
                    <a:bodyPr/>
                    <a:lstStyle/>
                    <a:p>
                      <a:pPr algn="ctr">
                        <a:lnSpc>
                          <a:spcPct val="107000"/>
                        </a:lnSpc>
                        <a:spcAft>
                          <a:spcPts val="0"/>
                        </a:spcAft>
                      </a:pP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38246407"/>
                  </a:ext>
                </a:extLst>
              </a:tr>
            </a:tbl>
          </a:graphicData>
        </a:graphic>
      </p:graphicFrame>
    </p:spTree>
    <p:extLst>
      <p:ext uri="{BB962C8B-B14F-4D97-AF65-F5344CB8AC3E}">
        <p14:creationId xmlns:p14="http://schemas.microsoft.com/office/powerpoint/2010/main" val="1206164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84F21677-DEAB-48A7-9734-9044C826E62B}"/>
              </a:ext>
            </a:extLst>
          </p:cNvPr>
          <p:cNvSpPr/>
          <p:nvPr/>
        </p:nvSpPr>
        <p:spPr>
          <a:xfrm>
            <a:off x="358063" y="61610"/>
            <a:ext cx="86705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Результаты анкетирования обучающихся ПОО из числа детей-сирот в 2021 году</a:t>
            </a:r>
          </a:p>
        </p:txBody>
      </p:sp>
      <p:pic>
        <p:nvPicPr>
          <p:cNvPr id="4" name="Рисунок 3">
            <a:extLst>
              <a:ext uri="{FF2B5EF4-FFF2-40B4-BE49-F238E27FC236}">
                <a16:creationId xmlns:a16="http://schemas.microsoft.com/office/drawing/2014/main" id="{60FB20E2-A779-48F3-B832-A17A129E6C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05912" y="88963"/>
            <a:ext cx="1637512" cy="248203"/>
          </a:xfrm>
          <a:prstGeom prst="rect">
            <a:avLst/>
          </a:prstGeom>
        </p:spPr>
      </p:pic>
      <p:cxnSp>
        <p:nvCxnSpPr>
          <p:cNvPr id="6" name="Прямая со стрелкой 5">
            <a:extLst>
              <a:ext uri="{FF2B5EF4-FFF2-40B4-BE49-F238E27FC236}">
                <a16:creationId xmlns:a16="http://schemas.microsoft.com/office/drawing/2014/main" id="{358A5598-CE40-4BA9-9BF2-AF123818B7BF}"/>
              </a:ext>
            </a:extLst>
          </p:cNvPr>
          <p:cNvCxnSpPr>
            <a:cxnSpLocks/>
          </p:cNvCxnSpPr>
          <p:nvPr/>
        </p:nvCxnSpPr>
        <p:spPr>
          <a:xfrm flipH="1">
            <a:off x="3169328" y="387029"/>
            <a:ext cx="1393794" cy="3292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a16="http://schemas.microsoft.com/office/drawing/2014/main" id="{2112327B-B550-47C3-B2F8-696126EE5595}"/>
              </a:ext>
            </a:extLst>
          </p:cNvPr>
          <p:cNvCxnSpPr>
            <a:cxnSpLocks/>
          </p:cNvCxnSpPr>
          <p:nvPr/>
        </p:nvCxnSpPr>
        <p:spPr>
          <a:xfrm>
            <a:off x="6312024" y="371493"/>
            <a:ext cx="1464815" cy="344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Прямоугольник 8">
            <a:extLst>
              <a:ext uri="{FF2B5EF4-FFF2-40B4-BE49-F238E27FC236}">
                <a16:creationId xmlns:a16="http://schemas.microsoft.com/office/drawing/2014/main" id="{1818303D-F11E-40F1-AC88-3DC5755D4F31}"/>
              </a:ext>
            </a:extLst>
          </p:cNvPr>
          <p:cNvSpPr/>
          <p:nvPr/>
        </p:nvSpPr>
        <p:spPr>
          <a:xfrm>
            <a:off x="358063" y="633254"/>
            <a:ext cx="63179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697 первокурсников (19,3%)</a:t>
            </a:r>
          </a:p>
        </p:txBody>
      </p:sp>
      <p:sp>
        <p:nvSpPr>
          <p:cNvPr id="10" name="Прямоугольник 9">
            <a:extLst>
              <a:ext uri="{FF2B5EF4-FFF2-40B4-BE49-F238E27FC236}">
                <a16:creationId xmlns:a16="http://schemas.microsoft.com/office/drawing/2014/main" id="{0573F1E8-87A8-4605-8DDC-CEC1B9A4F71D}"/>
              </a:ext>
            </a:extLst>
          </p:cNvPr>
          <p:cNvSpPr/>
          <p:nvPr/>
        </p:nvSpPr>
        <p:spPr>
          <a:xfrm>
            <a:off x="7319639" y="643723"/>
            <a:ext cx="553226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473 обучающихся выпускных групп (13,0%)</a:t>
            </a:r>
          </a:p>
        </p:txBody>
      </p:sp>
      <p:graphicFrame>
        <p:nvGraphicFramePr>
          <p:cNvPr id="14" name="Таблица 13">
            <a:extLst>
              <a:ext uri="{FF2B5EF4-FFF2-40B4-BE49-F238E27FC236}">
                <a16:creationId xmlns:a16="http://schemas.microsoft.com/office/drawing/2014/main" id="{594C5714-59F7-419B-A1D0-EA37245CB028}"/>
              </a:ext>
            </a:extLst>
          </p:cNvPr>
          <p:cNvGraphicFramePr>
            <a:graphicFrameLocks noGrp="1"/>
          </p:cNvGraphicFramePr>
          <p:nvPr>
            <p:extLst>
              <p:ext uri="{D42A27DB-BD31-4B8C-83A1-F6EECF244321}">
                <p14:modId xmlns:p14="http://schemas.microsoft.com/office/powerpoint/2010/main" val="3649425582"/>
              </p:ext>
            </p:extLst>
          </p:nvPr>
        </p:nvGraphicFramePr>
        <p:xfrm>
          <a:off x="215696" y="1002586"/>
          <a:ext cx="11535377" cy="3529965"/>
        </p:xfrm>
        <a:graphic>
          <a:graphicData uri="http://schemas.openxmlformats.org/drawingml/2006/table">
            <a:tbl>
              <a:tblPr firstRow="1" bandRow="1">
                <a:tableStyleId>{5C22544A-7EE6-4342-B048-85BDC9FD1C3A}</a:tableStyleId>
              </a:tblPr>
              <a:tblGrid>
                <a:gridCol w="2850056">
                  <a:extLst>
                    <a:ext uri="{9D8B030D-6E8A-4147-A177-3AD203B41FA5}">
                      <a16:colId xmlns:a16="http://schemas.microsoft.com/office/drawing/2014/main" val="4131507886"/>
                    </a:ext>
                  </a:extLst>
                </a:gridCol>
                <a:gridCol w="4027506">
                  <a:extLst>
                    <a:ext uri="{9D8B030D-6E8A-4147-A177-3AD203B41FA5}">
                      <a16:colId xmlns:a16="http://schemas.microsoft.com/office/drawing/2014/main" val="1135437352"/>
                    </a:ext>
                  </a:extLst>
                </a:gridCol>
                <a:gridCol w="4657815">
                  <a:extLst>
                    <a:ext uri="{9D8B030D-6E8A-4147-A177-3AD203B41FA5}">
                      <a16:colId xmlns:a16="http://schemas.microsoft.com/office/drawing/2014/main" val="451053682"/>
                    </a:ext>
                  </a:extLst>
                </a:gridCol>
              </a:tblGrid>
              <a:tr h="370840">
                <a:tc>
                  <a:txBody>
                    <a:bodyPr/>
                    <a:lstStyle/>
                    <a:p>
                      <a:pPr algn="ctr"/>
                      <a:r>
                        <a:rPr lang="ru-RU" dirty="0"/>
                        <a:t>Ответы</a:t>
                      </a:r>
                    </a:p>
                  </a:txBody>
                  <a:tcPr/>
                </a:tc>
                <a:tc>
                  <a:txBody>
                    <a:bodyPr/>
                    <a:lstStyle/>
                    <a:p>
                      <a:pPr algn="ctr"/>
                      <a:r>
                        <a:rPr lang="ru-RU" dirty="0"/>
                        <a:t>Вопрос</a:t>
                      </a:r>
                    </a:p>
                  </a:txBody>
                  <a:tcPr/>
                </a:tc>
                <a:tc>
                  <a:txBody>
                    <a:bodyPr/>
                    <a:lstStyle/>
                    <a:p>
                      <a:pPr algn="ctr"/>
                      <a:r>
                        <a:rPr lang="ru-RU" dirty="0"/>
                        <a:t>Ответы</a:t>
                      </a:r>
                    </a:p>
                  </a:txBody>
                  <a:tcPr/>
                </a:tc>
                <a:extLst>
                  <a:ext uri="{0D108BD9-81ED-4DB2-BD59-A6C34878D82A}">
                    <a16:rowId xmlns:a16="http://schemas.microsoft.com/office/drawing/2014/main" val="1865555706"/>
                  </a:ext>
                </a:extLst>
              </a:tr>
              <a:tr h="0">
                <a:tc>
                  <a:txBody>
                    <a:bodyPr/>
                    <a:lstStyle/>
                    <a:p>
                      <a:pPr algn="ctr"/>
                      <a:endParaRPr lang="ru-RU" dirty="0"/>
                    </a:p>
                    <a:p>
                      <a:pPr algn="ctr"/>
                      <a:r>
                        <a:rPr lang="ru-RU" dirty="0"/>
                        <a:t>-</a:t>
                      </a:r>
                    </a:p>
                  </a:txBody>
                  <a:tcPr/>
                </a:tc>
                <a:tc>
                  <a:txBody>
                    <a:bodyPr/>
                    <a:lstStyle/>
                    <a:p>
                      <a:pPr algn="ctr"/>
                      <a:r>
                        <a:rPr lang="ru-RU" sz="1200" dirty="0"/>
                        <a:t>1. Получили ли Вы за период обучения дополнительное образование?</a:t>
                      </a:r>
                    </a:p>
                  </a:txBody>
                  <a:tcPr/>
                </a:tc>
                <a:tc>
                  <a:txBody>
                    <a:bodyPr/>
                    <a:lstStyle/>
                    <a:p>
                      <a:pPr algn="ctr"/>
                      <a:endParaRPr lang="ru-RU" dirty="0"/>
                    </a:p>
                  </a:txBody>
                  <a:tcPr/>
                </a:tc>
                <a:extLst>
                  <a:ext uri="{0D108BD9-81ED-4DB2-BD59-A6C34878D82A}">
                    <a16:rowId xmlns:a16="http://schemas.microsoft.com/office/drawing/2014/main" val="1870385676"/>
                  </a:ext>
                </a:extLst>
              </a:tr>
              <a:tr h="0">
                <a:tc>
                  <a:txBody>
                    <a:bodyPr/>
                    <a:lstStyle/>
                    <a:p>
                      <a:pPr algn="ctr"/>
                      <a:endParaRPr lang="ru-RU" dirty="0"/>
                    </a:p>
                    <a:p>
                      <a:pPr algn="ctr"/>
                      <a:endParaRPr lang="ru-RU" dirty="0"/>
                    </a:p>
                    <a:p>
                      <a:pPr algn="ctr"/>
                      <a:r>
                        <a:rPr lang="ru-RU" dirty="0"/>
                        <a:t>-</a:t>
                      </a:r>
                    </a:p>
                  </a:txBody>
                  <a:tcPr/>
                </a:tc>
                <a:tc>
                  <a:txBody>
                    <a:bodyPr/>
                    <a:lstStyle/>
                    <a:p>
                      <a:pPr algn="ctr"/>
                      <a:r>
                        <a:rPr lang="ru-RU" sz="1200" dirty="0"/>
                        <a:t>2. Как Вы оцениваете качество своей подготовки по профессии/специальности?</a:t>
                      </a:r>
                    </a:p>
                  </a:txBody>
                  <a:tcPr/>
                </a:tc>
                <a:tc>
                  <a:txBody>
                    <a:bodyPr/>
                    <a:lstStyle/>
                    <a:p>
                      <a:pPr algn="ctr"/>
                      <a:endParaRPr lang="ru-RU" dirty="0"/>
                    </a:p>
                  </a:txBody>
                  <a:tcPr/>
                </a:tc>
                <a:extLst>
                  <a:ext uri="{0D108BD9-81ED-4DB2-BD59-A6C34878D82A}">
                    <a16:rowId xmlns:a16="http://schemas.microsoft.com/office/drawing/2014/main" val="3435700230"/>
                  </a:ext>
                </a:extLst>
              </a:tr>
              <a:tr h="370840">
                <a:tc>
                  <a:txBody>
                    <a:bodyPr/>
                    <a:lstStyle/>
                    <a:p>
                      <a:pPr algn="ctr"/>
                      <a:endParaRPr lang="ru-RU" dirty="0"/>
                    </a:p>
                    <a:p>
                      <a:pPr algn="ctr"/>
                      <a:endParaRPr lang="ru-RU" dirty="0"/>
                    </a:p>
                    <a:p>
                      <a:pPr algn="ctr"/>
                      <a:r>
                        <a:rPr lang="ru-RU" dirty="0"/>
                        <a:t>-</a:t>
                      </a:r>
                    </a:p>
                    <a:p>
                      <a:pPr algn="ctr"/>
                      <a:endParaRPr lang="ru-RU" dirty="0"/>
                    </a:p>
                    <a:p>
                      <a:pPr algn="ctr"/>
                      <a:endParaRPr lang="ru-RU" dirty="0"/>
                    </a:p>
                    <a:p>
                      <a:pPr algn="ctr"/>
                      <a:endParaRPr lang="ru-RU" dirty="0"/>
                    </a:p>
                  </a:txBody>
                  <a:tcPr/>
                </a:tc>
                <a:tc>
                  <a:txBody>
                    <a:bodyPr/>
                    <a:lstStyle/>
                    <a:p>
                      <a:pPr algn="ctr"/>
                      <a:r>
                        <a:rPr lang="ru-RU" sz="1200" dirty="0"/>
                        <a:t>3. Какие проблемы, связанные с трудоустройством, волнуют Вас в данный момент?</a:t>
                      </a:r>
                    </a:p>
                  </a:txBody>
                  <a:tcPr/>
                </a:tc>
                <a:tc>
                  <a:txBody>
                    <a:bodyPr/>
                    <a:lstStyle/>
                    <a:p>
                      <a:pPr algn="ctr"/>
                      <a:endParaRPr lang="ru-RU" dirty="0"/>
                    </a:p>
                  </a:txBody>
                  <a:tcPr/>
                </a:tc>
                <a:extLst>
                  <a:ext uri="{0D108BD9-81ED-4DB2-BD59-A6C34878D82A}">
                    <a16:rowId xmlns:a16="http://schemas.microsoft.com/office/drawing/2014/main" val="4070805584"/>
                  </a:ext>
                </a:extLst>
              </a:tr>
            </a:tbl>
          </a:graphicData>
        </a:graphic>
      </p:graphicFrame>
      <p:graphicFrame>
        <p:nvGraphicFramePr>
          <p:cNvPr id="16" name="Таблица 15">
            <a:extLst>
              <a:ext uri="{FF2B5EF4-FFF2-40B4-BE49-F238E27FC236}">
                <a16:creationId xmlns:a16="http://schemas.microsoft.com/office/drawing/2014/main" id="{9082D165-63C5-4E4A-91D4-088DBA778FBC}"/>
              </a:ext>
            </a:extLst>
          </p:cNvPr>
          <p:cNvGraphicFramePr>
            <a:graphicFrameLocks noGrp="1"/>
          </p:cNvGraphicFramePr>
          <p:nvPr>
            <p:extLst>
              <p:ext uri="{D42A27DB-BD31-4B8C-83A1-F6EECF244321}">
                <p14:modId xmlns:p14="http://schemas.microsoft.com/office/powerpoint/2010/main" val="3858371312"/>
              </p:ext>
            </p:extLst>
          </p:nvPr>
        </p:nvGraphicFramePr>
        <p:xfrm>
          <a:off x="9028588" y="1398158"/>
          <a:ext cx="2475847" cy="465837"/>
        </p:xfrm>
        <a:graphic>
          <a:graphicData uri="http://schemas.openxmlformats.org/drawingml/2006/table">
            <a:tbl>
              <a:tblPr firstRow="1" firstCol="1" bandRow="1"/>
              <a:tblGrid>
                <a:gridCol w="250002">
                  <a:extLst>
                    <a:ext uri="{9D8B030D-6E8A-4147-A177-3AD203B41FA5}">
                      <a16:colId xmlns:a16="http://schemas.microsoft.com/office/drawing/2014/main" val="4259074231"/>
                    </a:ext>
                  </a:extLst>
                </a:gridCol>
                <a:gridCol w="612559">
                  <a:extLst>
                    <a:ext uri="{9D8B030D-6E8A-4147-A177-3AD203B41FA5}">
                      <a16:colId xmlns:a16="http://schemas.microsoft.com/office/drawing/2014/main" val="3846235360"/>
                    </a:ext>
                  </a:extLst>
                </a:gridCol>
                <a:gridCol w="639192">
                  <a:extLst>
                    <a:ext uri="{9D8B030D-6E8A-4147-A177-3AD203B41FA5}">
                      <a16:colId xmlns:a16="http://schemas.microsoft.com/office/drawing/2014/main" val="4041914650"/>
                    </a:ext>
                  </a:extLst>
                </a:gridCol>
                <a:gridCol w="974094">
                  <a:extLst>
                    <a:ext uri="{9D8B030D-6E8A-4147-A177-3AD203B41FA5}">
                      <a16:colId xmlns:a16="http://schemas.microsoft.com/office/drawing/2014/main" val="1137149909"/>
                    </a:ext>
                  </a:extLst>
                </a:gridCol>
              </a:tblGrid>
              <a:tr h="0">
                <a:tc>
                  <a:txBody>
                    <a:bodyPr/>
                    <a:lstStyle/>
                    <a:p>
                      <a:pPr algn="l">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Нет</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313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66,2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316384"/>
                  </a:ext>
                </a:extLst>
              </a:tr>
              <a:tr h="0">
                <a:tc>
                  <a:txBody>
                    <a:bodyPr/>
                    <a:lstStyle/>
                    <a:p>
                      <a:pPr algn="l">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Да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160</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33,8</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689180"/>
                  </a:ext>
                </a:extLst>
              </a:tr>
              <a:tr h="0">
                <a:tc gridSpan="4">
                  <a:txBody>
                    <a:bodyPr/>
                    <a:lstStyle/>
                    <a:p>
                      <a:pPr algn="ctr">
                        <a:lnSpc>
                          <a:spcPct val="107000"/>
                        </a:lnSpc>
                        <a:spcAft>
                          <a:spcPts val="0"/>
                        </a:spcAft>
                      </a:pP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215590043"/>
                  </a:ext>
                </a:extLst>
              </a:tr>
            </a:tbl>
          </a:graphicData>
        </a:graphic>
      </p:graphicFrame>
      <p:graphicFrame>
        <p:nvGraphicFramePr>
          <p:cNvPr id="17" name="Таблица 16">
            <a:extLst>
              <a:ext uri="{FF2B5EF4-FFF2-40B4-BE49-F238E27FC236}">
                <a16:creationId xmlns:a16="http://schemas.microsoft.com/office/drawing/2014/main" id="{2A6EA02B-533D-4EBA-8362-21652B43E8B8}"/>
              </a:ext>
            </a:extLst>
          </p:cNvPr>
          <p:cNvGraphicFramePr>
            <a:graphicFrameLocks noGrp="1"/>
          </p:cNvGraphicFramePr>
          <p:nvPr>
            <p:extLst>
              <p:ext uri="{D42A27DB-BD31-4B8C-83A1-F6EECF244321}">
                <p14:modId xmlns:p14="http://schemas.microsoft.com/office/powerpoint/2010/main" val="48333143"/>
              </p:ext>
            </p:extLst>
          </p:nvPr>
        </p:nvGraphicFramePr>
        <p:xfrm>
          <a:off x="8215310" y="2033590"/>
          <a:ext cx="3289125" cy="825101"/>
        </p:xfrm>
        <a:graphic>
          <a:graphicData uri="http://schemas.openxmlformats.org/drawingml/2006/table">
            <a:tbl>
              <a:tblPr firstRow="1" firstCol="1" bandRow="1"/>
              <a:tblGrid>
                <a:gridCol w="241506">
                  <a:extLst>
                    <a:ext uri="{9D8B030D-6E8A-4147-A177-3AD203B41FA5}">
                      <a16:colId xmlns:a16="http://schemas.microsoft.com/office/drawing/2014/main" val="3128189099"/>
                    </a:ext>
                  </a:extLst>
                </a:gridCol>
                <a:gridCol w="2032507">
                  <a:extLst>
                    <a:ext uri="{9D8B030D-6E8A-4147-A177-3AD203B41FA5}">
                      <a16:colId xmlns:a16="http://schemas.microsoft.com/office/drawing/2014/main" val="3436322713"/>
                    </a:ext>
                  </a:extLst>
                </a:gridCol>
                <a:gridCol w="574591">
                  <a:extLst>
                    <a:ext uri="{9D8B030D-6E8A-4147-A177-3AD203B41FA5}">
                      <a16:colId xmlns:a16="http://schemas.microsoft.com/office/drawing/2014/main" val="894752631"/>
                    </a:ext>
                  </a:extLst>
                </a:gridCol>
                <a:gridCol w="440521">
                  <a:extLst>
                    <a:ext uri="{9D8B030D-6E8A-4147-A177-3AD203B41FA5}">
                      <a16:colId xmlns:a16="http://schemas.microsoft.com/office/drawing/2014/main" val="2169156887"/>
                    </a:ext>
                  </a:extLst>
                </a:gridCol>
              </a:tblGrid>
              <a:tr h="167318">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хорошее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199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42,1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3678771"/>
                  </a:ext>
                </a:extLst>
              </a:tr>
              <a:tr h="167318">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достаточное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127</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26,8</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3721811"/>
                  </a:ext>
                </a:extLst>
              </a:tr>
              <a:tr h="167318">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очень хорошее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122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25,8</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5960103"/>
                  </a:ext>
                </a:extLst>
              </a:tr>
              <a:tr h="167318">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удовлетворительное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25</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5,3</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7539984"/>
                  </a:ext>
                </a:extLst>
              </a:tr>
              <a:tr h="154131">
                <a:tc gridSpan="4">
                  <a:txBody>
                    <a:bodyPr/>
                    <a:lstStyle/>
                    <a:p>
                      <a:pPr algn="ctr">
                        <a:lnSpc>
                          <a:spcPct val="107000"/>
                        </a:lnSpc>
                        <a:spcAft>
                          <a:spcPts val="0"/>
                        </a:spcAft>
                      </a:pP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311801148"/>
                  </a:ext>
                </a:extLst>
              </a:tr>
            </a:tbl>
          </a:graphicData>
        </a:graphic>
      </p:graphicFrame>
      <p:graphicFrame>
        <p:nvGraphicFramePr>
          <p:cNvPr id="18" name="Таблица 17">
            <a:extLst>
              <a:ext uri="{FF2B5EF4-FFF2-40B4-BE49-F238E27FC236}">
                <a16:creationId xmlns:a16="http://schemas.microsoft.com/office/drawing/2014/main" id="{D244114B-9057-4289-87A6-76071F3C4ECA}"/>
              </a:ext>
            </a:extLst>
          </p:cNvPr>
          <p:cNvGraphicFramePr>
            <a:graphicFrameLocks noGrp="1"/>
          </p:cNvGraphicFramePr>
          <p:nvPr>
            <p:extLst>
              <p:ext uri="{D42A27DB-BD31-4B8C-83A1-F6EECF244321}">
                <p14:modId xmlns:p14="http://schemas.microsoft.com/office/powerpoint/2010/main" val="3067368846"/>
              </p:ext>
            </p:extLst>
          </p:nvPr>
        </p:nvGraphicFramePr>
        <p:xfrm>
          <a:off x="7130246" y="3073378"/>
          <a:ext cx="4394447" cy="1263946"/>
        </p:xfrm>
        <a:graphic>
          <a:graphicData uri="http://schemas.openxmlformats.org/drawingml/2006/table">
            <a:tbl>
              <a:tblPr firstRow="1" firstCol="1" bandRow="1"/>
              <a:tblGrid>
                <a:gridCol w="228289">
                  <a:extLst>
                    <a:ext uri="{9D8B030D-6E8A-4147-A177-3AD203B41FA5}">
                      <a16:colId xmlns:a16="http://schemas.microsoft.com/office/drawing/2014/main" val="38134746"/>
                    </a:ext>
                  </a:extLst>
                </a:gridCol>
                <a:gridCol w="3355130">
                  <a:extLst>
                    <a:ext uri="{9D8B030D-6E8A-4147-A177-3AD203B41FA5}">
                      <a16:colId xmlns:a16="http://schemas.microsoft.com/office/drawing/2014/main" val="4289347689"/>
                    </a:ext>
                  </a:extLst>
                </a:gridCol>
                <a:gridCol w="422065">
                  <a:extLst>
                    <a:ext uri="{9D8B030D-6E8A-4147-A177-3AD203B41FA5}">
                      <a16:colId xmlns:a16="http://schemas.microsoft.com/office/drawing/2014/main" val="2697085359"/>
                    </a:ext>
                  </a:extLst>
                </a:gridCol>
                <a:gridCol w="388963">
                  <a:extLst>
                    <a:ext uri="{9D8B030D-6E8A-4147-A177-3AD203B41FA5}">
                      <a16:colId xmlns:a16="http://schemas.microsoft.com/office/drawing/2014/main" val="1545492261"/>
                    </a:ext>
                  </a:extLst>
                </a:gridCol>
              </a:tblGrid>
              <a:tr h="15349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еще не занимался вопросами трудоустройства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156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32,9</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876978"/>
                  </a:ext>
                </a:extLst>
              </a:tr>
              <a:tr h="15349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нет планируемого места работы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98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20,7</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311552"/>
                  </a:ext>
                </a:extLst>
              </a:tr>
              <a:tr h="171556">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не устраивает заработная плата по профессии/специальности</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90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19,0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2293415"/>
                  </a:ext>
                </a:extLst>
              </a:tr>
              <a:tr h="15349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нет современных предприятий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64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13,5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054129"/>
                  </a:ext>
                </a:extLst>
              </a:tr>
              <a:tr h="15349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не знаю, куда обратиться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7,1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8185476"/>
                  </a:ext>
                </a:extLst>
              </a:tr>
              <a:tr h="15349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никто не помогает найти место работы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4,0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3606892"/>
                  </a:ext>
                </a:extLst>
              </a:tr>
              <a:tr h="15349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нет проблем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4238537"/>
                  </a:ext>
                </a:extLst>
              </a:tr>
              <a:tr h="162347">
                <a:tc gridSpan="4">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448878930"/>
                  </a:ext>
                </a:extLst>
              </a:tr>
            </a:tbl>
          </a:graphicData>
        </a:graphic>
      </p:graphicFrame>
      <p:graphicFrame>
        <p:nvGraphicFramePr>
          <p:cNvPr id="11" name="Таблица 10">
            <a:extLst>
              <a:ext uri="{FF2B5EF4-FFF2-40B4-BE49-F238E27FC236}">
                <a16:creationId xmlns:a16="http://schemas.microsoft.com/office/drawing/2014/main" id="{5B918175-A436-45E2-A6B5-E876107BA001}"/>
              </a:ext>
            </a:extLst>
          </p:cNvPr>
          <p:cNvGraphicFramePr>
            <a:graphicFrameLocks noGrp="1"/>
          </p:cNvGraphicFramePr>
          <p:nvPr>
            <p:extLst>
              <p:ext uri="{D42A27DB-BD31-4B8C-83A1-F6EECF244321}">
                <p14:modId xmlns:p14="http://schemas.microsoft.com/office/powerpoint/2010/main" val="911175713"/>
              </p:ext>
            </p:extLst>
          </p:nvPr>
        </p:nvGraphicFramePr>
        <p:xfrm>
          <a:off x="215697" y="4551859"/>
          <a:ext cx="11535376" cy="2217178"/>
        </p:xfrm>
        <a:graphic>
          <a:graphicData uri="http://schemas.openxmlformats.org/drawingml/2006/table">
            <a:tbl>
              <a:tblPr firstRow="1" bandRow="1">
                <a:tableStyleId>{5C22544A-7EE6-4342-B048-85BDC9FD1C3A}</a:tableStyleId>
              </a:tblPr>
              <a:tblGrid>
                <a:gridCol w="2867812">
                  <a:extLst>
                    <a:ext uri="{9D8B030D-6E8A-4147-A177-3AD203B41FA5}">
                      <a16:colId xmlns:a16="http://schemas.microsoft.com/office/drawing/2014/main" val="4127198791"/>
                    </a:ext>
                  </a:extLst>
                </a:gridCol>
                <a:gridCol w="3983116">
                  <a:extLst>
                    <a:ext uri="{9D8B030D-6E8A-4147-A177-3AD203B41FA5}">
                      <a16:colId xmlns:a16="http://schemas.microsoft.com/office/drawing/2014/main" val="1677709840"/>
                    </a:ext>
                  </a:extLst>
                </a:gridCol>
                <a:gridCol w="4684448">
                  <a:extLst>
                    <a:ext uri="{9D8B030D-6E8A-4147-A177-3AD203B41FA5}">
                      <a16:colId xmlns:a16="http://schemas.microsoft.com/office/drawing/2014/main" val="1746831621"/>
                    </a:ext>
                  </a:extLst>
                </a:gridCol>
              </a:tblGrid>
              <a:tr h="2217178">
                <a:tc>
                  <a:txBody>
                    <a:bodyPr/>
                    <a:lstStyle/>
                    <a:p>
                      <a:endParaRPr lang="ru-RU" dirty="0"/>
                    </a:p>
                    <a:p>
                      <a:pPr algn="ctr"/>
                      <a:r>
                        <a:rPr lang="ru-RU" dirty="0">
                          <a:solidFill>
                            <a:schemeClr val="tx1"/>
                          </a:solidFill>
                        </a:rPr>
                        <a:t>-</a:t>
                      </a:r>
                    </a:p>
                    <a:p>
                      <a:endParaRPr lang="ru-RU" dirty="0"/>
                    </a:p>
                    <a:p>
                      <a:endParaRPr lang="ru-RU" dirty="0"/>
                    </a:p>
                    <a:p>
                      <a:endParaRPr lang="ru-RU" dirty="0"/>
                    </a:p>
                  </a:txBody>
                  <a:tcPr>
                    <a:solidFill>
                      <a:schemeClr val="accent5">
                        <a:lumMod val="20000"/>
                        <a:lumOff val="80000"/>
                      </a:schemeClr>
                    </a:solidFill>
                  </a:tcPr>
                </a:tc>
                <a:tc>
                  <a:txBody>
                    <a:bodyPr/>
                    <a:lstStyle/>
                    <a:p>
                      <a:pPr algn="ctr"/>
                      <a:r>
                        <a:rPr lang="ru-RU" sz="1200" b="0" dirty="0">
                          <a:solidFill>
                            <a:schemeClr val="tx1"/>
                          </a:solidFill>
                        </a:rPr>
                        <a:t>5. Какие проблемы, не связанные с трудоустройством, волнуют Вас в данный момент?</a:t>
                      </a:r>
                    </a:p>
                  </a:txBody>
                  <a:tcPr>
                    <a:solidFill>
                      <a:schemeClr val="accent5">
                        <a:lumMod val="20000"/>
                        <a:lumOff val="80000"/>
                      </a:schemeClr>
                    </a:solidFill>
                  </a:tcPr>
                </a:tc>
                <a:tc>
                  <a:txBody>
                    <a:bodyPr/>
                    <a:lstStyle/>
                    <a:p>
                      <a:pPr algn="ctr"/>
                      <a:endParaRPr lang="ru-RU" b="0" dirty="0">
                        <a:solidFill>
                          <a:schemeClr val="tx1"/>
                        </a:solidFill>
                      </a:endParaRPr>
                    </a:p>
                  </a:txBody>
                  <a:tcPr>
                    <a:solidFill>
                      <a:schemeClr val="accent5">
                        <a:lumMod val="20000"/>
                        <a:lumOff val="80000"/>
                      </a:schemeClr>
                    </a:solidFill>
                  </a:tcPr>
                </a:tc>
                <a:extLst>
                  <a:ext uri="{0D108BD9-81ED-4DB2-BD59-A6C34878D82A}">
                    <a16:rowId xmlns:a16="http://schemas.microsoft.com/office/drawing/2014/main" val="1253484033"/>
                  </a:ext>
                </a:extLst>
              </a:tr>
            </a:tbl>
          </a:graphicData>
        </a:graphic>
      </p:graphicFrame>
      <p:graphicFrame>
        <p:nvGraphicFramePr>
          <p:cNvPr id="19" name="Таблица 18">
            <a:extLst>
              <a:ext uri="{FF2B5EF4-FFF2-40B4-BE49-F238E27FC236}">
                <a16:creationId xmlns:a16="http://schemas.microsoft.com/office/drawing/2014/main" id="{CDA27BBF-5330-48BD-A783-DFEDE50A5135}"/>
              </a:ext>
            </a:extLst>
          </p:cNvPr>
          <p:cNvGraphicFramePr>
            <a:graphicFrameLocks noGrp="1"/>
          </p:cNvGraphicFramePr>
          <p:nvPr>
            <p:extLst>
              <p:ext uri="{D42A27DB-BD31-4B8C-83A1-F6EECF244321}">
                <p14:modId xmlns:p14="http://schemas.microsoft.com/office/powerpoint/2010/main" val="188843113"/>
              </p:ext>
            </p:extLst>
          </p:nvPr>
        </p:nvGraphicFramePr>
        <p:xfrm>
          <a:off x="7130246" y="4609713"/>
          <a:ext cx="4620827" cy="2101470"/>
        </p:xfrm>
        <a:graphic>
          <a:graphicData uri="http://schemas.openxmlformats.org/drawingml/2006/table">
            <a:tbl>
              <a:tblPr firstRow="1" firstCol="1" bandRow="1"/>
              <a:tblGrid>
                <a:gridCol w="320612">
                  <a:extLst>
                    <a:ext uri="{9D8B030D-6E8A-4147-A177-3AD203B41FA5}">
                      <a16:colId xmlns:a16="http://schemas.microsoft.com/office/drawing/2014/main" val="421705507"/>
                    </a:ext>
                  </a:extLst>
                </a:gridCol>
                <a:gridCol w="3430204">
                  <a:extLst>
                    <a:ext uri="{9D8B030D-6E8A-4147-A177-3AD203B41FA5}">
                      <a16:colId xmlns:a16="http://schemas.microsoft.com/office/drawing/2014/main" val="4182714620"/>
                    </a:ext>
                  </a:extLst>
                </a:gridCol>
                <a:gridCol w="399495">
                  <a:extLst>
                    <a:ext uri="{9D8B030D-6E8A-4147-A177-3AD203B41FA5}">
                      <a16:colId xmlns:a16="http://schemas.microsoft.com/office/drawing/2014/main" val="1807386334"/>
                    </a:ext>
                  </a:extLst>
                </a:gridCol>
                <a:gridCol w="470516">
                  <a:extLst>
                    <a:ext uri="{9D8B030D-6E8A-4147-A177-3AD203B41FA5}">
                      <a16:colId xmlns:a16="http://schemas.microsoft.com/office/drawing/2014/main" val="2469227321"/>
                    </a:ext>
                  </a:extLst>
                </a:gridCol>
              </a:tblGrid>
              <a:tr h="119801">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финансовые проблемы</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156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33,0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3253830"/>
                  </a:ext>
                </a:extLst>
              </a:tr>
              <a:tr h="119801">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ничего не беспокоит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142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30,0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9858627"/>
                  </a:ext>
                </a:extLst>
              </a:tr>
              <a:tr h="119801">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мое будущее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123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26,0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2052542"/>
                  </a:ext>
                </a:extLst>
              </a:tr>
              <a:tr h="119801">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дальнейшее образование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98</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20,7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1336238"/>
                  </a:ext>
                </a:extLst>
              </a:tr>
              <a:tr h="119801">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проблемы жилья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77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16,3</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7647048"/>
                  </a:ext>
                </a:extLst>
              </a:tr>
              <a:tr h="139261">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здоровье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75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15,9</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8088659"/>
                  </a:ext>
                </a:extLst>
              </a:tr>
              <a:tr h="256484">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взаимоотношения с законными представителями, родственниками</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43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9,1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4414752"/>
                  </a:ext>
                </a:extLst>
              </a:tr>
              <a:tr h="119801">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взаимоотношения с друзьями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7,6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9771208"/>
                  </a:ext>
                </a:extLst>
              </a:tr>
              <a:tr h="119801">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9</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переезд в другой регион, город, село</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7,6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7423239"/>
                  </a:ext>
                </a:extLst>
              </a:tr>
              <a:tr h="119801">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проблемы создания семьи</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5,1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5629618"/>
                  </a:ext>
                </a:extLst>
              </a:tr>
              <a:tr h="119801">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защита моих гражданских прав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4,7</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1500345"/>
                  </a:ext>
                </a:extLst>
              </a:tr>
              <a:tr h="119801">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покупка одежды и других вещей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19</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4,0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8079003"/>
                  </a:ext>
                </a:extLst>
              </a:tr>
              <a:tr h="119801">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организация свободного времени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1222429"/>
                  </a:ext>
                </a:extLst>
              </a:tr>
              <a:tr h="120401">
                <a:tc gridSpan="4">
                  <a:txBody>
                    <a:bodyPr/>
                    <a:lstStyle/>
                    <a:p>
                      <a:pPr algn="ctr">
                        <a:lnSpc>
                          <a:spcPct val="107000"/>
                        </a:lnSpc>
                        <a:spcAft>
                          <a:spcPts val="0"/>
                        </a:spcAft>
                      </a:pP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214813655"/>
                  </a:ext>
                </a:extLst>
              </a:tr>
            </a:tbl>
          </a:graphicData>
        </a:graphic>
      </p:graphicFrame>
    </p:spTree>
    <p:extLst>
      <p:ext uri="{BB962C8B-B14F-4D97-AF65-F5344CB8AC3E}">
        <p14:creationId xmlns:p14="http://schemas.microsoft.com/office/powerpoint/2010/main" val="622009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84F21677-DEAB-48A7-9734-9044C826E62B}"/>
              </a:ext>
            </a:extLst>
          </p:cNvPr>
          <p:cNvSpPr/>
          <p:nvPr/>
        </p:nvSpPr>
        <p:spPr>
          <a:xfrm>
            <a:off x="136122" y="105183"/>
            <a:ext cx="86705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Результаты анкетирования обучающихся ПОО из числа детей-сирот в 2021 году</a:t>
            </a:r>
          </a:p>
        </p:txBody>
      </p:sp>
      <p:pic>
        <p:nvPicPr>
          <p:cNvPr id="4" name="Рисунок 3">
            <a:extLst>
              <a:ext uri="{FF2B5EF4-FFF2-40B4-BE49-F238E27FC236}">
                <a16:creationId xmlns:a16="http://schemas.microsoft.com/office/drawing/2014/main" id="{60FB20E2-A779-48F3-B832-A17A129E6C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05912" y="88963"/>
            <a:ext cx="1637512" cy="248203"/>
          </a:xfrm>
          <a:prstGeom prst="rect">
            <a:avLst/>
          </a:prstGeom>
        </p:spPr>
      </p:pic>
      <p:cxnSp>
        <p:nvCxnSpPr>
          <p:cNvPr id="6" name="Прямая со стрелкой 5">
            <a:extLst>
              <a:ext uri="{FF2B5EF4-FFF2-40B4-BE49-F238E27FC236}">
                <a16:creationId xmlns:a16="http://schemas.microsoft.com/office/drawing/2014/main" id="{358A5598-CE40-4BA9-9BF2-AF123818B7BF}"/>
              </a:ext>
            </a:extLst>
          </p:cNvPr>
          <p:cNvCxnSpPr>
            <a:cxnSpLocks/>
            <a:stCxn id="3" idx="2"/>
          </p:cNvCxnSpPr>
          <p:nvPr/>
        </p:nvCxnSpPr>
        <p:spPr>
          <a:xfrm flipH="1">
            <a:off x="2516819" y="474515"/>
            <a:ext cx="1954566" cy="363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a16="http://schemas.microsoft.com/office/drawing/2014/main" id="{2112327B-B550-47C3-B2F8-696126EE5595}"/>
              </a:ext>
            </a:extLst>
          </p:cNvPr>
          <p:cNvCxnSpPr>
            <a:cxnSpLocks/>
          </p:cNvCxnSpPr>
          <p:nvPr/>
        </p:nvCxnSpPr>
        <p:spPr>
          <a:xfrm>
            <a:off x="6383045" y="474515"/>
            <a:ext cx="1961434" cy="405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Прямоугольник 8">
            <a:extLst>
              <a:ext uri="{FF2B5EF4-FFF2-40B4-BE49-F238E27FC236}">
                <a16:creationId xmlns:a16="http://schemas.microsoft.com/office/drawing/2014/main" id="{1818303D-F11E-40F1-AC88-3DC5755D4F31}"/>
              </a:ext>
            </a:extLst>
          </p:cNvPr>
          <p:cNvSpPr/>
          <p:nvPr/>
        </p:nvSpPr>
        <p:spPr>
          <a:xfrm>
            <a:off x="266006" y="814033"/>
            <a:ext cx="63179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697 первокурсников (19,3%)</a:t>
            </a:r>
          </a:p>
        </p:txBody>
      </p:sp>
      <p:sp>
        <p:nvSpPr>
          <p:cNvPr id="10" name="Прямоугольник 9">
            <a:extLst>
              <a:ext uri="{FF2B5EF4-FFF2-40B4-BE49-F238E27FC236}">
                <a16:creationId xmlns:a16="http://schemas.microsoft.com/office/drawing/2014/main" id="{0573F1E8-87A8-4605-8DDC-CEC1B9A4F71D}"/>
              </a:ext>
            </a:extLst>
          </p:cNvPr>
          <p:cNvSpPr/>
          <p:nvPr/>
        </p:nvSpPr>
        <p:spPr>
          <a:xfrm>
            <a:off x="7363762" y="879733"/>
            <a:ext cx="553226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473 обучающихся выпускных групп (13,0%)</a:t>
            </a:r>
          </a:p>
        </p:txBody>
      </p:sp>
      <p:graphicFrame>
        <p:nvGraphicFramePr>
          <p:cNvPr id="14" name="Таблица 13">
            <a:extLst>
              <a:ext uri="{FF2B5EF4-FFF2-40B4-BE49-F238E27FC236}">
                <a16:creationId xmlns:a16="http://schemas.microsoft.com/office/drawing/2014/main" id="{594C5714-59F7-419B-A1D0-EA37245CB028}"/>
              </a:ext>
            </a:extLst>
          </p:cNvPr>
          <p:cNvGraphicFramePr>
            <a:graphicFrameLocks noGrp="1"/>
          </p:cNvGraphicFramePr>
          <p:nvPr>
            <p:extLst>
              <p:ext uri="{D42A27DB-BD31-4B8C-83A1-F6EECF244321}">
                <p14:modId xmlns:p14="http://schemas.microsoft.com/office/powerpoint/2010/main" val="3409397023"/>
              </p:ext>
            </p:extLst>
          </p:nvPr>
        </p:nvGraphicFramePr>
        <p:xfrm>
          <a:off x="62146" y="1180639"/>
          <a:ext cx="11881277" cy="4226060"/>
        </p:xfrm>
        <a:graphic>
          <a:graphicData uri="http://schemas.openxmlformats.org/drawingml/2006/table">
            <a:tbl>
              <a:tblPr firstRow="1" bandRow="1">
                <a:tableStyleId>{5C22544A-7EE6-4342-B048-85BDC9FD1C3A}</a:tableStyleId>
              </a:tblPr>
              <a:tblGrid>
                <a:gridCol w="2148394">
                  <a:extLst>
                    <a:ext uri="{9D8B030D-6E8A-4147-A177-3AD203B41FA5}">
                      <a16:colId xmlns:a16="http://schemas.microsoft.com/office/drawing/2014/main" val="4131507886"/>
                    </a:ext>
                  </a:extLst>
                </a:gridCol>
                <a:gridCol w="3568823">
                  <a:extLst>
                    <a:ext uri="{9D8B030D-6E8A-4147-A177-3AD203B41FA5}">
                      <a16:colId xmlns:a16="http://schemas.microsoft.com/office/drawing/2014/main" val="1135437352"/>
                    </a:ext>
                  </a:extLst>
                </a:gridCol>
                <a:gridCol w="6164060">
                  <a:extLst>
                    <a:ext uri="{9D8B030D-6E8A-4147-A177-3AD203B41FA5}">
                      <a16:colId xmlns:a16="http://schemas.microsoft.com/office/drawing/2014/main" val="451053682"/>
                    </a:ext>
                  </a:extLst>
                </a:gridCol>
              </a:tblGrid>
              <a:tr h="306996">
                <a:tc>
                  <a:txBody>
                    <a:bodyPr/>
                    <a:lstStyle/>
                    <a:p>
                      <a:pPr algn="ctr"/>
                      <a:r>
                        <a:rPr lang="ru-RU" dirty="0"/>
                        <a:t>Ответы</a:t>
                      </a:r>
                    </a:p>
                  </a:txBody>
                  <a:tcPr/>
                </a:tc>
                <a:tc>
                  <a:txBody>
                    <a:bodyPr/>
                    <a:lstStyle/>
                    <a:p>
                      <a:pPr algn="ctr"/>
                      <a:r>
                        <a:rPr lang="ru-RU" dirty="0"/>
                        <a:t>Вопрос</a:t>
                      </a:r>
                    </a:p>
                  </a:txBody>
                  <a:tcPr/>
                </a:tc>
                <a:tc>
                  <a:txBody>
                    <a:bodyPr/>
                    <a:lstStyle/>
                    <a:p>
                      <a:pPr algn="ctr"/>
                      <a:r>
                        <a:rPr lang="ru-RU" dirty="0"/>
                        <a:t>Ответы</a:t>
                      </a:r>
                    </a:p>
                  </a:txBody>
                  <a:tcPr/>
                </a:tc>
                <a:extLst>
                  <a:ext uri="{0D108BD9-81ED-4DB2-BD59-A6C34878D82A}">
                    <a16:rowId xmlns:a16="http://schemas.microsoft.com/office/drawing/2014/main" val="1865555706"/>
                  </a:ext>
                </a:extLst>
              </a:tr>
              <a:tr h="1445141">
                <a:tc>
                  <a:txBody>
                    <a:bodyPr/>
                    <a:lstStyle/>
                    <a:p>
                      <a:pPr algn="ctr"/>
                      <a:endParaRPr lang="ru-RU" dirty="0"/>
                    </a:p>
                    <a:p>
                      <a:pPr algn="ctr"/>
                      <a:endParaRPr lang="ru-RU" dirty="0"/>
                    </a:p>
                    <a:p>
                      <a:pPr algn="ctr"/>
                      <a:r>
                        <a:rPr lang="ru-RU" dirty="0"/>
                        <a:t>-</a:t>
                      </a:r>
                    </a:p>
                    <a:p>
                      <a:pPr algn="ctr"/>
                      <a:endParaRPr lang="ru-RU" dirty="0"/>
                    </a:p>
                    <a:p>
                      <a:pPr algn="ctr"/>
                      <a:endParaRPr lang="ru-RU" dirty="0"/>
                    </a:p>
                  </a:txBody>
                  <a:tcPr/>
                </a:tc>
                <a:tc>
                  <a:txBody>
                    <a:bodyPr/>
                    <a:lstStyle/>
                    <a:p>
                      <a:pPr algn="ctr"/>
                      <a:r>
                        <a:rPr lang="ru-RU" sz="1200" dirty="0"/>
                        <a:t>6.Что Вам удалось купить за период обучения? </a:t>
                      </a:r>
                    </a:p>
                  </a:txBody>
                  <a:tcPr/>
                </a:tc>
                <a:tc>
                  <a:txBody>
                    <a:bodyPr/>
                    <a:lstStyle/>
                    <a:p>
                      <a:pPr algn="ctr"/>
                      <a:endParaRPr lang="ru-RU" dirty="0"/>
                    </a:p>
                  </a:txBody>
                  <a:tcPr/>
                </a:tc>
                <a:extLst>
                  <a:ext uri="{0D108BD9-81ED-4DB2-BD59-A6C34878D82A}">
                    <a16:rowId xmlns:a16="http://schemas.microsoft.com/office/drawing/2014/main" val="1870385676"/>
                  </a:ext>
                </a:extLst>
              </a:tr>
              <a:tr h="762254">
                <a:tc>
                  <a:txBody>
                    <a:bodyPr/>
                    <a:lstStyle/>
                    <a:p>
                      <a:pPr algn="ctr"/>
                      <a:endParaRPr lang="ru-RU" dirty="0"/>
                    </a:p>
                    <a:p>
                      <a:pPr algn="ctr"/>
                      <a:r>
                        <a:rPr lang="ru-RU" dirty="0"/>
                        <a:t>-</a:t>
                      </a:r>
                    </a:p>
                  </a:txBody>
                  <a:tcPr/>
                </a:tc>
                <a:tc>
                  <a:txBody>
                    <a:bodyPr/>
                    <a:lstStyle/>
                    <a:p>
                      <a:pPr algn="ctr"/>
                      <a:r>
                        <a:rPr lang="ru-RU" sz="1200" dirty="0"/>
                        <a:t>7.Имеете ли Вы собственное жилье?</a:t>
                      </a:r>
                    </a:p>
                  </a:txBody>
                  <a:tcPr/>
                </a:tc>
                <a:tc>
                  <a:txBody>
                    <a:bodyPr/>
                    <a:lstStyle/>
                    <a:p>
                      <a:pPr algn="ctr"/>
                      <a:endParaRPr lang="ru-RU" dirty="0"/>
                    </a:p>
                  </a:txBody>
                  <a:tcPr/>
                </a:tc>
                <a:extLst>
                  <a:ext uri="{0D108BD9-81ED-4DB2-BD59-A6C34878D82A}">
                    <a16:rowId xmlns:a16="http://schemas.microsoft.com/office/drawing/2014/main" val="3435700230"/>
                  </a:ext>
                </a:extLst>
              </a:tr>
              <a:tr h="1445141">
                <a:tc>
                  <a:txBody>
                    <a:bodyPr/>
                    <a:lstStyle/>
                    <a:p>
                      <a:pPr algn="ctr"/>
                      <a:endParaRPr lang="ru-RU" dirty="0"/>
                    </a:p>
                    <a:p>
                      <a:pPr algn="ctr"/>
                      <a:r>
                        <a:rPr lang="ru-RU" dirty="0"/>
                        <a:t>-</a:t>
                      </a:r>
                    </a:p>
                    <a:p>
                      <a:pPr algn="ctr"/>
                      <a:endParaRPr lang="ru-RU" dirty="0"/>
                    </a:p>
                    <a:p>
                      <a:pPr algn="ctr"/>
                      <a:endParaRPr lang="ru-RU" dirty="0"/>
                    </a:p>
                    <a:p>
                      <a:pPr algn="ctr"/>
                      <a:endParaRPr lang="ru-RU" dirty="0"/>
                    </a:p>
                    <a:p>
                      <a:pPr algn="ctr"/>
                      <a:endParaRPr lang="ru-RU" dirty="0"/>
                    </a:p>
                  </a:txBody>
                  <a:tcPr/>
                </a:tc>
                <a:tc>
                  <a:txBody>
                    <a:bodyPr/>
                    <a:lstStyle/>
                    <a:p>
                      <a:pPr algn="ctr"/>
                      <a:r>
                        <a:rPr lang="ru-RU" sz="1200" dirty="0"/>
                        <a:t>8.Если «Нет», то, как Вы решаете проблемы с жильем?</a:t>
                      </a:r>
                    </a:p>
                  </a:txBody>
                  <a:tcPr/>
                </a:tc>
                <a:tc>
                  <a:txBody>
                    <a:bodyPr/>
                    <a:lstStyle/>
                    <a:p>
                      <a:pPr algn="ctr"/>
                      <a:endParaRPr lang="ru-RU" dirty="0"/>
                    </a:p>
                  </a:txBody>
                  <a:tcPr/>
                </a:tc>
                <a:extLst>
                  <a:ext uri="{0D108BD9-81ED-4DB2-BD59-A6C34878D82A}">
                    <a16:rowId xmlns:a16="http://schemas.microsoft.com/office/drawing/2014/main" val="4070805584"/>
                  </a:ext>
                </a:extLst>
              </a:tr>
            </a:tbl>
          </a:graphicData>
        </a:graphic>
      </p:graphicFrame>
      <p:graphicFrame>
        <p:nvGraphicFramePr>
          <p:cNvPr id="11" name="Таблица 10">
            <a:extLst>
              <a:ext uri="{FF2B5EF4-FFF2-40B4-BE49-F238E27FC236}">
                <a16:creationId xmlns:a16="http://schemas.microsoft.com/office/drawing/2014/main" id="{113DA07E-C4D5-409D-B8D9-5A281AE1B4CA}"/>
              </a:ext>
            </a:extLst>
          </p:cNvPr>
          <p:cNvGraphicFramePr>
            <a:graphicFrameLocks noGrp="1"/>
          </p:cNvGraphicFramePr>
          <p:nvPr>
            <p:extLst>
              <p:ext uri="{D42A27DB-BD31-4B8C-83A1-F6EECF244321}">
                <p14:modId xmlns:p14="http://schemas.microsoft.com/office/powerpoint/2010/main" val="4008253300"/>
              </p:ext>
            </p:extLst>
          </p:nvPr>
        </p:nvGraphicFramePr>
        <p:xfrm>
          <a:off x="5983550" y="1534125"/>
          <a:ext cx="5532267" cy="1396429"/>
        </p:xfrm>
        <a:graphic>
          <a:graphicData uri="http://schemas.openxmlformats.org/drawingml/2006/table">
            <a:tbl>
              <a:tblPr firstRow="1" firstCol="1" bandRow="1"/>
              <a:tblGrid>
                <a:gridCol w="384431">
                  <a:extLst>
                    <a:ext uri="{9D8B030D-6E8A-4147-A177-3AD203B41FA5}">
                      <a16:colId xmlns:a16="http://schemas.microsoft.com/office/drawing/2014/main" val="2216235277"/>
                    </a:ext>
                  </a:extLst>
                </a:gridCol>
                <a:gridCol w="3779196">
                  <a:extLst>
                    <a:ext uri="{9D8B030D-6E8A-4147-A177-3AD203B41FA5}">
                      <a16:colId xmlns:a16="http://schemas.microsoft.com/office/drawing/2014/main" val="1990251629"/>
                    </a:ext>
                  </a:extLst>
                </a:gridCol>
                <a:gridCol w="600553">
                  <a:extLst>
                    <a:ext uri="{9D8B030D-6E8A-4147-A177-3AD203B41FA5}">
                      <a16:colId xmlns:a16="http://schemas.microsoft.com/office/drawing/2014/main" val="2829886659"/>
                    </a:ext>
                  </a:extLst>
                </a:gridCol>
                <a:gridCol w="768087">
                  <a:extLst>
                    <a:ext uri="{9D8B030D-6E8A-4147-A177-3AD203B41FA5}">
                      <a16:colId xmlns:a16="http://schemas.microsoft.com/office/drawing/2014/main" val="2870800517"/>
                    </a:ext>
                  </a:extLst>
                </a:gridCol>
              </a:tblGrid>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Телефон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313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34,5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7873858"/>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Хорошую одежду и обувь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224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24,8</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2740267"/>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Компьютер, планшет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98</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10,8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9561988"/>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Ничего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74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8,2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7298826"/>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Аудиотехнику, видеотехнику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61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6,7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3157351"/>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Посуду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61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6,7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9019197"/>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Мебель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45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4,9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3556881"/>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Автомобиль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5932436"/>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9</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Дачный участок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1115151"/>
                  </a:ext>
                </a:extLst>
              </a:tr>
              <a:tr h="0">
                <a:tc gridSpan="4">
                  <a:txBody>
                    <a:bodyPr/>
                    <a:lstStyle/>
                    <a:p>
                      <a:pPr algn="ctr">
                        <a:lnSpc>
                          <a:spcPct val="107000"/>
                        </a:lnSpc>
                        <a:spcAft>
                          <a:spcPts val="0"/>
                        </a:spcAft>
                      </a:pP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92398747"/>
                  </a:ext>
                </a:extLst>
              </a:tr>
            </a:tbl>
          </a:graphicData>
        </a:graphic>
      </p:graphicFrame>
      <p:graphicFrame>
        <p:nvGraphicFramePr>
          <p:cNvPr id="12" name="Таблица 11">
            <a:extLst>
              <a:ext uri="{FF2B5EF4-FFF2-40B4-BE49-F238E27FC236}">
                <a16:creationId xmlns:a16="http://schemas.microsoft.com/office/drawing/2014/main" id="{CE3A046C-F93B-4AC5-A433-503AB73A1A67}"/>
              </a:ext>
            </a:extLst>
          </p:cNvPr>
          <p:cNvGraphicFramePr>
            <a:graphicFrameLocks noGrp="1"/>
          </p:cNvGraphicFramePr>
          <p:nvPr>
            <p:extLst>
              <p:ext uri="{D42A27DB-BD31-4B8C-83A1-F6EECF244321}">
                <p14:modId xmlns:p14="http://schemas.microsoft.com/office/powerpoint/2010/main" val="3059996147"/>
              </p:ext>
            </p:extLst>
          </p:nvPr>
        </p:nvGraphicFramePr>
        <p:xfrm>
          <a:off x="7158465" y="3068649"/>
          <a:ext cx="2841654" cy="543688"/>
        </p:xfrm>
        <a:graphic>
          <a:graphicData uri="http://schemas.openxmlformats.org/drawingml/2006/table">
            <a:tbl>
              <a:tblPr firstRow="1" firstCol="1" bandRow="1"/>
              <a:tblGrid>
                <a:gridCol w="342900">
                  <a:extLst>
                    <a:ext uri="{9D8B030D-6E8A-4147-A177-3AD203B41FA5}">
                      <a16:colId xmlns:a16="http://schemas.microsoft.com/office/drawing/2014/main" val="610781764"/>
                    </a:ext>
                  </a:extLst>
                </a:gridCol>
                <a:gridCol w="1048645">
                  <a:extLst>
                    <a:ext uri="{9D8B030D-6E8A-4147-A177-3AD203B41FA5}">
                      <a16:colId xmlns:a16="http://schemas.microsoft.com/office/drawing/2014/main" val="2465330339"/>
                    </a:ext>
                  </a:extLst>
                </a:gridCol>
                <a:gridCol w="775854">
                  <a:extLst>
                    <a:ext uri="{9D8B030D-6E8A-4147-A177-3AD203B41FA5}">
                      <a16:colId xmlns:a16="http://schemas.microsoft.com/office/drawing/2014/main" val="2062161940"/>
                    </a:ext>
                  </a:extLst>
                </a:gridCol>
                <a:gridCol w="674255">
                  <a:extLst>
                    <a:ext uri="{9D8B030D-6E8A-4147-A177-3AD203B41FA5}">
                      <a16:colId xmlns:a16="http://schemas.microsoft.com/office/drawing/2014/main" val="894946228"/>
                    </a:ext>
                  </a:extLst>
                </a:gridCol>
              </a:tblGrid>
              <a:tr h="0">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Нет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345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72,9</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7820"/>
                  </a:ext>
                </a:extLst>
              </a:tr>
              <a:tr h="0">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Да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128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27,0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1221937"/>
                  </a:ext>
                </a:extLst>
              </a:tr>
              <a:tr h="0">
                <a:tc gridSpan="4">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22300235"/>
                  </a:ext>
                </a:extLst>
              </a:tr>
            </a:tbl>
          </a:graphicData>
        </a:graphic>
      </p:graphicFrame>
      <p:graphicFrame>
        <p:nvGraphicFramePr>
          <p:cNvPr id="2" name="Таблица 1">
            <a:extLst>
              <a:ext uri="{FF2B5EF4-FFF2-40B4-BE49-F238E27FC236}">
                <a16:creationId xmlns:a16="http://schemas.microsoft.com/office/drawing/2014/main" id="{2C433BBF-4A06-4D7B-B26A-F2AA5EE53B74}"/>
              </a:ext>
            </a:extLst>
          </p:cNvPr>
          <p:cNvGraphicFramePr>
            <a:graphicFrameLocks noGrp="1"/>
          </p:cNvGraphicFramePr>
          <p:nvPr>
            <p:extLst>
              <p:ext uri="{D42A27DB-BD31-4B8C-83A1-F6EECF244321}">
                <p14:modId xmlns:p14="http://schemas.microsoft.com/office/powerpoint/2010/main" val="3416735218"/>
              </p:ext>
            </p:extLst>
          </p:nvPr>
        </p:nvGraphicFramePr>
        <p:xfrm>
          <a:off x="62145" y="5406699"/>
          <a:ext cx="11881277" cy="1402715"/>
        </p:xfrm>
        <a:graphic>
          <a:graphicData uri="http://schemas.openxmlformats.org/drawingml/2006/table">
            <a:tbl>
              <a:tblPr firstRow="1" bandRow="1">
                <a:tableStyleId>{5C22544A-7EE6-4342-B048-85BDC9FD1C3A}</a:tableStyleId>
              </a:tblPr>
              <a:tblGrid>
                <a:gridCol w="2139517">
                  <a:extLst>
                    <a:ext uri="{9D8B030D-6E8A-4147-A177-3AD203B41FA5}">
                      <a16:colId xmlns:a16="http://schemas.microsoft.com/office/drawing/2014/main" val="155960543"/>
                    </a:ext>
                  </a:extLst>
                </a:gridCol>
                <a:gridCol w="3604334">
                  <a:extLst>
                    <a:ext uri="{9D8B030D-6E8A-4147-A177-3AD203B41FA5}">
                      <a16:colId xmlns:a16="http://schemas.microsoft.com/office/drawing/2014/main" val="695345592"/>
                    </a:ext>
                  </a:extLst>
                </a:gridCol>
                <a:gridCol w="6137426">
                  <a:extLst>
                    <a:ext uri="{9D8B030D-6E8A-4147-A177-3AD203B41FA5}">
                      <a16:colId xmlns:a16="http://schemas.microsoft.com/office/drawing/2014/main" val="2747137308"/>
                    </a:ext>
                  </a:extLst>
                </a:gridCol>
              </a:tblGrid>
              <a:tr h="1246387">
                <a:tc>
                  <a:txBody>
                    <a:bodyPr/>
                    <a:lstStyle/>
                    <a:p>
                      <a:pPr algn="ctr"/>
                      <a:endParaRPr lang="ru-RU" dirty="0">
                        <a:solidFill>
                          <a:schemeClr val="tx1"/>
                        </a:solidFill>
                      </a:endParaRPr>
                    </a:p>
                    <a:p>
                      <a:pPr algn="ctr"/>
                      <a:r>
                        <a:rPr lang="ru-RU" dirty="0">
                          <a:solidFill>
                            <a:schemeClr val="tx1"/>
                          </a:solidFill>
                        </a:rPr>
                        <a:t>-</a:t>
                      </a:r>
                    </a:p>
                    <a:p>
                      <a:pPr algn="ctr"/>
                      <a:endParaRPr lang="ru-RU" dirty="0">
                        <a:solidFill>
                          <a:schemeClr val="tx1"/>
                        </a:solidFill>
                      </a:endParaRPr>
                    </a:p>
                    <a:p>
                      <a:pPr algn="ctr"/>
                      <a:endParaRPr lang="ru-RU" dirty="0">
                        <a:solidFill>
                          <a:schemeClr val="tx1"/>
                        </a:solidFill>
                      </a:endParaRPr>
                    </a:p>
                    <a:p>
                      <a:pPr algn="ctr"/>
                      <a:endParaRPr lang="ru-RU" dirty="0">
                        <a:solidFill>
                          <a:schemeClr val="tx1"/>
                        </a:solidFill>
                      </a:endParaRPr>
                    </a:p>
                  </a:txBody>
                  <a:tcPr>
                    <a:solidFill>
                      <a:schemeClr val="accent1">
                        <a:lumMod val="20000"/>
                        <a:lumOff val="80000"/>
                      </a:schemeClr>
                    </a:solidFill>
                  </a:tcPr>
                </a:tc>
                <a:tc>
                  <a:txBody>
                    <a:bodyPr/>
                    <a:lstStyle/>
                    <a:p>
                      <a:pPr algn="ctr"/>
                      <a:r>
                        <a:rPr lang="ru-RU" sz="1200" b="0" dirty="0">
                          <a:solidFill>
                            <a:schemeClr val="tx1"/>
                          </a:solidFill>
                        </a:rPr>
                        <a:t>9.На кого Вы рассчитываете, решая свои проблемы?</a:t>
                      </a:r>
                    </a:p>
                  </a:txBody>
                  <a:tcPr>
                    <a:solidFill>
                      <a:schemeClr val="accent1">
                        <a:lumMod val="20000"/>
                        <a:lumOff val="80000"/>
                      </a:schemeClr>
                    </a:solidFill>
                  </a:tcPr>
                </a:tc>
                <a:tc>
                  <a:txBody>
                    <a:bodyPr/>
                    <a:lstStyle/>
                    <a:p>
                      <a:pPr algn="ctr"/>
                      <a:endParaRPr lang="ru-RU" dirty="0"/>
                    </a:p>
                  </a:txBody>
                  <a:tcPr>
                    <a:solidFill>
                      <a:schemeClr val="accent1">
                        <a:lumMod val="20000"/>
                        <a:lumOff val="80000"/>
                      </a:schemeClr>
                    </a:solidFill>
                  </a:tcPr>
                </a:tc>
                <a:extLst>
                  <a:ext uri="{0D108BD9-81ED-4DB2-BD59-A6C34878D82A}">
                    <a16:rowId xmlns:a16="http://schemas.microsoft.com/office/drawing/2014/main" val="3001597425"/>
                  </a:ext>
                </a:extLst>
              </a:tr>
            </a:tbl>
          </a:graphicData>
        </a:graphic>
      </p:graphicFrame>
      <p:graphicFrame>
        <p:nvGraphicFramePr>
          <p:cNvPr id="13" name="Таблица 12">
            <a:extLst>
              <a:ext uri="{FF2B5EF4-FFF2-40B4-BE49-F238E27FC236}">
                <a16:creationId xmlns:a16="http://schemas.microsoft.com/office/drawing/2014/main" id="{69CBF4AE-82D3-4439-ADC8-2DF249492FEC}"/>
              </a:ext>
            </a:extLst>
          </p:cNvPr>
          <p:cNvGraphicFramePr>
            <a:graphicFrameLocks noGrp="1"/>
          </p:cNvGraphicFramePr>
          <p:nvPr>
            <p:extLst>
              <p:ext uri="{D42A27DB-BD31-4B8C-83A1-F6EECF244321}">
                <p14:modId xmlns:p14="http://schemas.microsoft.com/office/powerpoint/2010/main" val="1599559397"/>
              </p:ext>
            </p:extLst>
          </p:nvPr>
        </p:nvGraphicFramePr>
        <p:xfrm>
          <a:off x="5903649" y="3652926"/>
          <a:ext cx="5800796" cy="1815148"/>
        </p:xfrm>
        <a:graphic>
          <a:graphicData uri="http://schemas.openxmlformats.org/drawingml/2006/table">
            <a:tbl>
              <a:tblPr firstRow="1" firstCol="1" bandRow="1"/>
              <a:tblGrid>
                <a:gridCol w="324036">
                  <a:extLst>
                    <a:ext uri="{9D8B030D-6E8A-4147-A177-3AD203B41FA5}">
                      <a16:colId xmlns:a16="http://schemas.microsoft.com/office/drawing/2014/main" val="3166424620"/>
                    </a:ext>
                  </a:extLst>
                </a:gridCol>
                <a:gridCol w="3932808">
                  <a:extLst>
                    <a:ext uri="{9D8B030D-6E8A-4147-A177-3AD203B41FA5}">
                      <a16:colId xmlns:a16="http://schemas.microsoft.com/office/drawing/2014/main" val="2923003646"/>
                    </a:ext>
                  </a:extLst>
                </a:gridCol>
                <a:gridCol w="674703">
                  <a:extLst>
                    <a:ext uri="{9D8B030D-6E8A-4147-A177-3AD203B41FA5}">
                      <a16:colId xmlns:a16="http://schemas.microsoft.com/office/drawing/2014/main" val="1699991811"/>
                    </a:ext>
                  </a:extLst>
                </a:gridCol>
                <a:gridCol w="869249">
                  <a:extLst>
                    <a:ext uri="{9D8B030D-6E8A-4147-A177-3AD203B41FA5}">
                      <a16:colId xmlns:a16="http://schemas.microsoft.com/office/drawing/2014/main" val="821847046"/>
                    </a:ext>
                  </a:extLst>
                </a:gridCol>
              </a:tblGrid>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Стою в очереди на квартиру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97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20,5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5296562"/>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Живу у попечителей/приемных родителей</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84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17,8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1143826"/>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Живу в общежитии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81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17,1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9616025"/>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Воздержались от ответа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70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14,8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1444275"/>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Живу у родственников</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50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10,6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1107162"/>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Арендую квартиру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40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8,5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1243849"/>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Живу у жены /мужа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8344510"/>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Буду арендовать квартиру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3988812"/>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9</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Купил квартиру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510096"/>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Есть жильё</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9634468"/>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У родителей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0,4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441538"/>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Живу у подруги</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0,2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5259824"/>
                  </a:ext>
                </a:extLst>
              </a:tr>
              <a:tr h="0">
                <a:tc gridSpan="4">
                  <a:txBody>
                    <a:bodyPr/>
                    <a:lstStyle/>
                    <a:p>
                      <a:pPr algn="ctr">
                        <a:lnSpc>
                          <a:spcPct val="107000"/>
                        </a:lnSpc>
                        <a:spcAft>
                          <a:spcPts val="0"/>
                        </a:spcAft>
                      </a:pP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708924209"/>
                  </a:ext>
                </a:extLst>
              </a:tr>
            </a:tbl>
          </a:graphicData>
        </a:graphic>
      </p:graphicFrame>
      <p:graphicFrame>
        <p:nvGraphicFramePr>
          <p:cNvPr id="15" name="Таблица 14">
            <a:extLst>
              <a:ext uri="{FF2B5EF4-FFF2-40B4-BE49-F238E27FC236}">
                <a16:creationId xmlns:a16="http://schemas.microsoft.com/office/drawing/2014/main" id="{D4B4FC36-188F-4BB1-89B1-E8FE351BFE15}"/>
              </a:ext>
            </a:extLst>
          </p:cNvPr>
          <p:cNvGraphicFramePr>
            <a:graphicFrameLocks noGrp="1"/>
          </p:cNvGraphicFramePr>
          <p:nvPr>
            <p:extLst>
              <p:ext uri="{D42A27DB-BD31-4B8C-83A1-F6EECF244321}">
                <p14:modId xmlns:p14="http://schemas.microsoft.com/office/powerpoint/2010/main" val="116082434"/>
              </p:ext>
            </p:extLst>
          </p:nvPr>
        </p:nvGraphicFramePr>
        <p:xfrm>
          <a:off x="5889235" y="5489920"/>
          <a:ext cx="5793779" cy="1396429"/>
        </p:xfrm>
        <a:graphic>
          <a:graphicData uri="http://schemas.openxmlformats.org/drawingml/2006/table">
            <a:tbl>
              <a:tblPr firstRow="1" firstCol="1" bandRow="1"/>
              <a:tblGrid>
                <a:gridCol w="293134">
                  <a:extLst>
                    <a:ext uri="{9D8B030D-6E8A-4147-A177-3AD203B41FA5}">
                      <a16:colId xmlns:a16="http://schemas.microsoft.com/office/drawing/2014/main" val="1629250449"/>
                    </a:ext>
                  </a:extLst>
                </a:gridCol>
                <a:gridCol w="4301093">
                  <a:extLst>
                    <a:ext uri="{9D8B030D-6E8A-4147-A177-3AD203B41FA5}">
                      <a16:colId xmlns:a16="http://schemas.microsoft.com/office/drawing/2014/main" val="3983363484"/>
                    </a:ext>
                  </a:extLst>
                </a:gridCol>
                <a:gridCol w="615987">
                  <a:extLst>
                    <a:ext uri="{9D8B030D-6E8A-4147-A177-3AD203B41FA5}">
                      <a16:colId xmlns:a16="http://schemas.microsoft.com/office/drawing/2014/main" val="714160725"/>
                    </a:ext>
                  </a:extLst>
                </a:gridCol>
                <a:gridCol w="583565">
                  <a:extLst>
                    <a:ext uri="{9D8B030D-6E8A-4147-A177-3AD203B41FA5}">
                      <a16:colId xmlns:a16="http://schemas.microsoft.com/office/drawing/2014/main" val="3724195483"/>
                    </a:ext>
                  </a:extLst>
                </a:gridCol>
              </a:tblGrid>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На себя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280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59,2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45391"/>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На семью, родных и близких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97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20,5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234401"/>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На государство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64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13,5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0557016"/>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На администрацию предприятия (организации, учреждения)</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4,0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2663262"/>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На друзей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663385"/>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На мужа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1860049"/>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Ни на кого</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0981119"/>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На семью, родных и близких и на себя</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8369995"/>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9</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На государство, родных и близких</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6371943"/>
                  </a:ext>
                </a:extLst>
              </a:tr>
              <a:tr h="0">
                <a:tc gridSpan="4">
                  <a:txBody>
                    <a:bodyPr/>
                    <a:lstStyle/>
                    <a:p>
                      <a:pPr algn="ctr">
                        <a:lnSpc>
                          <a:spcPct val="107000"/>
                        </a:lnSpc>
                        <a:spcAft>
                          <a:spcPts val="0"/>
                        </a:spcAft>
                      </a:pP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85355255"/>
                  </a:ext>
                </a:extLst>
              </a:tr>
            </a:tbl>
          </a:graphicData>
        </a:graphic>
      </p:graphicFrame>
    </p:spTree>
    <p:extLst>
      <p:ext uri="{BB962C8B-B14F-4D97-AF65-F5344CB8AC3E}">
        <p14:creationId xmlns:p14="http://schemas.microsoft.com/office/powerpoint/2010/main" val="3613207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84F21677-DEAB-48A7-9734-9044C826E62B}"/>
              </a:ext>
            </a:extLst>
          </p:cNvPr>
          <p:cNvSpPr/>
          <p:nvPr/>
        </p:nvSpPr>
        <p:spPr>
          <a:xfrm>
            <a:off x="136122" y="105183"/>
            <a:ext cx="86705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Результаты анкетирования обучающихся ПОО из числа детей-сирот в 2021 году</a:t>
            </a:r>
          </a:p>
        </p:txBody>
      </p:sp>
      <p:pic>
        <p:nvPicPr>
          <p:cNvPr id="4" name="Рисунок 3">
            <a:extLst>
              <a:ext uri="{FF2B5EF4-FFF2-40B4-BE49-F238E27FC236}">
                <a16:creationId xmlns:a16="http://schemas.microsoft.com/office/drawing/2014/main" id="{60FB20E2-A779-48F3-B832-A17A129E6C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05912" y="88963"/>
            <a:ext cx="1637512" cy="248203"/>
          </a:xfrm>
          <a:prstGeom prst="rect">
            <a:avLst/>
          </a:prstGeom>
        </p:spPr>
      </p:pic>
      <p:cxnSp>
        <p:nvCxnSpPr>
          <p:cNvPr id="6" name="Прямая со стрелкой 5">
            <a:extLst>
              <a:ext uri="{FF2B5EF4-FFF2-40B4-BE49-F238E27FC236}">
                <a16:creationId xmlns:a16="http://schemas.microsoft.com/office/drawing/2014/main" id="{358A5598-CE40-4BA9-9BF2-AF123818B7BF}"/>
              </a:ext>
            </a:extLst>
          </p:cNvPr>
          <p:cNvCxnSpPr>
            <a:cxnSpLocks/>
            <a:stCxn id="3" idx="2"/>
          </p:cNvCxnSpPr>
          <p:nvPr/>
        </p:nvCxnSpPr>
        <p:spPr>
          <a:xfrm flipH="1">
            <a:off x="2516819" y="474515"/>
            <a:ext cx="1954566" cy="363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a16="http://schemas.microsoft.com/office/drawing/2014/main" id="{2112327B-B550-47C3-B2F8-696126EE5595}"/>
              </a:ext>
            </a:extLst>
          </p:cNvPr>
          <p:cNvCxnSpPr>
            <a:cxnSpLocks/>
          </p:cNvCxnSpPr>
          <p:nvPr/>
        </p:nvCxnSpPr>
        <p:spPr>
          <a:xfrm>
            <a:off x="6383045" y="474515"/>
            <a:ext cx="1961434" cy="405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Прямоугольник 8">
            <a:extLst>
              <a:ext uri="{FF2B5EF4-FFF2-40B4-BE49-F238E27FC236}">
                <a16:creationId xmlns:a16="http://schemas.microsoft.com/office/drawing/2014/main" id="{1818303D-F11E-40F1-AC88-3DC5755D4F31}"/>
              </a:ext>
            </a:extLst>
          </p:cNvPr>
          <p:cNvSpPr/>
          <p:nvPr/>
        </p:nvSpPr>
        <p:spPr>
          <a:xfrm>
            <a:off x="266006" y="814033"/>
            <a:ext cx="63179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697 первокурсников (19,3%)</a:t>
            </a:r>
          </a:p>
        </p:txBody>
      </p:sp>
      <p:sp>
        <p:nvSpPr>
          <p:cNvPr id="10" name="Прямоугольник 9">
            <a:extLst>
              <a:ext uri="{FF2B5EF4-FFF2-40B4-BE49-F238E27FC236}">
                <a16:creationId xmlns:a16="http://schemas.microsoft.com/office/drawing/2014/main" id="{0573F1E8-87A8-4605-8DDC-CEC1B9A4F71D}"/>
              </a:ext>
            </a:extLst>
          </p:cNvPr>
          <p:cNvSpPr/>
          <p:nvPr/>
        </p:nvSpPr>
        <p:spPr>
          <a:xfrm>
            <a:off x="7363762" y="879733"/>
            <a:ext cx="553226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473 обучающихся выпускных групп (13,0%)</a:t>
            </a:r>
          </a:p>
        </p:txBody>
      </p:sp>
      <p:graphicFrame>
        <p:nvGraphicFramePr>
          <p:cNvPr id="14" name="Таблица 13">
            <a:extLst>
              <a:ext uri="{FF2B5EF4-FFF2-40B4-BE49-F238E27FC236}">
                <a16:creationId xmlns:a16="http://schemas.microsoft.com/office/drawing/2014/main" id="{594C5714-59F7-419B-A1D0-EA37245CB028}"/>
              </a:ext>
            </a:extLst>
          </p:cNvPr>
          <p:cNvGraphicFramePr>
            <a:graphicFrameLocks noGrp="1"/>
          </p:cNvGraphicFramePr>
          <p:nvPr>
            <p:extLst>
              <p:ext uri="{D42A27DB-BD31-4B8C-83A1-F6EECF244321}">
                <p14:modId xmlns:p14="http://schemas.microsoft.com/office/powerpoint/2010/main" val="2703007625"/>
              </p:ext>
            </p:extLst>
          </p:nvPr>
        </p:nvGraphicFramePr>
        <p:xfrm>
          <a:off x="62146" y="1180639"/>
          <a:ext cx="11881277" cy="4866521"/>
        </p:xfrm>
        <a:graphic>
          <a:graphicData uri="http://schemas.openxmlformats.org/drawingml/2006/table">
            <a:tbl>
              <a:tblPr firstRow="1" bandRow="1">
                <a:tableStyleId>{5C22544A-7EE6-4342-B048-85BDC9FD1C3A}</a:tableStyleId>
              </a:tblPr>
              <a:tblGrid>
                <a:gridCol w="2823097">
                  <a:extLst>
                    <a:ext uri="{9D8B030D-6E8A-4147-A177-3AD203B41FA5}">
                      <a16:colId xmlns:a16="http://schemas.microsoft.com/office/drawing/2014/main" val="4131507886"/>
                    </a:ext>
                  </a:extLst>
                </a:gridCol>
                <a:gridCol w="3231472">
                  <a:extLst>
                    <a:ext uri="{9D8B030D-6E8A-4147-A177-3AD203B41FA5}">
                      <a16:colId xmlns:a16="http://schemas.microsoft.com/office/drawing/2014/main" val="1135437352"/>
                    </a:ext>
                  </a:extLst>
                </a:gridCol>
                <a:gridCol w="5826708">
                  <a:extLst>
                    <a:ext uri="{9D8B030D-6E8A-4147-A177-3AD203B41FA5}">
                      <a16:colId xmlns:a16="http://schemas.microsoft.com/office/drawing/2014/main" val="451053682"/>
                    </a:ext>
                  </a:extLst>
                </a:gridCol>
              </a:tblGrid>
              <a:tr h="306996">
                <a:tc>
                  <a:txBody>
                    <a:bodyPr/>
                    <a:lstStyle/>
                    <a:p>
                      <a:pPr algn="ctr"/>
                      <a:r>
                        <a:rPr lang="ru-RU" dirty="0"/>
                        <a:t>Ответы</a:t>
                      </a:r>
                    </a:p>
                  </a:txBody>
                  <a:tcPr/>
                </a:tc>
                <a:tc>
                  <a:txBody>
                    <a:bodyPr/>
                    <a:lstStyle/>
                    <a:p>
                      <a:pPr algn="ctr"/>
                      <a:r>
                        <a:rPr lang="ru-RU" dirty="0"/>
                        <a:t>Вопрос</a:t>
                      </a:r>
                    </a:p>
                  </a:txBody>
                  <a:tcPr/>
                </a:tc>
                <a:tc>
                  <a:txBody>
                    <a:bodyPr/>
                    <a:lstStyle/>
                    <a:p>
                      <a:pPr algn="ctr"/>
                      <a:r>
                        <a:rPr lang="ru-RU" dirty="0"/>
                        <a:t>Ответы</a:t>
                      </a:r>
                    </a:p>
                  </a:txBody>
                  <a:tcPr/>
                </a:tc>
                <a:extLst>
                  <a:ext uri="{0D108BD9-81ED-4DB2-BD59-A6C34878D82A}">
                    <a16:rowId xmlns:a16="http://schemas.microsoft.com/office/drawing/2014/main" val="1865555706"/>
                  </a:ext>
                </a:extLst>
              </a:tr>
              <a:tr h="1445141">
                <a:tc>
                  <a:txBody>
                    <a:bodyPr/>
                    <a:lstStyle/>
                    <a:p>
                      <a:pPr algn="ctr"/>
                      <a:endParaRPr lang="ru-RU" dirty="0"/>
                    </a:p>
                    <a:p>
                      <a:pPr algn="ctr"/>
                      <a:endParaRPr lang="ru-RU" dirty="0"/>
                    </a:p>
                    <a:p>
                      <a:pPr algn="ctr"/>
                      <a:r>
                        <a:rPr lang="ru-RU" dirty="0"/>
                        <a:t>-</a:t>
                      </a:r>
                    </a:p>
                    <a:p>
                      <a:pPr algn="ctr"/>
                      <a:endParaRPr lang="ru-RU" dirty="0"/>
                    </a:p>
                    <a:p>
                      <a:pPr algn="ctr"/>
                      <a:endParaRPr lang="ru-RU" dirty="0"/>
                    </a:p>
                  </a:txBody>
                  <a:tcPr/>
                </a:tc>
                <a:tc>
                  <a:txBody>
                    <a:bodyPr/>
                    <a:lstStyle/>
                    <a:p>
                      <a:pPr algn="ctr"/>
                      <a:r>
                        <a:rPr lang="ru-RU" sz="1200" dirty="0"/>
                        <a:t>10.Умеете ли Вы организовывать свою самостоятельную работу?</a:t>
                      </a:r>
                    </a:p>
                  </a:txBody>
                  <a:tcPr/>
                </a:tc>
                <a:tc>
                  <a:txBody>
                    <a:bodyPr/>
                    <a:lstStyle/>
                    <a:p>
                      <a:pPr algn="ctr"/>
                      <a:endParaRPr lang="ru-RU" dirty="0"/>
                    </a:p>
                  </a:txBody>
                  <a:tcPr/>
                </a:tc>
                <a:extLst>
                  <a:ext uri="{0D108BD9-81ED-4DB2-BD59-A6C34878D82A}">
                    <a16:rowId xmlns:a16="http://schemas.microsoft.com/office/drawing/2014/main" val="1870385676"/>
                  </a:ext>
                </a:extLst>
              </a:tr>
              <a:tr h="762254">
                <a:tc>
                  <a:txBody>
                    <a:bodyPr/>
                    <a:lstStyle/>
                    <a:p>
                      <a:pPr algn="ctr"/>
                      <a:endParaRPr lang="ru-RU" dirty="0"/>
                    </a:p>
                    <a:p>
                      <a:pPr algn="ctr"/>
                      <a:r>
                        <a:rPr lang="ru-RU" dirty="0"/>
                        <a:t>-</a:t>
                      </a:r>
                    </a:p>
                  </a:txBody>
                  <a:tcPr/>
                </a:tc>
                <a:tc>
                  <a:txBody>
                    <a:bodyPr/>
                    <a:lstStyle/>
                    <a:p>
                      <a:pPr algn="ctr"/>
                      <a:r>
                        <a:rPr lang="ru-RU" sz="1200" dirty="0"/>
                        <a:t>13.Удовлетворены ли Вы качеством питания в колледже/училище/техникуме?</a:t>
                      </a:r>
                    </a:p>
                  </a:txBody>
                  <a:tcPr/>
                </a:tc>
                <a:tc>
                  <a:txBody>
                    <a:bodyPr/>
                    <a:lstStyle/>
                    <a:p>
                      <a:pPr algn="ctr"/>
                      <a:endParaRPr lang="ru-RU" dirty="0"/>
                    </a:p>
                    <a:p>
                      <a:pPr algn="ctr"/>
                      <a:endParaRPr lang="ru-RU" dirty="0"/>
                    </a:p>
                    <a:p>
                      <a:pPr algn="ctr"/>
                      <a:endParaRPr lang="ru-RU" dirty="0"/>
                    </a:p>
                    <a:p>
                      <a:pPr algn="ctr"/>
                      <a:endParaRPr lang="ru-RU" dirty="0"/>
                    </a:p>
                    <a:p>
                      <a:pPr algn="ctr"/>
                      <a:endParaRPr lang="ru-RU" dirty="0"/>
                    </a:p>
                  </a:txBody>
                  <a:tcPr/>
                </a:tc>
                <a:extLst>
                  <a:ext uri="{0D108BD9-81ED-4DB2-BD59-A6C34878D82A}">
                    <a16:rowId xmlns:a16="http://schemas.microsoft.com/office/drawing/2014/main" val="3435700230"/>
                  </a:ext>
                </a:extLst>
              </a:tr>
              <a:tr h="1445141">
                <a:tc>
                  <a:txBody>
                    <a:bodyPr/>
                    <a:lstStyle/>
                    <a:p>
                      <a:pPr algn="ctr"/>
                      <a:endParaRPr lang="ru-RU" dirty="0"/>
                    </a:p>
                    <a:p>
                      <a:pPr algn="ctr"/>
                      <a:r>
                        <a:rPr lang="ru-RU" dirty="0"/>
                        <a:t>-</a:t>
                      </a:r>
                    </a:p>
                    <a:p>
                      <a:pPr algn="ctr"/>
                      <a:endParaRPr lang="ru-RU" dirty="0"/>
                    </a:p>
                    <a:p>
                      <a:pPr algn="ctr"/>
                      <a:endParaRPr lang="ru-RU" dirty="0"/>
                    </a:p>
                    <a:p>
                      <a:pPr algn="ctr"/>
                      <a:endParaRPr lang="ru-RU" dirty="0"/>
                    </a:p>
                    <a:p>
                      <a:pPr algn="ctr"/>
                      <a:endParaRPr lang="ru-RU" dirty="0"/>
                    </a:p>
                  </a:txBody>
                  <a:tcPr/>
                </a:tc>
                <a:tc>
                  <a:txBody>
                    <a:bodyPr/>
                    <a:lstStyle/>
                    <a:p>
                      <a:pPr algn="ctr"/>
                      <a:r>
                        <a:rPr lang="ru-RU" sz="1200" dirty="0"/>
                        <a:t>14.Какие люди являются для Вас значимыми?</a:t>
                      </a:r>
                    </a:p>
                  </a:txBody>
                  <a:tcPr/>
                </a:tc>
                <a:tc>
                  <a:txBody>
                    <a:bodyPr/>
                    <a:lstStyle/>
                    <a:p>
                      <a:pPr algn="ctr"/>
                      <a:endParaRPr lang="ru-RU" dirty="0"/>
                    </a:p>
                    <a:p>
                      <a:pPr algn="ctr"/>
                      <a:endParaRPr lang="ru-RU" dirty="0"/>
                    </a:p>
                    <a:p>
                      <a:pPr algn="ctr"/>
                      <a:endParaRPr lang="ru-RU" dirty="0"/>
                    </a:p>
                    <a:p>
                      <a:pPr algn="ctr"/>
                      <a:endParaRPr lang="ru-RU" dirty="0"/>
                    </a:p>
                    <a:p>
                      <a:pPr algn="ctr"/>
                      <a:endParaRPr lang="ru-RU" dirty="0"/>
                    </a:p>
                  </a:txBody>
                  <a:tcPr/>
                </a:tc>
                <a:extLst>
                  <a:ext uri="{0D108BD9-81ED-4DB2-BD59-A6C34878D82A}">
                    <a16:rowId xmlns:a16="http://schemas.microsoft.com/office/drawing/2014/main" val="4070805584"/>
                  </a:ext>
                </a:extLst>
              </a:tr>
            </a:tbl>
          </a:graphicData>
        </a:graphic>
      </p:graphicFrame>
      <p:graphicFrame>
        <p:nvGraphicFramePr>
          <p:cNvPr id="2" name="Таблица 1">
            <a:extLst>
              <a:ext uri="{FF2B5EF4-FFF2-40B4-BE49-F238E27FC236}">
                <a16:creationId xmlns:a16="http://schemas.microsoft.com/office/drawing/2014/main" id="{2C433BBF-4A06-4D7B-B26A-F2AA5EE53B74}"/>
              </a:ext>
            </a:extLst>
          </p:cNvPr>
          <p:cNvGraphicFramePr>
            <a:graphicFrameLocks noGrp="1"/>
          </p:cNvGraphicFramePr>
          <p:nvPr>
            <p:extLst>
              <p:ext uri="{D42A27DB-BD31-4B8C-83A1-F6EECF244321}">
                <p14:modId xmlns:p14="http://schemas.microsoft.com/office/powerpoint/2010/main" val="4214554108"/>
              </p:ext>
            </p:extLst>
          </p:nvPr>
        </p:nvGraphicFramePr>
        <p:xfrm>
          <a:off x="62145" y="6067679"/>
          <a:ext cx="11881277" cy="1402715"/>
        </p:xfrm>
        <a:graphic>
          <a:graphicData uri="http://schemas.openxmlformats.org/drawingml/2006/table">
            <a:tbl>
              <a:tblPr firstRow="1" bandRow="1">
                <a:tableStyleId>{5C22544A-7EE6-4342-B048-85BDC9FD1C3A}</a:tableStyleId>
              </a:tblPr>
              <a:tblGrid>
                <a:gridCol w="2805342">
                  <a:extLst>
                    <a:ext uri="{9D8B030D-6E8A-4147-A177-3AD203B41FA5}">
                      <a16:colId xmlns:a16="http://schemas.microsoft.com/office/drawing/2014/main" val="155960543"/>
                    </a:ext>
                  </a:extLst>
                </a:gridCol>
                <a:gridCol w="3231472">
                  <a:extLst>
                    <a:ext uri="{9D8B030D-6E8A-4147-A177-3AD203B41FA5}">
                      <a16:colId xmlns:a16="http://schemas.microsoft.com/office/drawing/2014/main" val="695345592"/>
                    </a:ext>
                  </a:extLst>
                </a:gridCol>
                <a:gridCol w="5844463">
                  <a:extLst>
                    <a:ext uri="{9D8B030D-6E8A-4147-A177-3AD203B41FA5}">
                      <a16:colId xmlns:a16="http://schemas.microsoft.com/office/drawing/2014/main" val="2747137308"/>
                    </a:ext>
                  </a:extLst>
                </a:gridCol>
              </a:tblGrid>
              <a:tr h="1246387">
                <a:tc>
                  <a:txBody>
                    <a:bodyPr/>
                    <a:lstStyle/>
                    <a:p>
                      <a:pPr algn="ctr"/>
                      <a:endParaRPr lang="ru-RU" dirty="0">
                        <a:solidFill>
                          <a:schemeClr val="tx1"/>
                        </a:solidFill>
                      </a:endParaRPr>
                    </a:p>
                    <a:p>
                      <a:pPr algn="ctr"/>
                      <a:r>
                        <a:rPr lang="ru-RU" dirty="0">
                          <a:solidFill>
                            <a:schemeClr val="tx1"/>
                          </a:solidFill>
                        </a:rPr>
                        <a:t>-</a:t>
                      </a:r>
                    </a:p>
                    <a:p>
                      <a:pPr algn="ctr"/>
                      <a:endParaRPr lang="ru-RU" dirty="0">
                        <a:solidFill>
                          <a:schemeClr val="tx1"/>
                        </a:solidFill>
                      </a:endParaRPr>
                    </a:p>
                    <a:p>
                      <a:pPr algn="ctr"/>
                      <a:endParaRPr lang="ru-RU" dirty="0">
                        <a:solidFill>
                          <a:schemeClr val="tx1"/>
                        </a:solidFill>
                      </a:endParaRPr>
                    </a:p>
                    <a:p>
                      <a:pPr algn="ctr"/>
                      <a:endParaRPr lang="ru-RU" dirty="0">
                        <a:solidFill>
                          <a:schemeClr val="tx1"/>
                        </a:solidFill>
                      </a:endParaRPr>
                    </a:p>
                  </a:txBody>
                  <a:tcPr>
                    <a:solidFill>
                      <a:schemeClr val="accent1">
                        <a:lumMod val="20000"/>
                        <a:lumOff val="80000"/>
                      </a:schemeClr>
                    </a:solidFill>
                  </a:tcPr>
                </a:tc>
                <a:tc>
                  <a:txBody>
                    <a:bodyPr/>
                    <a:lstStyle/>
                    <a:p>
                      <a:pPr algn="ctr"/>
                      <a:r>
                        <a:rPr lang="ru-RU" sz="1200" b="0" dirty="0">
                          <a:solidFill>
                            <a:schemeClr val="tx1"/>
                          </a:solidFill>
                        </a:rPr>
                        <a:t>15.Вы получали дополнительное образование (секции, кружки, факультативы)?</a:t>
                      </a:r>
                    </a:p>
                  </a:txBody>
                  <a:tcPr>
                    <a:solidFill>
                      <a:schemeClr val="accent1">
                        <a:lumMod val="20000"/>
                        <a:lumOff val="80000"/>
                      </a:schemeClr>
                    </a:solidFill>
                  </a:tcPr>
                </a:tc>
                <a:tc>
                  <a:txBody>
                    <a:bodyPr/>
                    <a:lstStyle/>
                    <a:p>
                      <a:pPr algn="ctr"/>
                      <a:endParaRPr lang="ru-RU" dirty="0"/>
                    </a:p>
                  </a:txBody>
                  <a:tcPr>
                    <a:solidFill>
                      <a:schemeClr val="accent1">
                        <a:lumMod val="20000"/>
                        <a:lumOff val="80000"/>
                      </a:schemeClr>
                    </a:solidFill>
                  </a:tcPr>
                </a:tc>
                <a:extLst>
                  <a:ext uri="{0D108BD9-81ED-4DB2-BD59-A6C34878D82A}">
                    <a16:rowId xmlns:a16="http://schemas.microsoft.com/office/drawing/2014/main" val="3001597425"/>
                  </a:ext>
                </a:extLst>
              </a:tr>
            </a:tbl>
          </a:graphicData>
        </a:graphic>
      </p:graphicFrame>
      <p:graphicFrame>
        <p:nvGraphicFramePr>
          <p:cNvPr id="16" name="Таблица 15">
            <a:extLst>
              <a:ext uri="{FF2B5EF4-FFF2-40B4-BE49-F238E27FC236}">
                <a16:creationId xmlns:a16="http://schemas.microsoft.com/office/drawing/2014/main" id="{45442241-D787-4BD6-9A1D-A4D9507666FE}"/>
              </a:ext>
            </a:extLst>
          </p:cNvPr>
          <p:cNvGraphicFramePr>
            <a:graphicFrameLocks noGrp="1"/>
          </p:cNvGraphicFramePr>
          <p:nvPr>
            <p:extLst>
              <p:ext uri="{D42A27DB-BD31-4B8C-83A1-F6EECF244321}">
                <p14:modId xmlns:p14="http://schemas.microsoft.com/office/powerpoint/2010/main" val="555774471"/>
              </p:ext>
            </p:extLst>
          </p:nvPr>
        </p:nvGraphicFramePr>
        <p:xfrm>
          <a:off x="7949627" y="1727325"/>
          <a:ext cx="3649832" cy="1008888"/>
        </p:xfrm>
        <a:graphic>
          <a:graphicData uri="http://schemas.openxmlformats.org/drawingml/2006/table">
            <a:tbl>
              <a:tblPr firstRow="1" firstCol="1" bandRow="1"/>
              <a:tblGrid>
                <a:gridCol w="249684">
                  <a:extLst>
                    <a:ext uri="{9D8B030D-6E8A-4147-A177-3AD203B41FA5}">
                      <a16:colId xmlns:a16="http://schemas.microsoft.com/office/drawing/2014/main" val="2614562050"/>
                    </a:ext>
                  </a:extLst>
                </a:gridCol>
                <a:gridCol w="2334828">
                  <a:extLst>
                    <a:ext uri="{9D8B030D-6E8A-4147-A177-3AD203B41FA5}">
                      <a16:colId xmlns:a16="http://schemas.microsoft.com/office/drawing/2014/main" val="1379472653"/>
                    </a:ext>
                  </a:extLst>
                </a:gridCol>
                <a:gridCol w="523782">
                  <a:extLst>
                    <a:ext uri="{9D8B030D-6E8A-4147-A177-3AD203B41FA5}">
                      <a16:colId xmlns:a16="http://schemas.microsoft.com/office/drawing/2014/main" val="564317153"/>
                    </a:ext>
                  </a:extLst>
                </a:gridCol>
                <a:gridCol w="541538">
                  <a:extLst>
                    <a:ext uri="{9D8B030D-6E8A-4147-A177-3AD203B41FA5}">
                      <a16:colId xmlns:a16="http://schemas.microsoft.com/office/drawing/2014/main" val="4115421876"/>
                    </a:ext>
                  </a:extLst>
                </a:gridCol>
              </a:tblGrid>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Да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400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84,6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356395"/>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Необходима помощь педагогов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7,0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8536398"/>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Нет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4,4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2158368"/>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Нет компьютера и интернета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4909046"/>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Нет условий в общежитии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8127826"/>
                  </a:ext>
                </a:extLst>
              </a:tr>
              <a:tr h="0">
                <a:tc>
                  <a:txBody>
                    <a:bodyPr/>
                    <a:lstStyle/>
                    <a:p>
                      <a:pPr algn="l">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Не знаю</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0,4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684805"/>
                  </a:ext>
                </a:extLst>
              </a:tr>
              <a:tr h="0">
                <a:tc gridSpan="4">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752924016"/>
                  </a:ext>
                </a:extLst>
              </a:tr>
            </a:tbl>
          </a:graphicData>
        </a:graphic>
      </p:graphicFrame>
      <p:graphicFrame>
        <p:nvGraphicFramePr>
          <p:cNvPr id="17" name="Таблица 16">
            <a:extLst>
              <a:ext uri="{FF2B5EF4-FFF2-40B4-BE49-F238E27FC236}">
                <a16:creationId xmlns:a16="http://schemas.microsoft.com/office/drawing/2014/main" id="{634E33A4-9439-493F-B981-CD0EDBE37268}"/>
              </a:ext>
            </a:extLst>
          </p:cNvPr>
          <p:cNvGraphicFramePr>
            <a:graphicFrameLocks noGrp="1"/>
          </p:cNvGraphicFramePr>
          <p:nvPr>
            <p:extLst>
              <p:ext uri="{D42A27DB-BD31-4B8C-83A1-F6EECF244321}">
                <p14:modId xmlns:p14="http://schemas.microsoft.com/office/powerpoint/2010/main" val="539342782"/>
              </p:ext>
            </p:extLst>
          </p:nvPr>
        </p:nvGraphicFramePr>
        <p:xfrm>
          <a:off x="7363762" y="3092139"/>
          <a:ext cx="4235697" cy="1194816"/>
        </p:xfrm>
        <a:graphic>
          <a:graphicData uri="http://schemas.openxmlformats.org/drawingml/2006/table">
            <a:tbl>
              <a:tblPr firstRow="1" firstCol="1" bandRow="1"/>
              <a:tblGrid>
                <a:gridCol w="342900">
                  <a:extLst>
                    <a:ext uri="{9D8B030D-6E8A-4147-A177-3AD203B41FA5}">
                      <a16:colId xmlns:a16="http://schemas.microsoft.com/office/drawing/2014/main" val="14205402"/>
                    </a:ext>
                  </a:extLst>
                </a:gridCol>
                <a:gridCol w="2960641">
                  <a:extLst>
                    <a:ext uri="{9D8B030D-6E8A-4147-A177-3AD203B41FA5}">
                      <a16:colId xmlns:a16="http://schemas.microsoft.com/office/drawing/2014/main" val="3251795791"/>
                    </a:ext>
                  </a:extLst>
                </a:gridCol>
                <a:gridCol w="479394">
                  <a:extLst>
                    <a:ext uri="{9D8B030D-6E8A-4147-A177-3AD203B41FA5}">
                      <a16:colId xmlns:a16="http://schemas.microsoft.com/office/drawing/2014/main" val="490087423"/>
                    </a:ext>
                  </a:extLst>
                </a:gridCol>
                <a:gridCol w="452762">
                  <a:extLst>
                    <a:ext uri="{9D8B030D-6E8A-4147-A177-3AD203B41FA5}">
                      <a16:colId xmlns:a16="http://schemas.microsoft.com/office/drawing/2014/main" val="737862049"/>
                    </a:ext>
                  </a:extLst>
                </a:gridCol>
              </a:tblGrid>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Определенно «да»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223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47,1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0254447"/>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Скорее «да», чем «нет»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114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24,1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0813115"/>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Нет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53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11,2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9601577"/>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За питание получаю денежную компенсацию</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48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10,1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9189652"/>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Определенно «нет»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44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9,3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6299086"/>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Затрудняюсь ответить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44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9,3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0948816"/>
                  </a:ext>
                </a:extLst>
              </a:tr>
              <a:tr h="0">
                <a:tc gridSpan="4">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96892678"/>
                  </a:ext>
                </a:extLst>
              </a:tr>
            </a:tbl>
          </a:graphicData>
        </a:graphic>
      </p:graphicFrame>
      <p:graphicFrame>
        <p:nvGraphicFramePr>
          <p:cNvPr id="18" name="Таблица 17">
            <a:extLst>
              <a:ext uri="{FF2B5EF4-FFF2-40B4-BE49-F238E27FC236}">
                <a16:creationId xmlns:a16="http://schemas.microsoft.com/office/drawing/2014/main" id="{2B8499E9-0C01-4B77-B812-51F14EE199D6}"/>
              </a:ext>
            </a:extLst>
          </p:cNvPr>
          <p:cNvGraphicFramePr>
            <a:graphicFrameLocks noGrp="1"/>
          </p:cNvGraphicFramePr>
          <p:nvPr>
            <p:extLst>
              <p:ext uri="{D42A27DB-BD31-4B8C-83A1-F6EECF244321}">
                <p14:modId xmlns:p14="http://schemas.microsoft.com/office/powerpoint/2010/main" val="926353493"/>
              </p:ext>
            </p:extLst>
          </p:nvPr>
        </p:nvGraphicFramePr>
        <p:xfrm>
          <a:off x="6383046" y="4484369"/>
          <a:ext cx="5264457" cy="1365377"/>
        </p:xfrm>
        <a:graphic>
          <a:graphicData uri="http://schemas.openxmlformats.org/drawingml/2006/table">
            <a:tbl>
              <a:tblPr firstRow="1" firstCol="1" bandRow="1"/>
              <a:tblGrid>
                <a:gridCol w="382035">
                  <a:extLst>
                    <a:ext uri="{9D8B030D-6E8A-4147-A177-3AD203B41FA5}">
                      <a16:colId xmlns:a16="http://schemas.microsoft.com/office/drawing/2014/main" val="2082010329"/>
                    </a:ext>
                  </a:extLst>
                </a:gridCol>
                <a:gridCol w="3626282">
                  <a:extLst>
                    <a:ext uri="{9D8B030D-6E8A-4147-A177-3AD203B41FA5}">
                      <a16:colId xmlns:a16="http://schemas.microsoft.com/office/drawing/2014/main" val="702183218"/>
                    </a:ext>
                  </a:extLst>
                </a:gridCol>
                <a:gridCol w="682470">
                  <a:extLst>
                    <a:ext uri="{9D8B030D-6E8A-4147-A177-3AD203B41FA5}">
                      <a16:colId xmlns:a16="http://schemas.microsoft.com/office/drawing/2014/main" val="942808025"/>
                    </a:ext>
                  </a:extLst>
                </a:gridCol>
                <a:gridCol w="573670">
                  <a:extLst>
                    <a:ext uri="{9D8B030D-6E8A-4147-A177-3AD203B41FA5}">
                      <a16:colId xmlns:a16="http://schemas.microsoft.com/office/drawing/2014/main" val="4161416912"/>
                    </a:ext>
                  </a:extLst>
                </a:gridCol>
              </a:tblGrid>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Родственники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293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61,9</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6336928"/>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Педагоги и мастера производственного обучения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83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17,5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039634"/>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Друзья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74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15,6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7719206"/>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Сокурсники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87634"/>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Нет таких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014619"/>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Все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8894170"/>
                  </a:ext>
                </a:extLst>
              </a:tr>
              <a:tr h="0">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Мой молодой человек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0,4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3132359"/>
                  </a:ext>
                </a:extLst>
              </a:tr>
              <a:tr h="0">
                <a:tc gridSpan="4">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01458866"/>
                  </a:ext>
                </a:extLst>
              </a:tr>
            </a:tbl>
          </a:graphicData>
        </a:graphic>
      </p:graphicFrame>
      <p:graphicFrame>
        <p:nvGraphicFramePr>
          <p:cNvPr id="19" name="Таблица 18">
            <a:extLst>
              <a:ext uri="{FF2B5EF4-FFF2-40B4-BE49-F238E27FC236}">
                <a16:creationId xmlns:a16="http://schemas.microsoft.com/office/drawing/2014/main" id="{9769E892-97C5-466D-9880-9042986D4111}"/>
              </a:ext>
            </a:extLst>
          </p:cNvPr>
          <p:cNvGraphicFramePr>
            <a:graphicFrameLocks noGrp="1"/>
          </p:cNvGraphicFramePr>
          <p:nvPr>
            <p:extLst>
              <p:ext uri="{D42A27DB-BD31-4B8C-83A1-F6EECF244321}">
                <p14:modId xmlns:p14="http://schemas.microsoft.com/office/powerpoint/2010/main" val="2700613816"/>
              </p:ext>
            </p:extLst>
          </p:nvPr>
        </p:nvGraphicFramePr>
        <p:xfrm>
          <a:off x="6320901" y="6150955"/>
          <a:ext cx="5433134" cy="791466"/>
        </p:xfrm>
        <a:graphic>
          <a:graphicData uri="http://schemas.openxmlformats.org/drawingml/2006/table">
            <a:tbl>
              <a:tblPr firstRow="1" firstCol="1" bandRow="1"/>
              <a:tblGrid>
                <a:gridCol w="315525">
                  <a:extLst>
                    <a:ext uri="{9D8B030D-6E8A-4147-A177-3AD203B41FA5}">
                      <a16:colId xmlns:a16="http://schemas.microsoft.com/office/drawing/2014/main" val="795203146"/>
                    </a:ext>
                  </a:extLst>
                </a:gridCol>
                <a:gridCol w="4297771">
                  <a:extLst>
                    <a:ext uri="{9D8B030D-6E8A-4147-A177-3AD203B41FA5}">
                      <a16:colId xmlns:a16="http://schemas.microsoft.com/office/drawing/2014/main" val="3721779190"/>
                    </a:ext>
                  </a:extLst>
                </a:gridCol>
                <a:gridCol w="398056">
                  <a:extLst>
                    <a:ext uri="{9D8B030D-6E8A-4147-A177-3AD203B41FA5}">
                      <a16:colId xmlns:a16="http://schemas.microsoft.com/office/drawing/2014/main" val="2930520909"/>
                    </a:ext>
                  </a:extLst>
                </a:gridCol>
                <a:gridCol w="421782">
                  <a:extLst>
                    <a:ext uri="{9D8B030D-6E8A-4147-A177-3AD203B41FA5}">
                      <a16:colId xmlns:a16="http://schemas.microsoft.com/office/drawing/2014/main" val="1768776345"/>
                    </a:ext>
                  </a:extLst>
                </a:gridCol>
              </a:tblGrid>
              <a:tr h="0">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Не хотел(-а) получать дополнительные образовательные услуги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171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36,2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7688238"/>
                  </a:ext>
                </a:extLst>
              </a:tr>
              <a:tr h="0">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Получал (получаю) дополнительные образовательные услуги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157</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33,2</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4241985"/>
                  </a:ext>
                </a:extLst>
              </a:tr>
              <a:tr h="0">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Не знал(-а) о такой возможности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21,1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1840717"/>
                  </a:ext>
                </a:extLst>
              </a:tr>
              <a:tr h="0">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Получал (получаю) ДО  услуги в других организациях</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45</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9,5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0975341"/>
                  </a:ext>
                </a:extLst>
              </a:tr>
              <a:tr h="0">
                <a:tc gridSpan="4">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673421067"/>
                  </a:ext>
                </a:extLst>
              </a:tr>
            </a:tbl>
          </a:graphicData>
        </a:graphic>
      </p:graphicFrame>
    </p:spTree>
    <p:extLst>
      <p:ext uri="{BB962C8B-B14F-4D97-AF65-F5344CB8AC3E}">
        <p14:creationId xmlns:p14="http://schemas.microsoft.com/office/powerpoint/2010/main" val="4269711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84F21677-DEAB-48A7-9734-9044C826E62B}"/>
              </a:ext>
            </a:extLst>
          </p:cNvPr>
          <p:cNvSpPr/>
          <p:nvPr/>
        </p:nvSpPr>
        <p:spPr>
          <a:xfrm>
            <a:off x="358063" y="61610"/>
            <a:ext cx="86705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Результаты анкетирования обучающихся ПОО из числа детей-сирот в 2021 году</a:t>
            </a:r>
          </a:p>
        </p:txBody>
      </p:sp>
      <p:pic>
        <p:nvPicPr>
          <p:cNvPr id="4" name="Рисунок 3">
            <a:extLst>
              <a:ext uri="{FF2B5EF4-FFF2-40B4-BE49-F238E27FC236}">
                <a16:creationId xmlns:a16="http://schemas.microsoft.com/office/drawing/2014/main" id="{60FB20E2-A779-48F3-B832-A17A129E6C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05912" y="88963"/>
            <a:ext cx="1637512" cy="248203"/>
          </a:xfrm>
          <a:prstGeom prst="rect">
            <a:avLst/>
          </a:prstGeom>
        </p:spPr>
      </p:pic>
      <p:cxnSp>
        <p:nvCxnSpPr>
          <p:cNvPr id="6" name="Прямая со стрелкой 5">
            <a:extLst>
              <a:ext uri="{FF2B5EF4-FFF2-40B4-BE49-F238E27FC236}">
                <a16:creationId xmlns:a16="http://schemas.microsoft.com/office/drawing/2014/main" id="{358A5598-CE40-4BA9-9BF2-AF123818B7BF}"/>
              </a:ext>
            </a:extLst>
          </p:cNvPr>
          <p:cNvCxnSpPr>
            <a:cxnSpLocks/>
          </p:cNvCxnSpPr>
          <p:nvPr/>
        </p:nvCxnSpPr>
        <p:spPr>
          <a:xfrm flipH="1">
            <a:off x="2929631" y="408986"/>
            <a:ext cx="1580225" cy="4637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a16="http://schemas.microsoft.com/office/drawing/2014/main" id="{2112327B-B550-47C3-B2F8-696126EE5595}"/>
              </a:ext>
            </a:extLst>
          </p:cNvPr>
          <p:cNvCxnSpPr>
            <a:cxnSpLocks/>
          </p:cNvCxnSpPr>
          <p:nvPr/>
        </p:nvCxnSpPr>
        <p:spPr>
          <a:xfrm>
            <a:off x="6312024" y="371493"/>
            <a:ext cx="1722267" cy="610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Прямоугольник 8">
            <a:extLst>
              <a:ext uri="{FF2B5EF4-FFF2-40B4-BE49-F238E27FC236}">
                <a16:creationId xmlns:a16="http://schemas.microsoft.com/office/drawing/2014/main" id="{1818303D-F11E-40F1-AC88-3DC5755D4F31}"/>
              </a:ext>
            </a:extLst>
          </p:cNvPr>
          <p:cNvSpPr/>
          <p:nvPr/>
        </p:nvSpPr>
        <p:spPr>
          <a:xfrm>
            <a:off x="233776" y="872773"/>
            <a:ext cx="63179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697 первокурсников (19,3%)</a:t>
            </a:r>
          </a:p>
        </p:txBody>
      </p:sp>
      <p:sp>
        <p:nvSpPr>
          <p:cNvPr id="10" name="Прямоугольник 9">
            <a:extLst>
              <a:ext uri="{FF2B5EF4-FFF2-40B4-BE49-F238E27FC236}">
                <a16:creationId xmlns:a16="http://schemas.microsoft.com/office/drawing/2014/main" id="{0573F1E8-87A8-4605-8DDC-CEC1B9A4F71D}"/>
              </a:ext>
            </a:extLst>
          </p:cNvPr>
          <p:cNvSpPr/>
          <p:nvPr/>
        </p:nvSpPr>
        <p:spPr>
          <a:xfrm>
            <a:off x="7275251" y="935459"/>
            <a:ext cx="553226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473 обучающихся выпускных групп (13,0%)</a:t>
            </a:r>
          </a:p>
        </p:txBody>
      </p:sp>
      <p:graphicFrame>
        <p:nvGraphicFramePr>
          <p:cNvPr id="14" name="Таблица 13">
            <a:extLst>
              <a:ext uri="{FF2B5EF4-FFF2-40B4-BE49-F238E27FC236}">
                <a16:creationId xmlns:a16="http://schemas.microsoft.com/office/drawing/2014/main" id="{594C5714-59F7-419B-A1D0-EA37245CB028}"/>
              </a:ext>
            </a:extLst>
          </p:cNvPr>
          <p:cNvGraphicFramePr>
            <a:graphicFrameLocks noGrp="1"/>
          </p:cNvGraphicFramePr>
          <p:nvPr>
            <p:extLst>
              <p:ext uri="{D42A27DB-BD31-4B8C-83A1-F6EECF244321}">
                <p14:modId xmlns:p14="http://schemas.microsoft.com/office/powerpoint/2010/main" val="3006183708"/>
              </p:ext>
            </p:extLst>
          </p:nvPr>
        </p:nvGraphicFramePr>
        <p:xfrm>
          <a:off x="171308" y="1398567"/>
          <a:ext cx="11535377" cy="4138930"/>
        </p:xfrm>
        <a:graphic>
          <a:graphicData uri="http://schemas.openxmlformats.org/drawingml/2006/table">
            <a:tbl>
              <a:tblPr firstRow="1" bandRow="1">
                <a:tableStyleId>{5C22544A-7EE6-4342-B048-85BDC9FD1C3A}</a:tableStyleId>
              </a:tblPr>
              <a:tblGrid>
                <a:gridCol w="2850056">
                  <a:extLst>
                    <a:ext uri="{9D8B030D-6E8A-4147-A177-3AD203B41FA5}">
                      <a16:colId xmlns:a16="http://schemas.microsoft.com/office/drawing/2014/main" val="4131507886"/>
                    </a:ext>
                  </a:extLst>
                </a:gridCol>
                <a:gridCol w="3920974">
                  <a:extLst>
                    <a:ext uri="{9D8B030D-6E8A-4147-A177-3AD203B41FA5}">
                      <a16:colId xmlns:a16="http://schemas.microsoft.com/office/drawing/2014/main" val="1135437352"/>
                    </a:ext>
                  </a:extLst>
                </a:gridCol>
                <a:gridCol w="4764347">
                  <a:extLst>
                    <a:ext uri="{9D8B030D-6E8A-4147-A177-3AD203B41FA5}">
                      <a16:colId xmlns:a16="http://schemas.microsoft.com/office/drawing/2014/main" val="451053682"/>
                    </a:ext>
                  </a:extLst>
                </a:gridCol>
              </a:tblGrid>
              <a:tr h="370840">
                <a:tc>
                  <a:txBody>
                    <a:bodyPr/>
                    <a:lstStyle/>
                    <a:p>
                      <a:pPr algn="ctr"/>
                      <a:r>
                        <a:rPr lang="ru-RU" dirty="0"/>
                        <a:t>Ответы</a:t>
                      </a:r>
                    </a:p>
                  </a:txBody>
                  <a:tcPr/>
                </a:tc>
                <a:tc>
                  <a:txBody>
                    <a:bodyPr/>
                    <a:lstStyle/>
                    <a:p>
                      <a:pPr algn="ctr"/>
                      <a:r>
                        <a:rPr lang="ru-RU" dirty="0"/>
                        <a:t>Вопрос</a:t>
                      </a:r>
                    </a:p>
                  </a:txBody>
                  <a:tcPr/>
                </a:tc>
                <a:tc>
                  <a:txBody>
                    <a:bodyPr/>
                    <a:lstStyle/>
                    <a:p>
                      <a:pPr algn="ctr"/>
                      <a:r>
                        <a:rPr lang="ru-RU" dirty="0"/>
                        <a:t>Ответы</a:t>
                      </a:r>
                    </a:p>
                  </a:txBody>
                  <a:tcPr/>
                </a:tc>
                <a:extLst>
                  <a:ext uri="{0D108BD9-81ED-4DB2-BD59-A6C34878D82A}">
                    <a16:rowId xmlns:a16="http://schemas.microsoft.com/office/drawing/2014/main" val="1865555706"/>
                  </a:ext>
                </a:extLst>
              </a:tr>
              <a:tr h="0">
                <a:tc>
                  <a:txBody>
                    <a:bodyPr/>
                    <a:lstStyle/>
                    <a:p>
                      <a:pPr algn="ctr"/>
                      <a:endParaRPr lang="ru-RU" dirty="0"/>
                    </a:p>
                    <a:p>
                      <a:pPr algn="ctr"/>
                      <a:r>
                        <a:rPr lang="ru-RU" dirty="0"/>
                        <a:t>-</a:t>
                      </a:r>
                    </a:p>
                  </a:txBody>
                  <a:tcPr/>
                </a:tc>
                <a:tc>
                  <a:txBody>
                    <a:bodyPr/>
                    <a:lstStyle/>
                    <a:p>
                      <a:pPr algn="ctr"/>
                      <a:r>
                        <a:rPr lang="ru-RU" sz="1200" dirty="0"/>
                        <a:t>16.Кто в большей мере поддерживал Вас и помогал за годы обучения в профессиональной образовательной организации?</a:t>
                      </a:r>
                    </a:p>
                    <a:p>
                      <a:pPr algn="ctr"/>
                      <a:endParaRPr lang="ru-RU" sz="1200" dirty="0"/>
                    </a:p>
                    <a:p>
                      <a:pPr algn="ctr"/>
                      <a:endParaRPr lang="ru-RU" sz="1200" dirty="0"/>
                    </a:p>
                    <a:p>
                      <a:pPr algn="ctr"/>
                      <a:endParaRPr lang="ru-RU" sz="1200" dirty="0"/>
                    </a:p>
                    <a:p>
                      <a:pPr algn="ctr"/>
                      <a:endParaRPr lang="ru-RU" sz="1200" dirty="0"/>
                    </a:p>
                    <a:p>
                      <a:pPr algn="ctr"/>
                      <a:endParaRPr lang="ru-RU" sz="1200" dirty="0"/>
                    </a:p>
                    <a:p>
                      <a:pPr algn="ctr"/>
                      <a:endParaRPr lang="ru-RU" sz="1200" dirty="0"/>
                    </a:p>
                    <a:p>
                      <a:pPr algn="ctr"/>
                      <a:endParaRPr lang="ru-RU" sz="1200" dirty="0"/>
                    </a:p>
                    <a:p>
                      <a:pPr algn="ctr"/>
                      <a:endParaRPr lang="ru-RU" sz="1200" dirty="0"/>
                    </a:p>
                  </a:txBody>
                  <a:tcPr/>
                </a:tc>
                <a:tc>
                  <a:txBody>
                    <a:bodyPr/>
                    <a:lstStyle/>
                    <a:p>
                      <a:pPr algn="ctr"/>
                      <a:endParaRPr lang="ru-RU" dirty="0"/>
                    </a:p>
                  </a:txBody>
                  <a:tcPr/>
                </a:tc>
                <a:extLst>
                  <a:ext uri="{0D108BD9-81ED-4DB2-BD59-A6C34878D82A}">
                    <a16:rowId xmlns:a16="http://schemas.microsoft.com/office/drawing/2014/main" val="1870385676"/>
                  </a:ext>
                </a:extLst>
              </a:tr>
              <a:tr h="0">
                <a:tc>
                  <a:txBody>
                    <a:bodyPr/>
                    <a:lstStyle/>
                    <a:p>
                      <a:pPr algn="ctr"/>
                      <a:endParaRPr lang="ru-RU" dirty="0"/>
                    </a:p>
                    <a:p>
                      <a:pPr algn="ctr"/>
                      <a:endParaRPr lang="ru-RU" dirty="0"/>
                    </a:p>
                    <a:p>
                      <a:pPr algn="ctr"/>
                      <a:r>
                        <a:rPr lang="ru-RU" dirty="0"/>
                        <a:t>-</a:t>
                      </a:r>
                    </a:p>
                  </a:txBody>
                  <a:tcPr/>
                </a:tc>
                <a:tc>
                  <a:txBody>
                    <a:bodyPr/>
                    <a:lstStyle/>
                    <a:p>
                      <a:pPr algn="ctr"/>
                      <a:r>
                        <a:rPr lang="ru-RU" sz="1200" dirty="0"/>
                        <a:t>17.С каким настроением Вы смотрите в будущее?</a:t>
                      </a:r>
                    </a:p>
                  </a:txBody>
                  <a:tcPr/>
                </a:tc>
                <a:tc>
                  <a:txBody>
                    <a:bodyPr/>
                    <a:lstStyle/>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txBody>
                  <a:tcPr/>
                </a:tc>
                <a:extLst>
                  <a:ext uri="{0D108BD9-81ED-4DB2-BD59-A6C34878D82A}">
                    <a16:rowId xmlns:a16="http://schemas.microsoft.com/office/drawing/2014/main" val="3435700230"/>
                  </a:ext>
                </a:extLst>
              </a:tr>
            </a:tbl>
          </a:graphicData>
        </a:graphic>
      </p:graphicFrame>
      <p:graphicFrame>
        <p:nvGraphicFramePr>
          <p:cNvPr id="15" name="Таблица 14">
            <a:extLst>
              <a:ext uri="{FF2B5EF4-FFF2-40B4-BE49-F238E27FC236}">
                <a16:creationId xmlns:a16="http://schemas.microsoft.com/office/drawing/2014/main" id="{080DE796-D21C-469B-AFB3-A0BED608202C}"/>
              </a:ext>
            </a:extLst>
          </p:cNvPr>
          <p:cNvGraphicFramePr>
            <a:graphicFrameLocks noGrp="1"/>
          </p:cNvGraphicFramePr>
          <p:nvPr>
            <p:extLst>
              <p:ext uri="{D42A27DB-BD31-4B8C-83A1-F6EECF244321}">
                <p14:modId xmlns:p14="http://schemas.microsoft.com/office/powerpoint/2010/main" val="2542022278"/>
              </p:ext>
            </p:extLst>
          </p:nvPr>
        </p:nvGraphicFramePr>
        <p:xfrm>
          <a:off x="7099916" y="1852363"/>
          <a:ext cx="4469907" cy="1815148"/>
        </p:xfrm>
        <a:graphic>
          <a:graphicData uri="http://schemas.openxmlformats.org/drawingml/2006/table">
            <a:tbl>
              <a:tblPr firstRow="1" firstCol="1" bandRow="1"/>
              <a:tblGrid>
                <a:gridCol w="364210">
                  <a:extLst>
                    <a:ext uri="{9D8B030D-6E8A-4147-A177-3AD203B41FA5}">
                      <a16:colId xmlns:a16="http://schemas.microsoft.com/office/drawing/2014/main" val="4024351405"/>
                    </a:ext>
                  </a:extLst>
                </a:gridCol>
                <a:gridCol w="3030746">
                  <a:extLst>
                    <a:ext uri="{9D8B030D-6E8A-4147-A177-3AD203B41FA5}">
                      <a16:colId xmlns:a16="http://schemas.microsoft.com/office/drawing/2014/main" val="4241080052"/>
                    </a:ext>
                  </a:extLst>
                </a:gridCol>
                <a:gridCol w="528046">
                  <a:extLst>
                    <a:ext uri="{9D8B030D-6E8A-4147-A177-3AD203B41FA5}">
                      <a16:colId xmlns:a16="http://schemas.microsoft.com/office/drawing/2014/main" val="2318124902"/>
                    </a:ext>
                  </a:extLst>
                </a:gridCol>
                <a:gridCol w="546905">
                  <a:extLst>
                    <a:ext uri="{9D8B030D-6E8A-4147-A177-3AD203B41FA5}">
                      <a16:colId xmlns:a16="http://schemas.microsoft.com/office/drawing/2014/main" val="3667064872"/>
                    </a:ext>
                  </a:extLst>
                </a:gridCol>
              </a:tblGrid>
              <a:tr h="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Родственники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183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38,7</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547164"/>
                  </a:ext>
                </a:extLst>
              </a:tr>
              <a:tr h="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Друзья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86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18,2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4363180"/>
                  </a:ext>
                </a:extLst>
              </a:tr>
              <a:tr h="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Мастера производственного обучения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67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14,2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6237256"/>
                  </a:ext>
                </a:extLst>
              </a:tr>
              <a:tr h="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Педагоги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52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11,0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6811427"/>
                  </a:ext>
                </a:extLst>
              </a:tr>
              <a:tr h="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Социальный педагог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40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8,5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3650414"/>
                  </a:ext>
                </a:extLst>
              </a:tr>
              <a:tr h="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Муж/жена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5,7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8580969"/>
                  </a:ext>
                </a:extLst>
              </a:tr>
              <a:tr h="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Психолог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9244509"/>
                  </a:ext>
                </a:extLst>
              </a:tr>
              <a:tr h="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Знакомые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6347961"/>
                  </a:ext>
                </a:extLst>
              </a:tr>
              <a:tr h="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9</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Все указанные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1735166"/>
                  </a:ext>
                </a:extLst>
              </a:tr>
              <a:tr h="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Я сам себя поддерживал</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4348572"/>
                  </a:ext>
                </a:extLst>
              </a:tr>
              <a:tr h="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Воспитатель общежития</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8190753"/>
                  </a:ext>
                </a:extLst>
              </a:tr>
              <a:tr h="0">
                <a:tc>
                  <a:txBody>
                    <a:bodyPr/>
                    <a:lstStyle/>
                    <a:p>
                      <a:pPr algn="ctr">
                        <a:lnSpc>
                          <a:spcPct val="107000"/>
                        </a:lnSpc>
                        <a:spcAft>
                          <a:spcPts val="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Куратор</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182906"/>
                  </a:ext>
                </a:extLst>
              </a:tr>
              <a:tr h="0">
                <a:tc gridSpan="4">
                  <a:txBody>
                    <a:bodyPr/>
                    <a:lstStyle/>
                    <a:p>
                      <a:pPr algn="ctr">
                        <a:lnSpc>
                          <a:spcPct val="107000"/>
                        </a:lnSpc>
                        <a:spcAft>
                          <a:spcPts val="0"/>
                        </a:spcAft>
                      </a:pP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37138414"/>
                  </a:ext>
                </a:extLst>
              </a:tr>
            </a:tbl>
          </a:graphicData>
        </a:graphic>
      </p:graphicFrame>
      <p:graphicFrame>
        <p:nvGraphicFramePr>
          <p:cNvPr id="20" name="Таблица 19">
            <a:extLst>
              <a:ext uri="{FF2B5EF4-FFF2-40B4-BE49-F238E27FC236}">
                <a16:creationId xmlns:a16="http://schemas.microsoft.com/office/drawing/2014/main" id="{CA918466-E3A7-4430-8995-55EDD08AAFD5}"/>
              </a:ext>
            </a:extLst>
          </p:cNvPr>
          <p:cNvGraphicFramePr>
            <a:graphicFrameLocks noGrp="1"/>
          </p:cNvGraphicFramePr>
          <p:nvPr>
            <p:extLst>
              <p:ext uri="{D42A27DB-BD31-4B8C-83A1-F6EECF244321}">
                <p14:modId xmlns:p14="http://schemas.microsoft.com/office/powerpoint/2010/main" val="3203341814"/>
              </p:ext>
            </p:extLst>
          </p:nvPr>
        </p:nvGraphicFramePr>
        <p:xfrm>
          <a:off x="7155403" y="4079989"/>
          <a:ext cx="4358935" cy="1093917"/>
        </p:xfrm>
        <a:graphic>
          <a:graphicData uri="http://schemas.openxmlformats.org/drawingml/2006/table">
            <a:tbl>
              <a:tblPr firstRow="1" firstCol="1" bandRow="1"/>
              <a:tblGrid>
                <a:gridCol w="269797">
                  <a:extLst>
                    <a:ext uri="{9D8B030D-6E8A-4147-A177-3AD203B41FA5}">
                      <a16:colId xmlns:a16="http://schemas.microsoft.com/office/drawing/2014/main" val="1856569802"/>
                    </a:ext>
                  </a:extLst>
                </a:gridCol>
                <a:gridCol w="3048369">
                  <a:extLst>
                    <a:ext uri="{9D8B030D-6E8A-4147-A177-3AD203B41FA5}">
                      <a16:colId xmlns:a16="http://schemas.microsoft.com/office/drawing/2014/main" val="2185879168"/>
                    </a:ext>
                  </a:extLst>
                </a:gridCol>
                <a:gridCol w="502922">
                  <a:extLst>
                    <a:ext uri="{9D8B030D-6E8A-4147-A177-3AD203B41FA5}">
                      <a16:colId xmlns:a16="http://schemas.microsoft.com/office/drawing/2014/main" val="360117143"/>
                    </a:ext>
                  </a:extLst>
                </a:gridCol>
                <a:gridCol w="537847">
                  <a:extLst>
                    <a:ext uri="{9D8B030D-6E8A-4147-A177-3AD203B41FA5}">
                      <a16:colId xmlns:a16="http://schemas.microsoft.com/office/drawing/2014/main" val="1305750598"/>
                    </a:ext>
                  </a:extLst>
                </a:gridCol>
              </a:tblGrid>
              <a:tr h="132670">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Спокойно, трезво, реалистично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198</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41,86</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3950403"/>
                  </a:ext>
                </a:extLst>
              </a:tr>
              <a:tr h="132670">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С надеждой и оптимизмом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164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34,67</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9291260"/>
                  </a:ext>
                </a:extLst>
              </a:tr>
              <a:tr h="132670">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Спокойно, но без особых надежд и иллюзий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85</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17,97</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6889200"/>
                  </a:ext>
                </a:extLst>
              </a:tr>
              <a:tr h="132670">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С тревогой и неуверенностью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25</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5,29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5897143"/>
                  </a:ext>
                </a:extLst>
              </a:tr>
              <a:tr h="272175">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Немного есть тревога, но стараюсь позитивно смотреть на будущее</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0,21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8452252"/>
                  </a:ext>
                </a:extLst>
              </a:tr>
              <a:tr h="122214">
                <a:tc gridSpan="4">
                  <a:txBody>
                    <a:bodyPr/>
                    <a:lstStyle/>
                    <a:p>
                      <a:pPr algn="ctr">
                        <a:lnSpc>
                          <a:spcPct val="107000"/>
                        </a:lnSpc>
                        <a:spcAft>
                          <a:spcPts val="0"/>
                        </a:spcAft>
                      </a:pP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78968716"/>
                  </a:ext>
                </a:extLst>
              </a:tr>
            </a:tbl>
          </a:graphicData>
        </a:graphic>
      </p:graphicFrame>
      <p:pic>
        <p:nvPicPr>
          <p:cNvPr id="11" name="Рисунок 10" descr="Презентация с круговой диаграммой">
            <a:extLst>
              <a:ext uri="{FF2B5EF4-FFF2-40B4-BE49-F238E27FC236}">
                <a16:creationId xmlns:a16="http://schemas.microsoft.com/office/drawing/2014/main" id="{68862B56-F292-4FEC-83C0-80BD29D0B6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9084" y="5785212"/>
            <a:ext cx="914400" cy="914400"/>
          </a:xfrm>
          <a:prstGeom prst="rect">
            <a:avLst/>
          </a:prstGeom>
        </p:spPr>
      </p:pic>
    </p:spTree>
    <p:extLst>
      <p:ext uri="{BB962C8B-B14F-4D97-AF65-F5344CB8AC3E}">
        <p14:creationId xmlns:p14="http://schemas.microsoft.com/office/powerpoint/2010/main" val="2483824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0F28B82-5CF3-41B3-B0B6-428D0C29A358}"/>
              </a:ext>
            </a:extLst>
          </p:cNvPr>
          <p:cNvSpPr/>
          <p:nvPr/>
        </p:nvSpPr>
        <p:spPr>
          <a:xfrm>
            <a:off x="133166" y="25283"/>
            <a:ext cx="6096000" cy="646331"/>
          </a:xfrm>
          <a:prstGeom prst="rect">
            <a:avLst/>
          </a:prstGeom>
        </p:spPr>
        <p:txBody>
          <a:bodyPr>
            <a:spAutoFit/>
          </a:bodyPr>
          <a:lstStyle/>
          <a:p>
            <a:r>
              <a:rPr lang="ru-RU" b="1" dirty="0"/>
              <a:t>Выводы по результатам мониторинга</a:t>
            </a:r>
          </a:p>
          <a:p>
            <a:endParaRPr lang="ru-RU" dirty="0"/>
          </a:p>
        </p:txBody>
      </p:sp>
      <p:pic>
        <p:nvPicPr>
          <p:cNvPr id="3" name="Рисунок 2">
            <a:extLst>
              <a:ext uri="{FF2B5EF4-FFF2-40B4-BE49-F238E27FC236}">
                <a16:creationId xmlns:a16="http://schemas.microsoft.com/office/drawing/2014/main" id="{221DB10B-EA50-40FD-A962-9E80E097BE2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50301" y="92292"/>
            <a:ext cx="1637512" cy="248203"/>
          </a:xfrm>
          <a:prstGeom prst="rect">
            <a:avLst/>
          </a:prstGeom>
        </p:spPr>
      </p:pic>
      <p:sp>
        <p:nvSpPr>
          <p:cNvPr id="4" name="Прямоугольник 3">
            <a:extLst>
              <a:ext uri="{FF2B5EF4-FFF2-40B4-BE49-F238E27FC236}">
                <a16:creationId xmlns:a16="http://schemas.microsoft.com/office/drawing/2014/main" id="{08E80339-047C-4DD2-B150-B0B2532E9B2A}"/>
              </a:ext>
            </a:extLst>
          </p:cNvPr>
          <p:cNvSpPr/>
          <p:nvPr/>
        </p:nvSpPr>
        <p:spPr>
          <a:xfrm>
            <a:off x="62145" y="407503"/>
            <a:ext cx="11996689" cy="6247864"/>
          </a:xfrm>
          <a:prstGeom prst="rect">
            <a:avLst/>
          </a:prstGeom>
        </p:spPr>
        <p:txBody>
          <a:bodyPr wrap="square">
            <a:spAutoFit/>
          </a:bodyPr>
          <a:lstStyle/>
          <a:p>
            <a:pPr algn="just"/>
            <a:r>
              <a:rPr lang="ru-RU" sz="1000" dirty="0"/>
              <a:t>1.Во всех ПОО, подведомственных министерству образования Иркутской области, созданы и действуют структурные подразделения, ответственные за социальную адаптацию и постинтернатное сопровождение обучающихся категории детей-сирот.</a:t>
            </a:r>
          </a:p>
          <a:p>
            <a:pPr algn="just"/>
            <a:r>
              <a:rPr lang="ru-RU" sz="1000" dirty="0"/>
              <a:t>2.Вопросами социальной адаптации и постинтернатного сопровождения чаще всего занимаются заместители директора по воспитательной работе и кураторы групп, в отдельных ПОО - сотрудники, в чьи должностные обязанности не входит социально-педагогическое сопровождение как основной вид профессиональной деятельности (фельдшер, руководитель физического воспитания, заведующий библиотечно-информационным центром, паспортист общежития, руководитель информационно-вычислительного центра). В одной из ПОО вопросами постинтернатного сопровождения и социальной адаптации детей-сирот занимается юрисконсульт – данная должность также не относится к сфере социально-педагогической деятельности, но при этом, безусловно, актуальна во многих аспектах постинтернатного сопровождения. На долю социальных педагогов при организации постинтернатного сопровождения пришлось, согласно данным, лишь 62 (7,4%) ответа из 833 (100%). Данные факты могут говорить о недостаточной обеспеченности постинтернатного сопровождения в ПОО социальными педагогами. </a:t>
            </a:r>
          </a:p>
          <a:p>
            <a:pPr algn="just"/>
            <a:r>
              <a:rPr lang="ru-RU" sz="1000" dirty="0"/>
              <a:t>3.Во всех подведомственных министерству образования Иркутской области ПОО постинтернатное сопровождение осуществляется в соответствии с  локальными нормативными документами – положениями о структурных подразделениях и т.д., однако изменения в региональном законодательстве в 2021-2022 году, а именно вступление в силу  Закона Иркутской области от 29.04.2021 № 35-ОЗ «О постинтернатном сопровождении в Иркутской области» (далее – ОЗ-35) требует приведения локальной нормативной базы постинтернатного сопровождения и социальной адаптации в ПОО в единообразие и соответствие ОЗ-35 – создания новых положений, уточнения наименований структурных подразделений, создания новых должностных инструкций сотрудников, занятых </a:t>
            </a:r>
            <a:r>
              <a:rPr lang="ru-RU" sz="1000" dirty="0" err="1"/>
              <a:t>постинтернатным</a:t>
            </a:r>
            <a:r>
              <a:rPr lang="ru-RU" sz="1000" dirty="0"/>
              <a:t> сопровождением и т.д.</a:t>
            </a:r>
          </a:p>
          <a:p>
            <a:pPr algn="just"/>
            <a:r>
              <a:rPr lang="ru-RU" sz="1000" dirty="0"/>
              <a:t>4.Повышение квалификации и участие в мероприятиях по темам постинтернатного сопровождения и социальной адаптации детей-сирот, а также публикация статей по данной теме осуществляется ПОО и педагогическими работниками </a:t>
            </a:r>
            <a:r>
              <a:rPr lang="ru-RU" sz="1000" dirty="0">
                <a:solidFill>
                  <a:srgbClr val="C00000"/>
                </a:solidFill>
              </a:rPr>
              <a:t>в недостаточной мере</a:t>
            </a:r>
            <a:r>
              <a:rPr lang="ru-RU" sz="1000" dirty="0"/>
              <a:t>. </a:t>
            </a:r>
          </a:p>
          <a:p>
            <a:pPr algn="just"/>
            <a:r>
              <a:rPr lang="ru-RU" sz="1000" dirty="0"/>
              <a:t>5.Основная доля обучающихся категории детей-сирот – это подростки и молодые люди в возрасте до 18 лет и до 23 лет, и только 0,9% контингента – старше 23 лет. Доля лиц с ОВЗ и инвалидов среди обучающихся категории детей-сирот – 14,4%, что в сравнении с данными 2018-2020 гг. (доля лиц с ОВЗ и инвалидов составляла 18,5%) указывает на незначительное снижении количества лиц данной категории среди детей-сирот в ПОО (пропорционально уменьшению общего числа обучающихся категории детей-сирот в исследуемый период).</a:t>
            </a:r>
          </a:p>
          <a:p>
            <a:pPr algn="just"/>
            <a:r>
              <a:rPr lang="ru-RU" sz="1000" dirty="0"/>
              <a:t>6.Как положительную тенденцию можно отметить, что среди отчисленных обучающихся категории детей-сирот по неуважительным причинам – всего 0,9%.</a:t>
            </a:r>
          </a:p>
          <a:p>
            <a:pPr algn="just"/>
            <a:r>
              <a:rPr lang="ru-RU" sz="1000" dirty="0"/>
              <a:t>7.Наблюдается незначительное снижение числа обучающихся категории детей-сирот, устроенных в семьи, в сравнении с периодом 2018-2020 гг. – примерно на 3%. </a:t>
            </a:r>
          </a:p>
          <a:p>
            <a:pPr algn="just"/>
            <a:r>
              <a:rPr lang="ru-RU" sz="1000" dirty="0"/>
              <a:t>8.Данные об обеспечении детей-сирот местами в общежитиях ПОО   показывают, что, в целом, ПОО достаточно успешно решают вопросы с обеспечением обучающихся категории детей-сирот местами для проживания, при этом количество учебно-тренировочных квартир (социальных гостиниц) в сравнении с 2019-2020 гг. не увеличивается (остались те же ПОО в числе организаций, имеющих учебно-тренировочные квартиры</a:t>
            </a:r>
            <a:r>
              <a:rPr lang="ru-RU" sz="1000" dirty="0">
                <a:solidFill>
                  <a:srgbClr val="C00000"/>
                </a:solidFill>
              </a:rPr>
              <a:t>), что позволяет говорить о необходимости выявления причины данной тенденции.</a:t>
            </a:r>
          </a:p>
          <a:p>
            <a:pPr algn="just"/>
            <a:r>
              <a:rPr lang="ru-RU" sz="1000" dirty="0"/>
              <a:t>9.Обеспечение детей-сирот питанием и материальной помощью в ПОО реализуется в достаточной мере: более 80% детей-сирот получают академическую стипендию и более 80% – социальную; удовлетворены качеством питания около 80%.</a:t>
            </a:r>
          </a:p>
          <a:p>
            <a:pPr algn="just"/>
            <a:r>
              <a:rPr lang="ru-RU" sz="1000" dirty="0"/>
              <a:t>10.Среди программ обучения дети-сироты, поступившие на базе 9 классов,  предпочитают профессии/специальности укрупненной группы «Сервис и туризм» (24,1%),   «Образование и педагогические науки» (17,0%); около 57%  в совокупности – программы, относящиеся  к укрупненным группам машиностроительной, технико-технологической и экономической направленности; менее востребованы профессии/специальности укрупненных групп «Изобразительное и прикладные виды искусств», «Средства массовой информации и информационно-библиотечное дело», «Юриспруденция» (около 2% в совокупности), и лишь  0,05%  выбрали программу обучения из укрупненной группы  «Архитектура».</a:t>
            </a:r>
          </a:p>
          <a:p>
            <a:pPr algn="just"/>
            <a:r>
              <a:rPr lang="ru-RU" sz="1000" dirty="0"/>
              <a:t>11.Среди программ обучения дети-сироты, поступившие на базе 11 классов, в подавляющем большинстве выбрали профессии/специальности укрупненной группы «Сервис и туризм» (27,5%), 15,9%  – «Техника и технология строительства»; 13,7%  – «Сельское, лесное и рыбное хозяйство»;  в совокупности около 44% выбора приходится на  профессии/специальности  из укрупненных групп «Машиностроение», «Технология легкой промышленности», «Экономика и управление», «Информатика и вычислительная техника», «Технологии материалов», «Техника и технологии наземного транспорта», «Электро- и теплоэнергетика»; «Химические технологии». Профессии/специальности укрупненных групп «Изобразительное и прикладные виды искусств», «Средства массовой информации и информационно-библиотечное дело», «Промышленная экология и биотехнологии» осваивают по 0,4% обучающихся.</a:t>
            </a:r>
          </a:p>
          <a:p>
            <a:pPr algn="just"/>
            <a:r>
              <a:rPr lang="ru-RU" sz="1000" dirty="0"/>
              <a:t>12.Дополнительное образование получает около 40-60% исследуемого контингента, однако достаточно велика доля тех, кто не знает или не желает получать дополнительное образование (40,17% первокурсников и 66,2% выпускников).</a:t>
            </a:r>
          </a:p>
          <a:p>
            <a:pPr algn="just"/>
            <a:r>
              <a:rPr lang="ru-RU" sz="1000" dirty="0"/>
              <a:t>13.Межведомственное сотрудничество с учреждениями различного ведомственного подчинения по вопросам постинтернатного сопровождения осуществляется во всех 56 ПОО, по вопросам профилактики социально-негативных явлений на основе договоров осуществляется только в 46 ПОО. Сотрудничество с общественными организациями по вопросам постинтернатного сопровождения реализуется только в 3 ПОО, что указывает на необходимость развивать сотрудничество с общественными организациями. </a:t>
            </a:r>
          </a:p>
          <a:p>
            <a:pPr algn="just"/>
            <a:r>
              <a:rPr lang="ru-RU" sz="1000" dirty="0"/>
              <a:t>14.Мероприятия по профилактике социально-негативных явлений, согласно представленным данным, проводятся во всех 56 ПОО. Чаще всего обучающиеся категории детей-сирот участвуют в этих мероприятиях вместе со всеми обучающимися, то есть специально направленных на данную категорию обучающихся мероприятий нет.</a:t>
            </a:r>
          </a:p>
        </p:txBody>
      </p:sp>
    </p:spTree>
    <p:extLst>
      <p:ext uri="{BB962C8B-B14F-4D97-AF65-F5344CB8AC3E}">
        <p14:creationId xmlns:p14="http://schemas.microsoft.com/office/powerpoint/2010/main" val="3568622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5DF2A59-F15E-4564-8A89-54FCAE138BC1}"/>
              </a:ext>
            </a:extLst>
          </p:cNvPr>
          <p:cNvSpPr/>
          <p:nvPr/>
        </p:nvSpPr>
        <p:spPr>
          <a:xfrm>
            <a:off x="239696" y="671614"/>
            <a:ext cx="11674137" cy="5786199"/>
          </a:xfrm>
          <a:prstGeom prst="rect">
            <a:avLst/>
          </a:prstGeom>
        </p:spPr>
        <p:txBody>
          <a:bodyPr wrap="square">
            <a:spAutoFit/>
          </a:bodyPr>
          <a:lstStyle/>
          <a:p>
            <a:pPr lvl="0" algn="just"/>
            <a:r>
              <a:rPr lang="ru-RU" sz="1000" dirty="0">
                <a:solidFill>
                  <a:prstClr val="black"/>
                </a:solidFill>
              </a:rPr>
              <a:t>15.Воспитательная работа с проживающими в общежитиях обучающимися категории детей-сирот ведется во всех 47 ПОО, имеющих общежитие. Реализуются различные направления воспитания, среди которых доля мероприятий, направленных на создание и укрепление семьи, ответственное родительство, профилактику социального сиротства составляет только 8,5%, работа с законными представителями ведется в 1 ПОО (2,1%). </a:t>
            </a:r>
          </a:p>
          <a:p>
            <a:pPr lvl="0" algn="just"/>
            <a:r>
              <a:rPr lang="ru-RU" sz="1000" dirty="0">
                <a:solidFill>
                  <a:prstClr val="black"/>
                </a:solidFill>
              </a:rPr>
              <a:t>16.Участие в профессиональных и иных конкурсах, чемпионатах и олимпиадах в 2020-2021 учебном году обучающихся категории детей-сирот можно характеризовать как активное: 903 человека (25%) из 43 ПОО (76,8%), причем в большей степени участие принято в мероприятиях муниципального и регионального уровня (43,2%), практически такая же доля у мероприятий локального уровня – (41,9%),  14,8% всероссийские и международные конкурсы, чемпионаты и олимпиады (в основном, профессиональной направленности)</a:t>
            </a:r>
          </a:p>
          <a:p>
            <a:pPr lvl="0" algn="just"/>
            <a:r>
              <a:rPr lang="ru-RU" sz="1000" dirty="0">
                <a:solidFill>
                  <a:prstClr val="black"/>
                </a:solidFill>
              </a:rPr>
              <a:t>17.Программы наставничества реализуются только в 11 ПОО, из них в 1 ПОО реализуется программа наставничества для детей-сирот «группы риска»; 1 ПОО присвоен статус региональной инновационной площадки по теме «Наставник». Количество пар наставников и наставляемых категории детей-сирот – 39. Самой распространенной формой наставничества является форма «педагог-студент». Данные указывают на то, что необходимо активно развивать наставничество детей-сирот в ПОО.</a:t>
            </a:r>
          </a:p>
          <a:p>
            <a:pPr lvl="0" algn="just"/>
            <a:r>
              <a:rPr lang="ru-RU" sz="1000" dirty="0">
                <a:solidFill>
                  <a:prstClr val="black"/>
                </a:solidFill>
              </a:rPr>
              <a:t>18.Определяющим критерием выбора профессии/специальности детьми-сиротами является возможность в будущем устроиться на интересную и престижную, хорошо оплачиваемую работу с хорошими условиями труда, возможностями для карьерного роста (69,2%), несложная программа обучения (5,6%), социальные гарантии (5,4%). Критерий массовости профессии/специальности (работает кто-то из родственников, знакомых, идут учиться многие) важен для 9,5%, и 0,4 % ребят не нравится выбранная профессия/специальность или выбор сделан по принуждению.	Это может говорить о достаточно высоком уровне жизненных притязаний детей-сирот</a:t>
            </a:r>
          </a:p>
          <a:p>
            <a:pPr lvl="0" algn="just"/>
            <a:r>
              <a:rPr lang="ru-RU" sz="1000" dirty="0">
                <a:solidFill>
                  <a:prstClr val="black"/>
                </a:solidFill>
              </a:rPr>
              <a:t>19.Адаптация первокурсников ПОО категории детей-сирот проходит на достаточно высоком уровне (87,9% анкетируемых считают себя адаптированными к образовательному процессу ПОО), для более успешной адаптации, согласно ответам, ребятам необходима консультационная или, возможно, наставническая поддержка участников постинтернатного сопровождения. Первокурсники положительно оценивают отношение педагогов к ним (49,71%), материально-техническую базу для освоения выбранной профессии (26,93%), взаимоотношения с сокурсниками	 (21,06%). Данные указывают на достаточно высокий уровень психолого-социально-педагогического сопровождения детей-сирот в ПОО.</a:t>
            </a:r>
          </a:p>
          <a:p>
            <a:pPr lvl="0" algn="just"/>
            <a:r>
              <a:rPr lang="ru-RU" sz="1000" dirty="0">
                <a:solidFill>
                  <a:prstClr val="black"/>
                </a:solidFill>
              </a:rPr>
              <a:t>20.Среди проблем, возникающих у первокурсников из числа детей-сирот, названы перегруженность учебными занятиями, неумение организовать себя, неудобное расписание. 15,2% ребят ответили, что нет «ничего», что вызывало бы у них проблемы при обучении в ПОО. Также названы отсутствие интереса к получаемой профессии/специальности, «плохие условия обучения», отсутствие мотивации к обучению из-за «личных трудностей». В очень малых долях названы низкое качество преподавания, удаленность ПОО от места проживания, слабое здоровье – 3 (0,4%).</a:t>
            </a:r>
          </a:p>
          <a:p>
            <a:pPr lvl="0" algn="just"/>
            <a:r>
              <a:rPr lang="ru-RU" sz="1000" dirty="0">
                <a:solidFill>
                  <a:prstClr val="black"/>
                </a:solidFill>
              </a:rPr>
              <a:t>21.При решении проблем, связанных с обучением в ПОО, дети-сироты, согласно ответам в анкетах, рассчитывают на себя и на близких. На государство, согласно ответам, рассчитывает менее 10%. Данные показатели могут свидетельствовать о достаточной самостоятельности детей-сирот. Тем более, что умеющими организовать свою самостоятельную работу считают себя 79,2% анкетируемых.</a:t>
            </a:r>
          </a:p>
          <a:p>
            <a:pPr lvl="0" algn="just"/>
            <a:r>
              <a:rPr lang="ru-RU" sz="1000" dirty="0">
                <a:solidFill>
                  <a:prstClr val="black"/>
                </a:solidFill>
              </a:rPr>
              <a:t>22.Наиболее значимыми людьми анкетируемые считают родственников, друзей и педагогов/мастеров производственного обучения. Ближе к выпуску педагоги с третьего по значимости места перемещаются на второе.</a:t>
            </a:r>
          </a:p>
          <a:p>
            <a:pPr lvl="0" algn="just"/>
            <a:r>
              <a:rPr lang="ru-RU" sz="1000" dirty="0">
                <a:solidFill>
                  <a:prstClr val="black"/>
                </a:solidFill>
              </a:rPr>
              <a:t>23.Качество подготовки по профессии/специальности в ПОО анкетируемые оценили очень высоко: нет ни одной отрицательной оценки как у первокурсников, таки выпускников, хорошее и достаточно хорошее – большинство мнений, как удовлетворительное – чуть более 5% в обеих группах анкетируемых.</a:t>
            </a:r>
          </a:p>
          <a:p>
            <a:pPr lvl="0" algn="just"/>
            <a:r>
              <a:rPr lang="ru-RU" sz="1000" dirty="0">
                <a:solidFill>
                  <a:prstClr val="black"/>
                </a:solidFill>
              </a:rPr>
              <a:t>24.Для около половины анкетируемых трудоустройство на данный момент не вызывает беспокойства, не является проблемой. </a:t>
            </a:r>
          </a:p>
          <a:p>
            <a:pPr lvl="0" algn="just"/>
            <a:r>
              <a:rPr lang="ru-RU" sz="1000" dirty="0">
                <a:solidFill>
                  <a:prstClr val="black"/>
                </a:solidFill>
              </a:rPr>
              <a:t>25.Выпускниками указаны проблемы, связанные с трудоустройством: нет планируемого места работы, не устраивает заработная плата по профессии/специальности, нет современных предприятий, не знаю, куда обратиться, и никто не помогает найти место работы.</a:t>
            </a:r>
          </a:p>
          <a:p>
            <a:pPr lvl="0" algn="just"/>
            <a:r>
              <a:rPr lang="ru-RU" sz="1000" dirty="0">
                <a:solidFill>
                  <a:prstClr val="black"/>
                </a:solidFill>
              </a:rPr>
              <a:t>26.Более всего беспокойство у выпускников вызывают финансовые проблемы, беспокоит будущее, дальнейшее образование, проблемы жилья и здоровья. В гораздо меньшей степени волнуют выпускников такие проблемы, как переезд в другой регион/город/село, создание семьи, защита собственных гражданских прав. Минимально – покупка одежды и других вещей, а также организация свободного времени.</a:t>
            </a:r>
          </a:p>
          <a:p>
            <a:pPr lvl="0" algn="just"/>
            <a:r>
              <a:rPr lang="ru-RU" sz="1000" dirty="0">
                <a:solidFill>
                  <a:prstClr val="black"/>
                </a:solidFill>
              </a:rPr>
              <a:t>27.Самой популярной покупкой в исследуемый период у детей-сирот, обучающихся в ПОО, назван телефон, «хорошая одежда и обувь», аудио и видеотехнику.</a:t>
            </a:r>
          </a:p>
          <a:p>
            <a:pPr lvl="0" algn="just"/>
            <a:r>
              <a:rPr lang="ru-RU" sz="1000" dirty="0">
                <a:solidFill>
                  <a:prstClr val="black"/>
                </a:solidFill>
              </a:rPr>
              <a:t>28.Собственное жилье имеется только у 27% выпускников ПОО категории детей-сирот. Остальные стоят в очереди на квартиру, живут у попечителей/приемных родителей, в общежитии, у родственников, у подруги – 1 чел. (0,2%), арендуют квартиру (8,5%), живут у жены /мужа (3,4%), у родителей (0,4%), будут арендовать квартиру (2,5%).</a:t>
            </a:r>
          </a:p>
          <a:p>
            <a:pPr lvl="0" algn="just"/>
            <a:r>
              <a:rPr lang="ru-RU" sz="1000" dirty="0">
                <a:solidFill>
                  <a:prstClr val="black"/>
                </a:solidFill>
              </a:rPr>
              <a:t>29.Практически все обучающиеся выпускных курсов категории детей-сирот смотрят на будущее спокойно (оптимистично, без особых надежд и иллюзий и реалистично). Реалистически-оптимистичное настроение выпускников </a:t>
            </a:r>
          </a:p>
        </p:txBody>
      </p:sp>
      <p:sp>
        <p:nvSpPr>
          <p:cNvPr id="3" name="Прямоугольник 2">
            <a:extLst>
              <a:ext uri="{FF2B5EF4-FFF2-40B4-BE49-F238E27FC236}">
                <a16:creationId xmlns:a16="http://schemas.microsoft.com/office/drawing/2014/main" id="{59E48A64-08AD-4D1E-8BFA-FBC99A132C1E}"/>
              </a:ext>
            </a:extLst>
          </p:cNvPr>
          <p:cNvSpPr/>
          <p:nvPr/>
        </p:nvSpPr>
        <p:spPr>
          <a:xfrm>
            <a:off x="133166" y="25283"/>
            <a:ext cx="6096000" cy="646331"/>
          </a:xfrm>
          <a:prstGeom prst="rect">
            <a:avLst/>
          </a:prstGeom>
        </p:spPr>
        <p:txBody>
          <a:bodyPr>
            <a:spAutoFit/>
          </a:bodyPr>
          <a:lstStyle/>
          <a:p>
            <a:r>
              <a:rPr lang="ru-RU" b="1" dirty="0"/>
              <a:t>Выводы по результатам мониторинга</a:t>
            </a:r>
          </a:p>
          <a:p>
            <a:endParaRPr lang="ru-RU" dirty="0"/>
          </a:p>
        </p:txBody>
      </p:sp>
      <p:pic>
        <p:nvPicPr>
          <p:cNvPr id="4" name="Рисунок 3">
            <a:extLst>
              <a:ext uri="{FF2B5EF4-FFF2-40B4-BE49-F238E27FC236}">
                <a16:creationId xmlns:a16="http://schemas.microsoft.com/office/drawing/2014/main" id="{469A3CB3-5D65-4763-89D6-04C8AE1E920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50301" y="92292"/>
            <a:ext cx="1637512" cy="248203"/>
          </a:xfrm>
          <a:prstGeom prst="rect">
            <a:avLst/>
          </a:prstGeom>
        </p:spPr>
      </p:pic>
    </p:spTree>
    <p:extLst>
      <p:ext uri="{BB962C8B-B14F-4D97-AF65-F5344CB8AC3E}">
        <p14:creationId xmlns:p14="http://schemas.microsoft.com/office/powerpoint/2010/main" val="4022191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DEF1978-E0D4-4DDE-9963-EE6BE7A52EE8}"/>
              </a:ext>
            </a:extLst>
          </p:cNvPr>
          <p:cNvSpPr/>
          <p:nvPr/>
        </p:nvSpPr>
        <p:spPr>
          <a:xfrm>
            <a:off x="99412" y="0"/>
            <a:ext cx="4564198" cy="369332"/>
          </a:xfrm>
          <a:prstGeom prst="rect">
            <a:avLst/>
          </a:prstGeom>
        </p:spPr>
        <p:txBody>
          <a:bodyPr wrap="none">
            <a:spAutoFit/>
          </a:bodyPr>
          <a:lstStyle/>
          <a:p>
            <a:r>
              <a:rPr lang="ru-RU" b="1" dirty="0"/>
              <a:t>Предложения по результатам мониторинга</a:t>
            </a:r>
          </a:p>
        </p:txBody>
      </p:sp>
      <p:pic>
        <p:nvPicPr>
          <p:cNvPr id="3" name="Рисунок 2">
            <a:extLst>
              <a:ext uri="{FF2B5EF4-FFF2-40B4-BE49-F238E27FC236}">
                <a16:creationId xmlns:a16="http://schemas.microsoft.com/office/drawing/2014/main" id="{A278CE5D-F73B-47F7-9F2E-1AF09108F04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50301" y="92292"/>
            <a:ext cx="1637512" cy="248203"/>
          </a:xfrm>
          <a:prstGeom prst="rect">
            <a:avLst/>
          </a:prstGeom>
        </p:spPr>
      </p:pic>
      <p:sp>
        <p:nvSpPr>
          <p:cNvPr id="4" name="Прямоугольник 3">
            <a:extLst>
              <a:ext uri="{FF2B5EF4-FFF2-40B4-BE49-F238E27FC236}">
                <a16:creationId xmlns:a16="http://schemas.microsoft.com/office/drawing/2014/main" id="{67F84A45-899D-41CF-93F6-DD5B58F99FFE}"/>
              </a:ext>
            </a:extLst>
          </p:cNvPr>
          <p:cNvSpPr/>
          <p:nvPr/>
        </p:nvSpPr>
        <p:spPr>
          <a:xfrm>
            <a:off x="99412" y="369332"/>
            <a:ext cx="11783626" cy="6771084"/>
          </a:xfrm>
          <a:prstGeom prst="rect">
            <a:avLst/>
          </a:prstGeom>
        </p:spPr>
        <p:txBody>
          <a:bodyPr wrap="square">
            <a:spAutoFit/>
          </a:bodyPr>
          <a:lstStyle/>
          <a:p>
            <a:pPr algn="just"/>
            <a:r>
              <a:rPr lang="ru-RU" sz="1200" dirty="0"/>
              <a:t>1</a:t>
            </a:r>
            <a:r>
              <a:rPr lang="ru-RU" sz="1600" dirty="0"/>
              <a:t>.Продолжить в ПОО деятельность структурных подразделений, ответственных за социальную адаптацию и постинтернатное сопровождение обучающихся категории детей-сирот, на требуемом уровне в соответствии с вступившим 1 января 2022 года в силу Законом Иркутской области от 29.04.2021 № 35-ОЗ «О постинтернатном сопровождении в Иркутской области», то есть прежде всего внести в локальные нормативные акты единообразное наименование структурный подразделений – «отделения постинтернатного сопровождения». </a:t>
            </a:r>
          </a:p>
          <a:p>
            <a:pPr algn="just"/>
            <a:r>
              <a:rPr lang="ru-RU" sz="1600" dirty="0"/>
              <a:t>2. Организовать непрерывное повышение квалификации педагогических и иных работников ПОО по вопросам постинтернатного сопровождения и социальной адаптации отдельных категорий граждан. </a:t>
            </a:r>
          </a:p>
          <a:p>
            <a:pPr algn="just"/>
            <a:r>
              <a:rPr lang="ru-RU" sz="1600" dirty="0"/>
              <a:t>3. Внести в программы повышения квалификации по вопросам постинтернатного сопровождения и социальной адаптации раздел, посвященный особенностям взаимодействия с лицами с ОВЗ и инвалидами и сопровождения таких лиц, поскольку ежегодно доля лиц с ОВЗ и инвалидов среди детей-сирот увеличивается.</a:t>
            </a:r>
          </a:p>
          <a:p>
            <a:pPr algn="just"/>
            <a:r>
              <a:rPr lang="ru-RU" sz="1600" dirty="0"/>
              <a:t>4. Привести локальную нормативную и методическую базу ПОО по вопросам постинтернатного сопровождения отдельных категорий граждан в соответствие Закону Иркутской области от 29.04.2021 № 35-ОЗ «О постинтернатном сопровождении в Иркутской области» ОЗ-35 (создать новые положения о структурном подразделении, новые должностные инструкции сотрудников, занятых </a:t>
            </a:r>
            <a:r>
              <a:rPr lang="ru-RU" sz="1600" dirty="0" err="1"/>
              <a:t>постинтернатным</a:t>
            </a:r>
            <a:r>
              <a:rPr lang="ru-RU" sz="1600" dirty="0"/>
              <a:t> сопровождением и т.д. </a:t>
            </a:r>
          </a:p>
          <a:p>
            <a:pPr algn="just"/>
            <a:r>
              <a:rPr lang="ru-RU" sz="1600" dirty="0"/>
              <a:t> 5</a:t>
            </a:r>
            <a:r>
              <a:rPr lang="ru-RU" sz="1600" dirty="0">
                <a:solidFill>
                  <a:srgbClr val="C00000"/>
                </a:solidFill>
              </a:rPr>
              <a:t>.Изучить и транслировать положительный опыт работы ПОО по снижению числа неуважительных причин в качестве основания для отчисления обучающихся категории детей-сирот из ПОО. </a:t>
            </a:r>
          </a:p>
          <a:p>
            <a:pPr algn="just"/>
            <a:r>
              <a:rPr lang="ru-RU" sz="1600" dirty="0"/>
              <a:t>6.Обратить внимание на снижение числа обучающихся категории детей-сирот, устроенных в семьи, в сравнении с периодом 2018-2020 гг., включить данный вопрос в обсуждение на межведомственном уровне.</a:t>
            </a:r>
          </a:p>
          <a:p>
            <a:pPr algn="just"/>
            <a:r>
              <a:rPr lang="ru-RU" sz="1600" dirty="0"/>
              <a:t>7.Выявить причины, препятствующие расширению практики учебно-тренировочных квартир (социальных гостиниц) в ПОО Иркутской области, оказать необходимую методическую помощь ПОО в освоении данной формы постинтернатного сопровождения.</a:t>
            </a:r>
          </a:p>
          <a:p>
            <a:pPr algn="just"/>
            <a:r>
              <a:rPr lang="ru-RU" sz="1600" dirty="0"/>
              <a:t>8.Продолжить реализацию государственных социальных гарантий по обеспечению детей-сирот питанием и материальной помощью в ПОО на достигнутом хорошем уровне. </a:t>
            </a:r>
          </a:p>
          <a:p>
            <a:pPr algn="just"/>
            <a:r>
              <a:rPr lang="ru-RU" sz="1600" dirty="0"/>
              <a:t>9.</a:t>
            </a:r>
            <a:r>
              <a:rPr lang="ru-RU" sz="1600" dirty="0">
                <a:solidFill>
                  <a:srgbClr val="C00000"/>
                </a:solidFill>
              </a:rPr>
              <a:t>Проанализировать опыт профориентационной работы и содействия профессиональному самоопределению, привлечения на освоение программ профессионального обучения и СПО выпускников организаций для детей-сирот в ПОО, предложить для диссеминации достижения в данном направлении, скорректировать недочеты (к пунктам 9, 10, 16 выводов по результатам мониторинга).</a:t>
            </a:r>
          </a:p>
          <a:p>
            <a:endParaRPr lang="ru-RU" dirty="0"/>
          </a:p>
        </p:txBody>
      </p:sp>
    </p:spTree>
    <p:extLst>
      <p:ext uri="{BB962C8B-B14F-4D97-AF65-F5344CB8AC3E}">
        <p14:creationId xmlns:p14="http://schemas.microsoft.com/office/powerpoint/2010/main" val="2805012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5E594CC-37B4-4CB3-AE39-E9A8F5DD3A8D}"/>
              </a:ext>
            </a:extLst>
          </p:cNvPr>
          <p:cNvSpPr/>
          <p:nvPr/>
        </p:nvSpPr>
        <p:spPr>
          <a:xfrm>
            <a:off x="204187" y="466545"/>
            <a:ext cx="11783626" cy="6524863"/>
          </a:xfrm>
          <a:prstGeom prst="rect">
            <a:avLst/>
          </a:prstGeom>
        </p:spPr>
        <p:txBody>
          <a:bodyPr wrap="square">
            <a:spAutoFit/>
          </a:bodyPr>
          <a:lstStyle/>
          <a:p>
            <a:pPr lvl="0" algn="just"/>
            <a:r>
              <a:rPr lang="ru-RU" sz="1600" dirty="0">
                <a:solidFill>
                  <a:prstClr val="black"/>
                </a:solidFill>
              </a:rPr>
              <a:t>10.Включить в планы (программы) воспитательной работы, планы работы отделений постинтернатного сопровождения ПОО содействие получению дополнительного образования обучающимися категории детей-сирот (к пункту 10 выводов по результатам мониторинга).</a:t>
            </a:r>
          </a:p>
          <a:p>
            <a:pPr lvl="0" algn="just"/>
            <a:r>
              <a:rPr lang="ru-RU" sz="1600" dirty="0">
                <a:solidFill>
                  <a:prstClr val="black"/>
                </a:solidFill>
              </a:rPr>
              <a:t>11.Развивать сотрудничество ПОО с общественными организациями по вопросам постинтернатного сопровождения. </a:t>
            </a:r>
          </a:p>
          <a:p>
            <a:pPr lvl="0" algn="just"/>
            <a:r>
              <a:rPr lang="ru-RU" sz="1600" dirty="0">
                <a:solidFill>
                  <a:prstClr val="black"/>
                </a:solidFill>
              </a:rPr>
              <a:t>12.Вести специальный учет участия обучающихся категории детей-сирот в мероприятиях по профилактике социально-негативных явлений.</a:t>
            </a:r>
          </a:p>
          <a:p>
            <a:pPr lvl="0" algn="just"/>
            <a:r>
              <a:rPr lang="ru-RU" sz="1600" dirty="0">
                <a:solidFill>
                  <a:prstClr val="black"/>
                </a:solidFill>
              </a:rPr>
              <a:t>13.Увеличить долю мероприятий, направленных на создание и укрепление семьи, ответственное родительство, профилактику социального сиротства в ПОО, особенно среди обучающихся категории детей-сирот. </a:t>
            </a:r>
          </a:p>
          <a:p>
            <a:pPr lvl="0" algn="just"/>
            <a:r>
              <a:rPr lang="ru-RU" sz="1600" dirty="0">
                <a:solidFill>
                  <a:prstClr val="black"/>
                </a:solidFill>
              </a:rPr>
              <a:t>14.Продолжить работу по привлечению к активному участию в профессиональных и иных конкурсах, чемпионатах и олимпиадах обучающихся категории детей-сирот.</a:t>
            </a:r>
          </a:p>
          <a:p>
            <a:pPr lvl="0" algn="just"/>
            <a:r>
              <a:rPr lang="ru-RU" sz="1600" dirty="0">
                <a:solidFill>
                  <a:prstClr val="black"/>
                </a:solidFill>
              </a:rPr>
              <a:t>15.Активно развивать формы наставничества обучающихся категории детей-сирот, привлекать к наставничеству работодателей. </a:t>
            </a:r>
          </a:p>
          <a:p>
            <a:pPr lvl="0" algn="just"/>
            <a:r>
              <a:rPr lang="ru-RU" sz="1600" dirty="0">
                <a:solidFill>
                  <a:prstClr val="black"/>
                </a:solidFill>
              </a:rPr>
              <a:t>16.Участникам постинтернатного сопровождения активно осуществлять консультационную поддержку обучающихся категории детей-сирот.</a:t>
            </a:r>
          </a:p>
          <a:p>
            <a:pPr lvl="0" algn="just"/>
            <a:r>
              <a:rPr lang="ru-RU" sz="1600" dirty="0">
                <a:solidFill>
                  <a:prstClr val="black"/>
                </a:solidFill>
              </a:rPr>
              <a:t>17.Обратить внимание на проблемы, возникающие у первокурсников из числа детей-сирот (перегруженность учебными занятиями, неумение организовать себя, неудобное расписание, отсутствие интереса к получаемой профессии/специальности, «плохие условия обучения», отсутствие мотивации к обучению из-за «личных трудностей», названы низкое качество преподавания, удаленность ПОО от места проживания, слабое здоровье обучающихся).</a:t>
            </a:r>
          </a:p>
          <a:p>
            <a:pPr lvl="0" algn="just"/>
            <a:r>
              <a:rPr lang="ru-RU" sz="1600" dirty="0">
                <a:solidFill>
                  <a:prstClr val="black"/>
                </a:solidFill>
              </a:rPr>
              <a:t>18.Продолжить работу над формированием навыков самостоятельной деятельности обучающихся категории детей-сирот, провести анализ педагогического опыта в данном направлении.</a:t>
            </a:r>
          </a:p>
          <a:p>
            <a:pPr lvl="0" algn="just"/>
            <a:r>
              <a:rPr lang="ru-RU" sz="1600" dirty="0">
                <a:solidFill>
                  <a:prstClr val="black"/>
                </a:solidFill>
              </a:rPr>
              <a:t>19.Оказывать содействие обучающимся категории детей-сирот п вопросам трудоустройства: выбор места работы, определение адекватности уровня своих притязаний к размеру заработной платы, поиск современных предприятий для трудоустройства, формирование коммуникативных навыков для обращения за помощью в трудоустройстве.</a:t>
            </a:r>
          </a:p>
          <a:p>
            <a:pPr lvl="0" algn="just"/>
            <a:r>
              <a:rPr lang="ru-RU" sz="1600" dirty="0">
                <a:solidFill>
                  <a:prstClr val="black"/>
                </a:solidFill>
              </a:rPr>
              <a:t>20.Осуществлять психологическую поддержку и консультирование выпускников категории детей-сирот по вопросам преодоления финансовых проблем, проблем с жильем и здоровьем, снижения тревожности, связанной с взрослой жизнью, по вопросам получения образования после окончания ПОО. </a:t>
            </a:r>
          </a:p>
          <a:p>
            <a:pPr lvl="0"/>
            <a:endParaRPr lang="ru-RU" dirty="0">
              <a:solidFill>
                <a:prstClr val="black"/>
              </a:solidFill>
            </a:endParaRPr>
          </a:p>
        </p:txBody>
      </p:sp>
      <p:sp>
        <p:nvSpPr>
          <p:cNvPr id="3" name="Прямоугольник 2">
            <a:extLst>
              <a:ext uri="{FF2B5EF4-FFF2-40B4-BE49-F238E27FC236}">
                <a16:creationId xmlns:a16="http://schemas.microsoft.com/office/drawing/2014/main" id="{658A7300-951B-4C79-B89A-3DF29042E319}"/>
              </a:ext>
            </a:extLst>
          </p:cNvPr>
          <p:cNvSpPr/>
          <p:nvPr/>
        </p:nvSpPr>
        <p:spPr>
          <a:xfrm>
            <a:off x="80362" y="97213"/>
            <a:ext cx="4564198" cy="369332"/>
          </a:xfrm>
          <a:prstGeom prst="rect">
            <a:avLst/>
          </a:prstGeom>
        </p:spPr>
        <p:txBody>
          <a:bodyPr wrap="none">
            <a:spAutoFit/>
          </a:bodyPr>
          <a:lstStyle/>
          <a:p>
            <a:r>
              <a:rPr lang="ru-RU" b="1" dirty="0"/>
              <a:t>Предложения по результатам мониторинга</a:t>
            </a:r>
          </a:p>
        </p:txBody>
      </p:sp>
      <p:pic>
        <p:nvPicPr>
          <p:cNvPr id="4" name="Рисунок 3">
            <a:extLst>
              <a:ext uri="{FF2B5EF4-FFF2-40B4-BE49-F238E27FC236}">
                <a16:creationId xmlns:a16="http://schemas.microsoft.com/office/drawing/2014/main" id="{CBA874E1-840C-4427-9E79-07277BAA4D1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50301" y="92292"/>
            <a:ext cx="1637512" cy="248203"/>
          </a:xfrm>
          <a:prstGeom prst="rect">
            <a:avLst/>
          </a:prstGeom>
        </p:spPr>
      </p:pic>
    </p:spTree>
    <p:extLst>
      <p:ext uri="{BB962C8B-B14F-4D97-AF65-F5344CB8AC3E}">
        <p14:creationId xmlns:p14="http://schemas.microsoft.com/office/powerpoint/2010/main" val="3959238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1DBAFB21-0488-4EE0-A23F-DE735922F4B0}"/>
              </a:ext>
            </a:extLst>
          </p:cNvPr>
          <p:cNvSpPr/>
          <p:nvPr/>
        </p:nvSpPr>
        <p:spPr>
          <a:xfrm>
            <a:off x="319596" y="146425"/>
            <a:ext cx="9800948" cy="1057212"/>
          </a:xfrm>
          <a:prstGeom prst="rect">
            <a:avLst/>
          </a:prstGeom>
        </p:spPr>
        <p:txBody>
          <a:bodyPr wrap="square">
            <a:spAutoFit/>
          </a:bodyPr>
          <a:lstStyle/>
          <a:p>
            <a:pPr algn="ctr">
              <a:lnSpc>
                <a:spcPct val="106000"/>
              </a:lnSpc>
              <a:spcAft>
                <a:spcPts val="0"/>
              </a:spcAft>
            </a:pPr>
            <a:r>
              <a:rPr lang="ru-RU" sz="2000" b="1" dirty="0">
                <a:latin typeface="+mj-lt"/>
                <a:ea typeface="Calibri" panose="020F0502020204030204" pitchFamily="34" charset="0"/>
                <a:cs typeface="Times New Roman" panose="02020603050405020304" pitchFamily="18" charset="0"/>
              </a:rPr>
              <a:t>Динамика правонарушений среди детей-сирот и детей, оставшихся без попечения родителей, лиц из их числа в 2019 и 2020 годах</a:t>
            </a:r>
          </a:p>
          <a:p>
            <a:pPr algn="ctr">
              <a:lnSpc>
                <a:spcPct val="106000"/>
              </a:lnSpc>
              <a:spcAft>
                <a:spcPts val="0"/>
              </a:spcAft>
            </a:pPr>
            <a:r>
              <a:rPr lang="ru-RU" sz="2000" b="1" dirty="0">
                <a:latin typeface="+mj-lt"/>
                <a:ea typeface="Calibri" panose="020F0502020204030204" pitchFamily="34" charset="0"/>
                <a:cs typeface="Times New Roman" panose="02020603050405020304" pitchFamily="18" charset="0"/>
              </a:rPr>
              <a:t> </a:t>
            </a:r>
          </a:p>
        </p:txBody>
      </p:sp>
      <p:graphicFrame>
        <p:nvGraphicFramePr>
          <p:cNvPr id="7" name="Таблица 6">
            <a:extLst>
              <a:ext uri="{FF2B5EF4-FFF2-40B4-BE49-F238E27FC236}">
                <a16:creationId xmlns:a16="http://schemas.microsoft.com/office/drawing/2014/main" id="{3AF923FB-57FB-4643-B5CB-A01438AFED09}"/>
              </a:ext>
            </a:extLst>
          </p:cNvPr>
          <p:cNvGraphicFramePr>
            <a:graphicFrameLocks noGrp="1"/>
          </p:cNvGraphicFramePr>
          <p:nvPr>
            <p:extLst>
              <p:ext uri="{D42A27DB-BD31-4B8C-83A1-F6EECF244321}">
                <p14:modId xmlns:p14="http://schemas.microsoft.com/office/powerpoint/2010/main" val="1327237220"/>
              </p:ext>
            </p:extLst>
          </p:nvPr>
        </p:nvGraphicFramePr>
        <p:xfrm>
          <a:off x="403258" y="1029865"/>
          <a:ext cx="7488991" cy="5521857"/>
        </p:xfrm>
        <a:graphic>
          <a:graphicData uri="http://schemas.openxmlformats.org/drawingml/2006/table">
            <a:tbl>
              <a:tblPr firstRow="1" firstCol="1" bandRow="1"/>
              <a:tblGrid>
                <a:gridCol w="3440773">
                  <a:extLst>
                    <a:ext uri="{9D8B030D-6E8A-4147-A177-3AD203B41FA5}">
                      <a16:colId xmlns:a16="http://schemas.microsoft.com/office/drawing/2014/main" val="721517627"/>
                    </a:ext>
                  </a:extLst>
                </a:gridCol>
                <a:gridCol w="612559">
                  <a:extLst>
                    <a:ext uri="{9D8B030D-6E8A-4147-A177-3AD203B41FA5}">
                      <a16:colId xmlns:a16="http://schemas.microsoft.com/office/drawing/2014/main" val="4218867161"/>
                    </a:ext>
                  </a:extLst>
                </a:gridCol>
                <a:gridCol w="319596">
                  <a:extLst>
                    <a:ext uri="{9D8B030D-6E8A-4147-A177-3AD203B41FA5}">
                      <a16:colId xmlns:a16="http://schemas.microsoft.com/office/drawing/2014/main" val="846308602"/>
                    </a:ext>
                  </a:extLst>
                </a:gridCol>
                <a:gridCol w="612560">
                  <a:extLst>
                    <a:ext uri="{9D8B030D-6E8A-4147-A177-3AD203B41FA5}">
                      <a16:colId xmlns:a16="http://schemas.microsoft.com/office/drawing/2014/main" val="1454416819"/>
                    </a:ext>
                  </a:extLst>
                </a:gridCol>
                <a:gridCol w="798990">
                  <a:extLst>
                    <a:ext uri="{9D8B030D-6E8A-4147-A177-3AD203B41FA5}">
                      <a16:colId xmlns:a16="http://schemas.microsoft.com/office/drawing/2014/main" val="3928466428"/>
                    </a:ext>
                  </a:extLst>
                </a:gridCol>
                <a:gridCol w="577048">
                  <a:extLst>
                    <a:ext uri="{9D8B030D-6E8A-4147-A177-3AD203B41FA5}">
                      <a16:colId xmlns:a16="http://schemas.microsoft.com/office/drawing/2014/main" val="4020416176"/>
                    </a:ext>
                  </a:extLst>
                </a:gridCol>
                <a:gridCol w="1127465">
                  <a:extLst>
                    <a:ext uri="{9D8B030D-6E8A-4147-A177-3AD203B41FA5}">
                      <a16:colId xmlns:a16="http://schemas.microsoft.com/office/drawing/2014/main" val="224635467"/>
                    </a:ext>
                  </a:extLst>
                </a:gridCol>
              </a:tblGrid>
              <a:tr h="185347">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Показатель</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2019 г.</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2020 г.</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2021 г.</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74586472"/>
                  </a:ext>
                </a:extLst>
              </a:tr>
              <a:tr h="185347">
                <a:tc>
                  <a:txBody>
                    <a:bodyPr/>
                    <a:lstStyle/>
                    <a:p>
                      <a:pPr>
                        <a:lnSpc>
                          <a:spcPct val="106000"/>
                        </a:lnSpc>
                        <a:spcAft>
                          <a:spcPts val="800"/>
                        </a:spcAft>
                      </a:pPr>
                      <a:r>
                        <a:rPr lang="ru-RU" sz="900" i="1">
                          <a:effectLst/>
                          <a:latin typeface="Times New Roman" panose="02020603050405020304" pitchFamily="18" charset="0"/>
                          <a:ea typeface="Calibri" panose="020F0502020204030204" pitchFamily="34" charset="0"/>
                          <a:cs typeface="Times New Roman" panose="02020603050405020304" pitchFamily="18" charset="0"/>
                        </a:rPr>
                        <a:t>Самовольные уходы (общее количество)</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141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70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6000"/>
                        </a:lnSpc>
                        <a:spcAft>
                          <a:spcPts val="80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171</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4,7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503557549"/>
                  </a:ext>
                </a:extLst>
              </a:tr>
              <a:tr h="185347">
                <a:tc>
                  <a:txBody>
                    <a:bodyPr/>
                    <a:lstStyle/>
                    <a:p>
                      <a:pPr>
                        <a:lnSpc>
                          <a:spcPct val="106000"/>
                        </a:lnSpc>
                        <a:spcAft>
                          <a:spcPts val="800"/>
                        </a:spcAft>
                      </a:pPr>
                      <a:r>
                        <a:rPr lang="ru-RU" sz="900" i="1">
                          <a:effectLst/>
                          <a:latin typeface="Times New Roman" panose="02020603050405020304" pitchFamily="18" charset="0"/>
                          <a:ea typeface="Calibri" panose="020F0502020204030204" pitchFamily="34" charset="0"/>
                          <a:cs typeface="Times New Roman" panose="02020603050405020304" pitchFamily="18" charset="0"/>
                        </a:rPr>
                        <a:t>Из них несовершеннолетних</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78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152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4,2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423906585"/>
                  </a:ext>
                </a:extLst>
              </a:tr>
              <a:tr h="185347">
                <a:tc>
                  <a:txBody>
                    <a:bodyPr/>
                    <a:lstStyle/>
                    <a:p>
                      <a:pPr>
                        <a:lnSpc>
                          <a:spcPct val="106000"/>
                        </a:lnSpc>
                        <a:spcAft>
                          <a:spcPts val="800"/>
                        </a:spcAft>
                      </a:pPr>
                      <a:r>
                        <a:rPr lang="ru-RU" sz="900" i="1">
                          <a:effectLst/>
                          <a:latin typeface="Times New Roman" panose="02020603050405020304" pitchFamily="18" charset="0"/>
                          <a:ea typeface="Calibri" panose="020F0502020204030204" pitchFamily="34" charset="0"/>
                          <a:cs typeface="Times New Roman" panose="02020603050405020304" pitchFamily="18" charset="0"/>
                        </a:rPr>
                        <a:t>Состоят (-ли) на учете в КДН и ЗП</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86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75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99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056847142"/>
                  </a:ext>
                </a:extLst>
              </a:tr>
              <a:tr h="185347">
                <a:tc>
                  <a:txBody>
                    <a:bodyPr/>
                    <a:lstStyle/>
                    <a:p>
                      <a:pPr>
                        <a:lnSpc>
                          <a:spcPct val="106000"/>
                        </a:lnSpc>
                        <a:spcAft>
                          <a:spcPts val="800"/>
                        </a:spcAft>
                      </a:pPr>
                      <a:r>
                        <a:rPr lang="ru-RU" sz="900" i="1">
                          <a:effectLst/>
                          <a:latin typeface="Times New Roman" panose="02020603050405020304" pitchFamily="18" charset="0"/>
                          <a:ea typeface="Calibri" panose="020F0502020204030204" pitchFamily="34" charset="0"/>
                          <a:cs typeface="Times New Roman" panose="02020603050405020304" pitchFamily="18" charset="0"/>
                        </a:rPr>
                        <a:t>Состоят (-ли) на учете в ОДН, ПДН</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104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80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125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263239260"/>
                  </a:ext>
                </a:extLst>
              </a:tr>
              <a:tr h="185347">
                <a:tc>
                  <a:txBody>
                    <a:bodyPr/>
                    <a:lstStyle/>
                    <a:p>
                      <a:pPr>
                        <a:lnSpc>
                          <a:spcPct val="106000"/>
                        </a:lnSpc>
                        <a:spcAft>
                          <a:spcPts val="800"/>
                        </a:spcAft>
                      </a:pPr>
                      <a:r>
                        <a:rPr lang="ru-RU" sz="900" i="1">
                          <a:effectLst/>
                          <a:latin typeface="Times New Roman" panose="02020603050405020304" pitchFamily="18" charset="0"/>
                          <a:ea typeface="Calibri" panose="020F0502020204030204" pitchFamily="34" charset="0"/>
                          <a:cs typeface="Times New Roman" panose="02020603050405020304" pitchFamily="18" charset="0"/>
                        </a:rPr>
                        <a:t>Состоят (-ли) на учете в ПОО</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192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4,7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108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199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5,5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616696737"/>
                  </a:ext>
                </a:extLst>
              </a:tr>
              <a:tr h="185347">
                <a:tc>
                  <a:txBody>
                    <a:bodyPr/>
                    <a:lstStyle/>
                    <a:p>
                      <a:pPr>
                        <a:lnSpc>
                          <a:spcPct val="106000"/>
                        </a:lnSpc>
                        <a:spcAft>
                          <a:spcPts val="800"/>
                        </a:spcAft>
                      </a:pPr>
                      <a:r>
                        <a:rPr lang="ru-RU" sz="900" i="1">
                          <a:effectLst/>
                          <a:latin typeface="Times New Roman" panose="02020603050405020304" pitchFamily="18" charset="0"/>
                          <a:ea typeface="Calibri" panose="020F0502020204030204" pitchFamily="34" charset="0"/>
                          <a:cs typeface="Times New Roman" panose="02020603050405020304" pitchFamily="18" charset="0"/>
                        </a:rPr>
                        <a:t>Из них</a:t>
                      </a:r>
                      <a:r>
                        <a:rPr lang="ru-RU" sz="900">
                          <a:effectLst/>
                          <a:latin typeface="Times New Roman" panose="02020603050405020304" pitchFamily="18" charset="0"/>
                          <a:ea typeface="Calibri" panose="020F0502020204030204" pitchFamily="34" charset="0"/>
                          <a:cs typeface="Times New Roman" panose="02020603050405020304" pitchFamily="18" charset="0"/>
                        </a:rPr>
                        <a:t> </a:t>
                      </a:r>
                      <a:r>
                        <a:rPr lang="ru-RU" sz="900" i="1">
                          <a:effectLst/>
                          <a:latin typeface="Times New Roman" panose="02020603050405020304" pitchFamily="18" charset="0"/>
                          <a:ea typeface="Calibri" panose="020F0502020204030204" pitchFamily="34" charset="0"/>
                          <a:cs typeface="Times New Roman" panose="02020603050405020304" pitchFamily="18" charset="0"/>
                        </a:rPr>
                        <a:t>несовершеннолетних</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122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164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4,5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616497669"/>
                  </a:ext>
                </a:extLst>
              </a:tr>
              <a:tr h="185347">
                <a:tc>
                  <a:txBody>
                    <a:bodyPr/>
                    <a:lstStyle/>
                    <a:p>
                      <a:pPr>
                        <a:lnSpc>
                          <a:spcPct val="106000"/>
                        </a:lnSpc>
                        <a:spcAft>
                          <a:spcPts val="800"/>
                        </a:spcAft>
                      </a:pPr>
                      <a:r>
                        <a:rPr lang="ru-RU" sz="900" i="1">
                          <a:effectLst/>
                          <a:latin typeface="Times New Roman" panose="02020603050405020304" pitchFamily="18" charset="0"/>
                          <a:ea typeface="Calibri" panose="020F0502020204030204" pitchFamily="34" charset="0"/>
                          <a:cs typeface="Times New Roman" panose="02020603050405020304" pitchFamily="18" charset="0"/>
                        </a:rPr>
                        <a:t>Уголовные преступления по статьям</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521528136"/>
                  </a:ext>
                </a:extLst>
              </a:tr>
              <a:tr h="574390">
                <a:tc>
                  <a:txBody>
                    <a:bodyPr/>
                    <a:lstStyle/>
                    <a:p>
                      <a:pPr>
                        <a:lnSpc>
                          <a:spcPct val="106000"/>
                        </a:lnSpc>
                        <a:spcAft>
                          <a:spcPts val="800"/>
                        </a:spcAft>
                      </a:pPr>
                      <a:r>
                        <a:rPr lang="ru-RU" sz="900" i="1">
                          <a:effectLst/>
                          <a:latin typeface="Times New Roman" panose="02020603050405020304" pitchFamily="18" charset="0"/>
                          <a:ea typeface="Calibri" panose="020F0502020204030204" pitchFamily="34" charset="0"/>
                          <a:cs typeface="Times New Roman" panose="02020603050405020304" pitchFamily="18" charset="0"/>
                        </a:rPr>
                        <a:t>ч.1 ст.228 УК РФ; ч.4 ст. 158 УК РФ; ч.3. ст. 158 УК РФ; ч.2. ст. 158 УК РФ; ч.1 ст.161 УК РФ; ч.1. ст.166 УК РФ; ст.111 УК РФ</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37</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195054209"/>
                  </a:ext>
                </a:extLst>
              </a:tr>
              <a:tr h="185347">
                <a:tc>
                  <a:txBody>
                    <a:bodyPr/>
                    <a:lstStyle/>
                    <a:p>
                      <a:pPr>
                        <a:lnSpc>
                          <a:spcPct val="106000"/>
                        </a:lnSpc>
                        <a:spcAft>
                          <a:spcPts val="800"/>
                        </a:spcAft>
                      </a:pPr>
                      <a:r>
                        <a:rPr lang="ru-RU" sz="900" i="1">
                          <a:effectLst/>
                          <a:latin typeface="Times New Roman" panose="02020603050405020304" pitchFamily="18" charset="0"/>
                          <a:ea typeface="Calibri" panose="020F0502020204030204" pitchFamily="34" charset="0"/>
                          <a:cs typeface="Times New Roman" panose="02020603050405020304" pitchFamily="18" charset="0"/>
                        </a:rPr>
                        <a:t>Из них несовершеннолетних</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37379318"/>
                  </a:ext>
                </a:extLst>
              </a:tr>
              <a:tr h="185347">
                <a:tc>
                  <a:txBody>
                    <a:bodyPr/>
                    <a:lstStyle/>
                    <a:p>
                      <a:pPr>
                        <a:lnSpc>
                          <a:spcPct val="106000"/>
                        </a:lnSpc>
                        <a:spcAft>
                          <a:spcPts val="800"/>
                        </a:spcAft>
                      </a:pPr>
                      <a:r>
                        <a:rPr lang="ru-RU" sz="900" i="1">
                          <a:effectLst/>
                          <a:latin typeface="Times New Roman" panose="02020603050405020304" pitchFamily="18" charset="0"/>
                          <a:ea typeface="Calibri" panose="020F0502020204030204" pitchFamily="34" charset="0"/>
                          <a:cs typeface="Times New Roman" panose="02020603050405020304" pitchFamily="18" charset="0"/>
                        </a:rPr>
                        <a:t>Иные преступления</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274634742"/>
                  </a:ext>
                </a:extLst>
              </a:tr>
              <a:tr h="2908650">
                <a:tc>
                  <a:txBody>
                    <a:bodyPr/>
                    <a:lstStyle/>
                    <a:p>
                      <a:pPr algn="just">
                        <a:lnSpc>
                          <a:spcPct val="106000"/>
                        </a:lnSpc>
                        <a:spcAft>
                          <a:spcPts val="800"/>
                        </a:spcAft>
                      </a:pPr>
                      <a:r>
                        <a:rPr lang="ru-RU" sz="900" i="1" dirty="0">
                          <a:effectLst/>
                          <a:latin typeface="Times New Roman" panose="02020603050405020304" pitchFamily="18" charset="0"/>
                          <a:ea typeface="Calibri" panose="020F0502020204030204" pitchFamily="34" charset="0"/>
                          <a:cs typeface="Times New Roman" panose="02020603050405020304" pitchFamily="18" charset="0"/>
                        </a:rPr>
                        <a:t>нарушение условий проживания в общежитии, пропуски занятий, продажа краденного, административные правонарушения, антиобщественное поведение , бродяжничество, употребление ПАВ, самовольный уход, нарушение комендантского часа, появление в общественных местах в состоянии опьянения, уничтожение и повреждение чужого имущества, нарушение земельно-имущественных отношений, мелкое хищение чужого имущества, употребление спиртосодержащей продукции, невыполнение водителем ТС требования о прохождении медицинского освидетельствования на состояние опьянения, пропуски занятий</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131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3,6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331831422"/>
                  </a:ext>
                </a:extLst>
              </a:tr>
              <a:tr h="185347">
                <a:tc>
                  <a:txBody>
                    <a:bodyPr/>
                    <a:lstStyle/>
                    <a:p>
                      <a:pPr>
                        <a:lnSpc>
                          <a:spcPct val="106000"/>
                        </a:lnSpc>
                        <a:spcAft>
                          <a:spcPts val="800"/>
                        </a:spcAft>
                      </a:pPr>
                      <a:r>
                        <a:rPr lang="ru-RU" sz="900" i="1">
                          <a:effectLst/>
                          <a:latin typeface="Times New Roman" panose="02020603050405020304" pitchFamily="18" charset="0"/>
                          <a:ea typeface="Calibri" panose="020F0502020204030204" pitchFamily="34" charset="0"/>
                          <a:cs typeface="Times New Roman" panose="02020603050405020304" pitchFamily="18" charset="0"/>
                        </a:rPr>
                        <a:t>Из них несовершеннолетних</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22</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23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0,6</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6000"/>
                        </a:lnSpc>
                        <a:spcAft>
                          <a:spcPts val="800"/>
                        </a:spcAft>
                      </a:pPr>
                      <a:r>
                        <a:rPr lang="ru-RU" sz="900">
                          <a:effectLst/>
                          <a:latin typeface="Times New Roman" panose="02020603050405020304" pitchFamily="18" charset="0"/>
                          <a:ea typeface="Calibri" panose="020F0502020204030204" pitchFamily="34" charset="0"/>
                          <a:cs typeface="Times New Roman" panose="02020603050405020304" pitchFamily="18" charset="0"/>
                        </a:rPr>
                        <a:t>103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800"/>
                        </a:spcAft>
                      </a:pPr>
                      <a:r>
                        <a:rPr lang="ru-RU" sz="900" dirty="0">
                          <a:effectLst/>
                          <a:latin typeface="Times New Roman" panose="02020603050405020304" pitchFamily="18" charset="0"/>
                          <a:ea typeface="Calibri" panose="020F0502020204030204" pitchFamily="34" charset="0"/>
                          <a:cs typeface="Times New Roman" panose="02020603050405020304" pitchFamily="18" charset="0"/>
                        </a:rPr>
                        <a:t>2,8</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225" marR="542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479851391"/>
                  </a:ext>
                </a:extLst>
              </a:tr>
            </a:tbl>
          </a:graphicData>
        </a:graphic>
      </p:graphicFrame>
      <p:pic>
        <p:nvPicPr>
          <p:cNvPr id="8" name="Рисунок 7">
            <a:extLst>
              <a:ext uri="{FF2B5EF4-FFF2-40B4-BE49-F238E27FC236}">
                <a16:creationId xmlns:a16="http://schemas.microsoft.com/office/drawing/2014/main" id="{AE7E849D-F724-4D6A-AFA7-7EFD70DAC0B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78944" y="197413"/>
            <a:ext cx="1637512" cy="248203"/>
          </a:xfrm>
          <a:prstGeom prst="rect">
            <a:avLst/>
          </a:prstGeom>
        </p:spPr>
      </p:pic>
      <p:sp>
        <p:nvSpPr>
          <p:cNvPr id="9" name="TextBox 8">
            <a:extLst>
              <a:ext uri="{FF2B5EF4-FFF2-40B4-BE49-F238E27FC236}">
                <a16:creationId xmlns:a16="http://schemas.microsoft.com/office/drawing/2014/main" id="{EC2D86E7-CBE8-439F-8CA9-76AC256CCA94}"/>
              </a:ext>
            </a:extLst>
          </p:cNvPr>
          <p:cNvSpPr txBox="1"/>
          <p:nvPr/>
        </p:nvSpPr>
        <p:spPr>
          <a:xfrm>
            <a:off x="8740528" y="2629997"/>
            <a:ext cx="2938509" cy="646331"/>
          </a:xfrm>
          <a:prstGeom prst="rect">
            <a:avLst/>
          </a:prstGeom>
          <a:noFill/>
        </p:spPr>
        <p:txBody>
          <a:bodyPr wrap="square" rtlCol="0">
            <a:spAutoFit/>
          </a:bodyPr>
          <a:lstStyle/>
          <a:p>
            <a:pPr algn="ctr"/>
            <a:r>
              <a:rPr lang="ru-RU" dirty="0"/>
              <a:t>Тревожная тенденция 2021 года</a:t>
            </a:r>
          </a:p>
        </p:txBody>
      </p:sp>
      <p:pic>
        <p:nvPicPr>
          <p:cNvPr id="12" name="Рисунок 11" descr="Презентация с круговой диаграммой">
            <a:extLst>
              <a:ext uri="{FF2B5EF4-FFF2-40B4-BE49-F238E27FC236}">
                <a16:creationId xmlns:a16="http://schemas.microsoft.com/office/drawing/2014/main" id="{B77EC8F3-459D-498E-B931-FE276978BC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5284" y="5766162"/>
            <a:ext cx="914400" cy="914400"/>
          </a:xfrm>
          <a:prstGeom prst="rect">
            <a:avLst/>
          </a:prstGeom>
        </p:spPr>
      </p:pic>
    </p:spTree>
    <p:extLst>
      <p:ext uri="{BB962C8B-B14F-4D97-AF65-F5344CB8AC3E}">
        <p14:creationId xmlns:p14="http://schemas.microsoft.com/office/powerpoint/2010/main" val="651303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07DCBE-AB98-4D30-B9A7-D5750A591138}"/>
              </a:ext>
            </a:extLst>
          </p:cNvPr>
          <p:cNvSpPr txBox="1"/>
          <p:nvPr/>
        </p:nvSpPr>
        <p:spPr>
          <a:xfrm>
            <a:off x="216736" y="138408"/>
            <a:ext cx="11587369" cy="1477328"/>
          </a:xfrm>
          <a:prstGeom prst="rect">
            <a:avLst/>
          </a:prstGeom>
          <a:noFill/>
        </p:spPr>
        <p:txBody>
          <a:bodyPr wrap="square" rtlCol="0">
            <a:spAutoFit/>
          </a:bodyPr>
          <a:lstStyle/>
          <a:p>
            <a:pPr algn="just"/>
            <a:r>
              <a:rPr lang="ru-RU" b="1" dirty="0"/>
              <a:t>Итоги реализации профессиональными образовательными организациями </a:t>
            </a:r>
          </a:p>
          <a:p>
            <a:pPr algn="just"/>
            <a:r>
              <a:rPr lang="ru-RU" b="1" dirty="0"/>
              <a:t>Модельной программы подготовки детей-сирот и детей, оставшихся без попечения родителей, </a:t>
            </a:r>
          </a:p>
          <a:p>
            <a:pPr algn="just"/>
            <a:r>
              <a:rPr lang="ru-RU" b="1" dirty="0"/>
              <a:t>к самостоятельной жизни и постинтернатного сопровождения выпускников организаций для детей-сирот </a:t>
            </a:r>
          </a:p>
          <a:p>
            <a:pPr algn="just"/>
            <a:r>
              <a:rPr lang="ru-RU" b="1" dirty="0"/>
              <a:t>на территории Иркутской области на 2022 год</a:t>
            </a:r>
          </a:p>
          <a:p>
            <a:endParaRPr lang="ru-RU" dirty="0"/>
          </a:p>
        </p:txBody>
      </p:sp>
      <p:pic>
        <p:nvPicPr>
          <p:cNvPr id="8" name="Рисунок 7">
            <a:extLst>
              <a:ext uri="{FF2B5EF4-FFF2-40B4-BE49-F238E27FC236}">
                <a16:creationId xmlns:a16="http://schemas.microsoft.com/office/drawing/2014/main" id="{30F194F6-23F8-438C-AF37-B0A2CA93855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78944" y="197413"/>
            <a:ext cx="1637512" cy="248203"/>
          </a:xfrm>
          <a:prstGeom prst="rect">
            <a:avLst/>
          </a:prstGeom>
        </p:spPr>
      </p:pic>
      <p:sp>
        <p:nvSpPr>
          <p:cNvPr id="3" name="TextBox 2">
            <a:extLst>
              <a:ext uri="{FF2B5EF4-FFF2-40B4-BE49-F238E27FC236}">
                <a16:creationId xmlns:a16="http://schemas.microsoft.com/office/drawing/2014/main" id="{BA22296B-E458-495B-816F-1EA6F2787397}"/>
              </a:ext>
            </a:extLst>
          </p:cNvPr>
          <p:cNvSpPr txBox="1"/>
          <p:nvPr/>
        </p:nvSpPr>
        <p:spPr>
          <a:xfrm>
            <a:off x="364459" y="1702919"/>
            <a:ext cx="2725444" cy="4431983"/>
          </a:xfrm>
          <a:prstGeom prst="rect">
            <a:avLst/>
          </a:prstGeom>
          <a:noFill/>
        </p:spPr>
        <p:txBody>
          <a:bodyPr wrap="square" rtlCol="0">
            <a:spAutoFit/>
          </a:bodyPr>
          <a:lstStyle/>
          <a:p>
            <a:pPr algn="ctr"/>
            <a:r>
              <a:rPr lang="ru-RU" sz="1400" dirty="0">
                <a:solidFill>
                  <a:schemeClr val="accent1">
                    <a:lumMod val="50000"/>
                  </a:schemeClr>
                </a:solidFill>
              </a:rPr>
              <a:t>Основание проведения мониторинга - распоряжение министерства образования Иркутской области от 13 декабря 2021 года № 2094-мр.</a:t>
            </a:r>
          </a:p>
          <a:p>
            <a:pPr algn="ctr"/>
            <a:endParaRPr lang="ru-RU" sz="1400" dirty="0">
              <a:solidFill>
                <a:schemeClr val="accent1">
                  <a:lumMod val="50000"/>
                </a:schemeClr>
              </a:solidFill>
            </a:endParaRPr>
          </a:p>
          <a:p>
            <a:pPr algn="ctr"/>
            <a:endParaRPr lang="ru-RU" sz="1400" dirty="0">
              <a:solidFill>
                <a:schemeClr val="accent1">
                  <a:lumMod val="50000"/>
                </a:schemeClr>
              </a:solidFill>
            </a:endParaRPr>
          </a:p>
          <a:p>
            <a:pPr algn="ctr"/>
            <a:r>
              <a:rPr lang="ru-RU" sz="1400" dirty="0">
                <a:solidFill>
                  <a:schemeClr val="accent1">
                    <a:lumMod val="50000"/>
                  </a:schemeClr>
                </a:solidFill>
                <a:ea typeface="Calibri" panose="020F0502020204030204" pitchFamily="34" charset="0"/>
                <a:cs typeface="Times New Roman" panose="02020603050405020304" pitchFamily="18" charset="0"/>
              </a:rPr>
              <a:t>Цель проведения мониторинга - предоставление в министерство образования Иркутской области объективных данных о качестве реализации Модельной программы для формирования управленческих решений по повышению качества и результативности постинтернатного сопровождения детей-сирот в ПОО.</a:t>
            </a:r>
          </a:p>
          <a:p>
            <a:endParaRPr lang="ru-RU" sz="1600" dirty="0"/>
          </a:p>
        </p:txBody>
      </p:sp>
      <p:pic>
        <p:nvPicPr>
          <p:cNvPr id="9" name="Рисунок 8" descr="Презентация с круговой диаграммой">
            <a:extLst>
              <a:ext uri="{FF2B5EF4-FFF2-40B4-BE49-F238E27FC236}">
                <a16:creationId xmlns:a16="http://schemas.microsoft.com/office/drawing/2014/main" id="{C03000B6-72B1-485C-B292-5CBC837DA9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5284" y="5766162"/>
            <a:ext cx="914400" cy="914400"/>
          </a:xfrm>
          <a:prstGeom prst="rect">
            <a:avLst/>
          </a:prstGeom>
        </p:spPr>
      </p:pic>
      <p:sp>
        <p:nvSpPr>
          <p:cNvPr id="10" name="Правая фигурная скобка 9">
            <a:extLst>
              <a:ext uri="{FF2B5EF4-FFF2-40B4-BE49-F238E27FC236}">
                <a16:creationId xmlns:a16="http://schemas.microsoft.com/office/drawing/2014/main" id="{652E90E1-3F05-4010-B97E-1671370EFFA8}"/>
              </a:ext>
            </a:extLst>
          </p:cNvPr>
          <p:cNvSpPr/>
          <p:nvPr/>
        </p:nvSpPr>
        <p:spPr>
          <a:xfrm>
            <a:off x="2700648" y="1615736"/>
            <a:ext cx="1003176" cy="450097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 name="TextBox 10">
            <a:extLst>
              <a:ext uri="{FF2B5EF4-FFF2-40B4-BE49-F238E27FC236}">
                <a16:creationId xmlns:a16="http://schemas.microsoft.com/office/drawing/2014/main" id="{7034F7C6-8B5B-493E-9479-11949123098E}"/>
              </a:ext>
            </a:extLst>
          </p:cNvPr>
          <p:cNvSpPr txBox="1"/>
          <p:nvPr/>
        </p:nvSpPr>
        <p:spPr>
          <a:xfrm>
            <a:off x="3831957" y="1674741"/>
            <a:ext cx="7253057" cy="523220"/>
          </a:xfrm>
          <a:prstGeom prst="rect">
            <a:avLst/>
          </a:prstGeom>
          <a:noFill/>
        </p:spPr>
        <p:txBody>
          <a:bodyPr wrap="square" rtlCol="0">
            <a:spAutoFit/>
          </a:bodyPr>
          <a:lstStyle/>
          <a:p>
            <a:pPr algn="just"/>
            <a:r>
              <a:rPr lang="ru-RU" sz="1400" dirty="0"/>
              <a:t>Модельная программа остается действующим документом, обязательным для реализации (в том числе в ПОО, подведомственных министерству образования  Иркутской области)</a:t>
            </a:r>
          </a:p>
        </p:txBody>
      </p:sp>
      <p:sp>
        <p:nvSpPr>
          <p:cNvPr id="12" name="TextBox 11">
            <a:extLst>
              <a:ext uri="{FF2B5EF4-FFF2-40B4-BE49-F238E27FC236}">
                <a16:creationId xmlns:a16="http://schemas.microsoft.com/office/drawing/2014/main" id="{49541B79-037C-461B-8B18-61302ECDC514}"/>
              </a:ext>
            </a:extLst>
          </p:cNvPr>
          <p:cNvSpPr txBox="1"/>
          <p:nvPr/>
        </p:nvSpPr>
        <p:spPr>
          <a:xfrm>
            <a:off x="3831957" y="2568400"/>
            <a:ext cx="7403977" cy="2523768"/>
          </a:xfrm>
          <a:prstGeom prst="rect">
            <a:avLst/>
          </a:prstGeom>
          <a:noFill/>
        </p:spPr>
        <p:txBody>
          <a:bodyPr wrap="square" rtlCol="0">
            <a:spAutoFit/>
          </a:bodyPr>
          <a:lstStyle/>
          <a:p>
            <a:pPr algn="just"/>
            <a:r>
              <a:rPr lang="ru-RU" sz="1400" dirty="0"/>
              <a:t>В мониторинг включены 3 показателя:</a:t>
            </a:r>
          </a:p>
          <a:p>
            <a:pPr algn="just"/>
            <a:endParaRPr lang="ru-RU" sz="1400" dirty="0"/>
          </a:p>
          <a:p>
            <a:pPr algn="just"/>
            <a:r>
              <a:rPr lang="ru-RU" sz="1400" dirty="0"/>
              <a:t>1. «Изменения в инфраструктуре организаций, участвующих в постинтернатном сопровождении»</a:t>
            </a:r>
          </a:p>
          <a:p>
            <a:pPr algn="just"/>
            <a:endParaRPr lang="ru-RU" sz="1400" dirty="0"/>
          </a:p>
          <a:p>
            <a:pPr algn="just"/>
            <a:r>
              <a:rPr lang="ru-RU" sz="1400" dirty="0"/>
              <a:t>2. «Изменения в жизнедеятельности лиц, подлежащих постинтернатному сопровождению и получивших такую помощь»</a:t>
            </a:r>
          </a:p>
          <a:p>
            <a:pPr algn="just"/>
            <a:endParaRPr lang="ru-RU" sz="1400" dirty="0"/>
          </a:p>
          <a:p>
            <a:pPr algn="just"/>
            <a:r>
              <a:rPr lang="ru-RU" sz="1400" dirty="0"/>
              <a:t>3. «Изменения в кадровом обеспечении постинтернатного сопровождения»</a:t>
            </a:r>
          </a:p>
          <a:p>
            <a:pPr algn="just"/>
            <a:endParaRPr lang="ru-RU" sz="1400" dirty="0"/>
          </a:p>
          <a:p>
            <a:endParaRPr lang="ru-RU" dirty="0"/>
          </a:p>
        </p:txBody>
      </p:sp>
      <p:sp>
        <p:nvSpPr>
          <p:cNvPr id="13" name="TextBox 12">
            <a:extLst>
              <a:ext uri="{FF2B5EF4-FFF2-40B4-BE49-F238E27FC236}">
                <a16:creationId xmlns:a16="http://schemas.microsoft.com/office/drawing/2014/main" id="{4ED68AA7-8D80-4E64-91A6-C9BD6B743CD8}"/>
              </a:ext>
            </a:extLst>
          </p:cNvPr>
          <p:cNvSpPr txBox="1"/>
          <p:nvPr/>
        </p:nvSpPr>
        <p:spPr>
          <a:xfrm>
            <a:off x="3831957" y="5081221"/>
            <a:ext cx="6176135" cy="523220"/>
          </a:xfrm>
          <a:prstGeom prst="rect">
            <a:avLst/>
          </a:prstGeom>
          <a:noFill/>
        </p:spPr>
        <p:txBody>
          <a:bodyPr wrap="square" rtlCol="0">
            <a:spAutoFit/>
          </a:bodyPr>
          <a:lstStyle/>
          <a:p>
            <a:pPr algn="just"/>
            <a:r>
              <a:rPr lang="ru-RU" sz="1400" dirty="0"/>
              <a:t>Для подведения промежуточных итогов взяты данные по показателям за 2019, 2020 и 2021 гг.</a:t>
            </a:r>
          </a:p>
        </p:txBody>
      </p:sp>
    </p:spTree>
    <p:extLst>
      <p:ext uri="{BB962C8B-B14F-4D97-AF65-F5344CB8AC3E}">
        <p14:creationId xmlns:p14="http://schemas.microsoft.com/office/powerpoint/2010/main" val="3159649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9A0736-6569-42C0-886D-735F4C414259}"/>
              </a:ext>
            </a:extLst>
          </p:cNvPr>
          <p:cNvSpPr txBox="1"/>
          <p:nvPr/>
        </p:nvSpPr>
        <p:spPr>
          <a:xfrm>
            <a:off x="346229" y="195308"/>
            <a:ext cx="7785716" cy="646331"/>
          </a:xfrm>
          <a:prstGeom prst="rect">
            <a:avLst/>
          </a:prstGeom>
          <a:noFill/>
        </p:spPr>
        <p:txBody>
          <a:bodyPr wrap="square" rtlCol="0">
            <a:spAutoFit/>
          </a:bodyPr>
          <a:lstStyle/>
          <a:p>
            <a:r>
              <a:rPr lang="ru-RU" b="1" dirty="0"/>
              <a:t>О разработке методики определения готовности обучающихся ПОО выпускных курсов к самостоятельной жизни</a:t>
            </a:r>
          </a:p>
        </p:txBody>
      </p:sp>
      <p:pic>
        <p:nvPicPr>
          <p:cNvPr id="3" name="Рисунок 2">
            <a:extLst>
              <a:ext uri="{FF2B5EF4-FFF2-40B4-BE49-F238E27FC236}">
                <a16:creationId xmlns:a16="http://schemas.microsoft.com/office/drawing/2014/main" id="{76A4101D-7EAA-42B1-A9C6-4C66B7F6757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78944" y="197413"/>
            <a:ext cx="1637512" cy="248203"/>
          </a:xfrm>
          <a:prstGeom prst="rect">
            <a:avLst/>
          </a:prstGeom>
        </p:spPr>
      </p:pic>
      <p:pic>
        <p:nvPicPr>
          <p:cNvPr id="4" name="Рисунок 3">
            <a:extLst>
              <a:ext uri="{FF2B5EF4-FFF2-40B4-BE49-F238E27FC236}">
                <a16:creationId xmlns:a16="http://schemas.microsoft.com/office/drawing/2014/main" id="{59941A95-6219-434C-A2D7-751856BD141F}"/>
              </a:ext>
            </a:extLst>
          </p:cNvPr>
          <p:cNvPicPr>
            <a:picLocks noChangeAspect="1"/>
          </p:cNvPicPr>
          <p:nvPr/>
        </p:nvPicPr>
        <p:blipFill rotWithShape="1">
          <a:blip r:embed="rId3"/>
          <a:srcRect l="31383" t="12273" r="30753" b="5760"/>
          <a:stretch/>
        </p:blipFill>
        <p:spPr>
          <a:xfrm>
            <a:off x="169410" y="770137"/>
            <a:ext cx="4367080" cy="5317726"/>
          </a:xfrm>
          <a:prstGeom prst="rect">
            <a:avLst/>
          </a:prstGeom>
        </p:spPr>
      </p:pic>
      <p:pic>
        <p:nvPicPr>
          <p:cNvPr id="5" name="Рисунок 4">
            <a:extLst>
              <a:ext uri="{FF2B5EF4-FFF2-40B4-BE49-F238E27FC236}">
                <a16:creationId xmlns:a16="http://schemas.microsoft.com/office/drawing/2014/main" id="{38FBC709-FE32-485D-B384-B68D6E639024}"/>
              </a:ext>
            </a:extLst>
          </p:cNvPr>
          <p:cNvPicPr>
            <a:picLocks noChangeAspect="1"/>
          </p:cNvPicPr>
          <p:nvPr/>
        </p:nvPicPr>
        <p:blipFill rotWithShape="1">
          <a:blip r:embed="rId4"/>
          <a:srcRect l="33350" t="10097" r="32500" b="80479"/>
          <a:stretch/>
        </p:blipFill>
        <p:spPr>
          <a:xfrm>
            <a:off x="4962616" y="1177752"/>
            <a:ext cx="5735830" cy="1033281"/>
          </a:xfrm>
          <a:prstGeom prst="rect">
            <a:avLst/>
          </a:prstGeom>
        </p:spPr>
      </p:pic>
      <p:pic>
        <p:nvPicPr>
          <p:cNvPr id="6" name="Рисунок 5">
            <a:extLst>
              <a:ext uri="{FF2B5EF4-FFF2-40B4-BE49-F238E27FC236}">
                <a16:creationId xmlns:a16="http://schemas.microsoft.com/office/drawing/2014/main" id="{0E18F57F-37DC-4DCD-96A2-64CA3E245A2B}"/>
              </a:ext>
            </a:extLst>
          </p:cNvPr>
          <p:cNvPicPr>
            <a:picLocks noChangeAspect="1"/>
          </p:cNvPicPr>
          <p:nvPr/>
        </p:nvPicPr>
        <p:blipFill rotWithShape="1">
          <a:blip r:embed="rId5"/>
          <a:srcRect l="33574" t="17346" r="32719" b="40453"/>
          <a:stretch/>
        </p:blipFill>
        <p:spPr>
          <a:xfrm>
            <a:off x="4962616" y="2077869"/>
            <a:ext cx="5735830" cy="4269664"/>
          </a:xfrm>
          <a:prstGeom prst="rect">
            <a:avLst/>
          </a:prstGeom>
        </p:spPr>
      </p:pic>
    </p:spTree>
    <p:extLst>
      <p:ext uri="{BB962C8B-B14F-4D97-AF65-F5344CB8AC3E}">
        <p14:creationId xmlns:p14="http://schemas.microsoft.com/office/powerpoint/2010/main" val="1595186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714437-2D74-4AAE-A3A3-A4757EC7A26F}"/>
              </a:ext>
            </a:extLst>
          </p:cNvPr>
          <p:cNvSpPr txBox="1"/>
          <p:nvPr/>
        </p:nvSpPr>
        <p:spPr>
          <a:xfrm>
            <a:off x="175544" y="122777"/>
            <a:ext cx="7785716" cy="369332"/>
          </a:xfrm>
          <a:prstGeom prst="rect">
            <a:avLst/>
          </a:prstGeom>
          <a:noFill/>
        </p:spPr>
        <p:txBody>
          <a:bodyPr wrap="square" rtlCol="0">
            <a:spAutoFit/>
          </a:bodyPr>
          <a:lstStyle/>
          <a:p>
            <a:r>
              <a:rPr lang="ru-RU" b="1" dirty="0"/>
              <a:t>Актуальные направления постинтернатного сопровождения</a:t>
            </a:r>
          </a:p>
        </p:txBody>
      </p:sp>
      <p:pic>
        <p:nvPicPr>
          <p:cNvPr id="3" name="Рисунок 2">
            <a:extLst>
              <a:ext uri="{FF2B5EF4-FFF2-40B4-BE49-F238E27FC236}">
                <a16:creationId xmlns:a16="http://schemas.microsoft.com/office/drawing/2014/main" id="{DEFB0DAF-2B4F-45CB-84D1-A5D41E6E26A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78944" y="197413"/>
            <a:ext cx="1637512" cy="248203"/>
          </a:xfrm>
          <a:prstGeom prst="rect">
            <a:avLst/>
          </a:prstGeom>
        </p:spPr>
      </p:pic>
      <p:sp>
        <p:nvSpPr>
          <p:cNvPr id="4" name="TextBox 3">
            <a:extLst>
              <a:ext uri="{FF2B5EF4-FFF2-40B4-BE49-F238E27FC236}">
                <a16:creationId xmlns:a16="http://schemas.microsoft.com/office/drawing/2014/main" id="{F1597A22-7291-4A19-B15F-BA129C0B8A4C}"/>
              </a:ext>
            </a:extLst>
          </p:cNvPr>
          <p:cNvSpPr txBox="1"/>
          <p:nvPr/>
        </p:nvSpPr>
        <p:spPr>
          <a:xfrm>
            <a:off x="513426" y="727969"/>
            <a:ext cx="4043779" cy="5170646"/>
          </a:xfrm>
          <a:prstGeom prst="rect">
            <a:avLst/>
          </a:prstGeom>
          <a:noFill/>
        </p:spPr>
        <p:txBody>
          <a:bodyPr wrap="square" rtlCol="0">
            <a:spAutoFit/>
          </a:bodyPr>
          <a:lstStyle/>
          <a:p>
            <a:pPr algn="ctr"/>
            <a:r>
              <a:rPr lang="ru-RU" dirty="0"/>
              <a:t>Постановление Комиссии по делам несовершеннолетних и защите их прав Иркутской области</a:t>
            </a:r>
          </a:p>
          <a:p>
            <a:pPr algn="ctr"/>
            <a:r>
              <a:rPr lang="ru-RU" dirty="0"/>
              <a:t>04.06.2021 г.</a:t>
            </a:r>
          </a:p>
          <a:p>
            <a:pPr algn="ctr"/>
            <a:endParaRPr lang="ru-RU" dirty="0"/>
          </a:p>
          <a:p>
            <a:pPr algn="ctr"/>
            <a:r>
              <a:rPr lang="ru-RU" sz="1600" dirty="0"/>
              <a:t>п.1.1.3</a:t>
            </a:r>
          </a:p>
          <a:p>
            <a:pPr algn="ctr"/>
            <a:r>
              <a:rPr lang="ru-RU" sz="1600" dirty="0"/>
              <a:t>Поручить руководителям подведомственных профессиональных образовательных организаций усилить контроль за успеваемостью детей-сирот, лиц из числа детей-сирот и детей, оставшихся без попечения родителей, обучающихся в ПОО, в целях минимизации случаев отчисления.</a:t>
            </a:r>
          </a:p>
          <a:p>
            <a:pPr algn="ctr"/>
            <a:endParaRPr lang="ru-RU" sz="1600" dirty="0"/>
          </a:p>
          <a:p>
            <a:pPr algn="ctr"/>
            <a:r>
              <a:rPr lang="ru-RU" sz="1600" dirty="0"/>
              <a:t>п.2.1.4.4</a:t>
            </a:r>
          </a:p>
          <a:p>
            <a:pPr algn="ctr"/>
            <a:r>
              <a:rPr lang="ru-RU" sz="1600" dirty="0"/>
              <a:t>Обеспечить полный охват внеурочной деятельностью обучающихся детей-сирот, детей, оставшихся без попечения родителей, а также лиц из их числа.</a:t>
            </a:r>
          </a:p>
        </p:txBody>
      </p:sp>
      <p:sp>
        <p:nvSpPr>
          <p:cNvPr id="5" name="TextBox 4">
            <a:extLst>
              <a:ext uri="{FF2B5EF4-FFF2-40B4-BE49-F238E27FC236}">
                <a16:creationId xmlns:a16="http://schemas.microsoft.com/office/drawing/2014/main" id="{26424519-6B5F-402B-A712-034D5466FCDB}"/>
              </a:ext>
            </a:extLst>
          </p:cNvPr>
          <p:cNvSpPr txBox="1"/>
          <p:nvPr/>
        </p:nvSpPr>
        <p:spPr>
          <a:xfrm>
            <a:off x="6374167" y="648069"/>
            <a:ext cx="4225772" cy="1477328"/>
          </a:xfrm>
          <a:prstGeom prst="rect">
            <a:avLst/>
          </a:prstGeom>
          <a:noFill/>
        </p:spPr>
        <p:txBody>
          <a:bodyPr wrap="square" rtlCol="0">
            <a:spAutoFit/>
          </a:bodyPr>
          <a:lstStyle/>
          <a:p>
            <a:pPr algn="ctr"/>
            <a:r>
              <a:rPr lang="ru-RU" dirty="0"/>
              <a:t>Резолюция </a:t>
            </a:r>
            <a:r>
              <a:rPr lang="en-US" dirty="0"/>
              <a:t>XVIII</a:t>
            </a:r>
            <a:r>
              <a:rPr lang="ru-RU" dirty="0"/>
              <a:t> съезда Уполномоченных по правам ребенка в субъектах Российской Федерации</a:t>
            </a:r>
          </a:p>
          <a:p>
            <a:pPr algn="ctr"/>
            <a:endParaRPr lang="ru-RU" dirty="0"/>
          </a:p>
          <a:p>
            <a:pPr algn="ctr"/>
            <a:endParaRPr lang="ru-RU" dirty="0"/>
          </a:p>
        </p:txBody>
      </p:sp>
      <p:pic>
        <p:nvPicPr>
          <p:cNvPr id="7" name="Рисунок 6">
            <a:extLst>
              <a:ext uri="{FF2B5EF4-FFF2-40B4-BE49-F238E27FC236}">
                <a16:creationId xmlns:a16="http://schemas.microsoft.com/office/drawing/2014/main" id="{68AC3EC9-86FF-44A9-97FE-60B846C04DDC}"/>
              </a:ext>
            </a:extLst>
          </p:cNvPr>
          <p:cNvPicPr>
            <a:picLocks noChangeAspect="1"/>
          </p:cNvPicPr>
          <p:nvPr/>
        </p:nvPicPr>
        <p:blipFill rotWithShape="1">
          <a:blip r:embed="rId3">
            <a:extLst>
              <a:ext uri="{28A0092B-C50C-407E-A947-70E740481C1C}">
                <a14:useLocalDpi xmlns:a14="http://schemas.microsoft.com/office/drawing/2010/main" val="0"/>
              </a:ext>
            </a:extLst>
          </a:blip>
          <a:srcRect t="5566" r="12388" b="7314"/>
          <a:stretch/>
        </p:blipFill>
        <p:spPr>
          <a:xfrm>
            <a:off x="5912528" y="1732429"/>
            <a:ext cx="2965143" cy="4077409"/>
          </a:xfrm>
          <a:prstGeom prst="rect">
            <a:avLst/>
          </a:prstGeom>
        </p:spPr>
      </p:pic>
      <p:sp>
        <p:nvSpPr>
          <p:cNvPr id="9" name="TextBox 8">
            <a:extLst>
              <a:ext uri="{FF2B5EF4-FFF2-40B4-BE49-F238E27FC236}">
                <a16:creationId xmlns:a16="http://schemas.microsoft.com/office/drawing/2014/main" id="{F340718B-4946-48DC-8AB5-B7B8736D86C3}"/>
              </a:ext>
            </a:extLst>
          </p:cNvPr>
          <p:cNvSpPr txBox="1"/>
          <p:nvPr/>
        </p:nvSpPr>
        <p:spPr>
          <a:xfrm>
            <a:off x="9202652" y="1922494"/>
            <a:ext cx="2352583" cy="3323987"/>
          </a:xfrm>
          <a:prstGeom prst="rect">
            <a:avLst/>
          </a:prstGeom>
          <a:noFill/>
        </p:spPr>
        <p:txBody>
          <a:bodyPr wrap="square" rtlCol="0">
            <a:spAutoFit/>
          </a:bodyPr>
          <a:lstStyle/>
          <a:p>
            <a:pPr algn="ctr"/>
            <a:r>
              <a:rPr lang="ru-RU" sz="1400" dirty="0"/>
              <a:t>Разработать программу повышения квалификации для педагогических работников по вопросам психолого-педагогической организации образовательного процесса детей-сирот в</a:t>
            </a:r>
          </a:p>
          <a:p>
            <a:pPr algn="ctr"/>
            <a:r>
              <a:rPr lang="ru-RU" sz="1400" dirty="0"/>
              <a:t>образовательных организациях дошкольного, начального общего, основного общего образования, среднего профессионального образования</a:t>
            </a:r>
          </a:p>
        </p:txBody>
      </p:sp>
    </p:spTree>
    <p:extLst>
      <p:ext uri="{BB962C8B-B14F-4D97-AF65-F5344CB8AC3E}">
        <p14:creationId xmlns:p14="http://schemas.microsoft.com/office/powerpoint/2010/main" val="2019547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650B49B-D16D-416A-8FB7-A6E63628F68A}"/>
              </a:ext>
            </a:extLst>
          </p:cNvPr>
          <p:cNvPicPr>
            <a:picLocks noChangeAspect="1"/>
          </p:cNvPicPr>
          <p:nvPr/>
        </p:nvPicPr>
        <p:blipFill rotWithShape="1">
          <a:blip r:embed="rId2"/>
          <a:srcRect l="54029" t="16958" r="8253" b="5502"/>
          <a:stretch/>
        </p:blipFill>
        <p:spPr>
          <a:xfrm>
            <a:off x="372861" y="541538"/>
            <a:ext cx="4598634" cy="5317725"/>
          </a:xfrm>
          <a:prstGeom prst="rect">
            <a:avLst/>
          </a:prstGeom>
          <a:solidFill>
            <a:schemeClr val="accent5">
              <a:lumMod val="20000"/>
              <a:lumOff val="80000"/>
            </a:schemeClr>
          </a:solidFill>
        </p:spPr>
      </p:pic>
      <p:pic>
        <p:nvPicPr>
          <p:cNvPr id="4" name="Рисунок 3">
            <a:extLst>
              <a:ext uri="{FF2B5EF4-FFF2-40B4-BE49-F238E27FC236}">
                <a16:creationId xmlns:a16="http://schemas.microsoft.com/office/drawing/2014/main" id="{43C77372-2781-42B4-929C-6248B3FF306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245779" y="206291"/>
            <a:ext cx="1637512" cy="248203"/>
          </a:xfrm>
          <a:prstGeom prst="rect">
            <a:avLst/>
          </a:prstGeom>
        </p:spPr>
      </p:pic>
      <p:sp>
        <p:nvSpPr>
          <p:cNvPr id="6" name="Прямоугольник 5">
            <a:extLst>
              <a:ext uri="{FF2B5EF4-FFF2-40B4-BE49-F238E27FC236}">
                <a16:creationId xmlns:a16="http://schemas.microsoft.com/office/drawing/2014/main" id="{3D75E5D8-00B9-425F-B71E-F948B50F8542}"/>
              </a:ext>
            </a:extLst>
          </p:cNvPr>
          <p:cNvSpPr/>
          <p:nvPr/>
        </p:nvSpPr>
        <p:spPr>
          <a:xfrm>
            <a:off x="6232124" y="1287262"/>
            <a:ext cx="5166804" cy="1877437"/>
          </a:xfrm>
          <a:prstGeom prst="rect">
            <a:avLst/>
          </a:prstGeom>
        </p:spPr>
        <p:txBody>
          <a:bodyPr wrap="square">
            <a:spAutoFit/>
          </a:bodyPr>
          <a:lstStyle/>
          <a:p>
            <a:pPr algn="just"/>
            <a:r>
              <a:rPr lang="ru-RU" sz="1400" dirty="0"/>
              <a:t>В соответствии с письмом министерства образования от 04.02.2022 года № 02-55-1147/22 «Региональный институт кадровой политики» направляет предложения для включения в план заседаний и план работы Координационного совета при Правительстве Иркутской области по вопросам постинтернатного сопровождения отдельных категорий детей на 2022 год по прилагаемым формам.</a:t>
            </a:r>
          </a:p>
          <a:p>
            <a:endParaRPr lang="ru-RU" dirty="0"/>
          </a:p>
        </p:txBody>
      </p:sp>
      <p:sp>
        <p:nvSpPr>
          <p:cNvPr id="7" name="Стрелка: вправо 6">
            <a:extLst>
              <a:ext uri="{FF2B5EF4-FFF2-40B4-BE49-F238E27FC236}">
                <a16:creationId xmlns:a16="http://schemas.microsoft.com/office/drawing/2014/main" id="{D8FFCDCA-7686-4B02-B401-C18D764001BD}"/>
              </a:ext>
            </a:extLst>
          </p:cNvPr>
          <p:cNvSpPr/>
          <p:nvPr/>
        </p:nvSpPr>
        <p:spPr>
          <a:xfrm rot="10800000">
            <a:off x="4981469" y="198366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право 7">
            <a:extLst>
              <a:ext uri="{FF2B5EF4-FFF2-40B4-BE49-F238E27FC236}">
                <a16:creationId xmlns:a16="http://schemas.microsoft.com/office/drawing/2014/main" id="{7BB5CC14-F1C9-45F3-A89C-F97CA82B06F3}"/>
              </a:ext>
            </a:extLst>
          </p:cNvPr>
          <p:cNvSpPr/>
          <p:nvPr/>
        </p:nvSpPr>
        <p:spPr>
          <a:xfrm>
            <a:off x="4981469" y="403588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6D90B761-A0C1-433A-8699-EE17D74FD5C7}"/>
              </a:ext>
            </a:extLst>
          </p:cNvPr>
          <p:cNvSpPr txBox="1"/>
          <p:nvPr/>
        </p:nvSpPr>
        <p:spPr>
          <a:xfrm>
            <a:off x="6232124" y="3908870"/>
            <a:ext cx="5033639" cy="738664"/>
          </a:xfrm>
          <a:prstGeom prst="rect">
            <a:avLst/>
          </a:prstGeom>
          <a:noFill/>
        </p:spPr>
        <p:txBody>
          <a:bodyPr wrap="square" rtlCol="0">
            <a:spAutoFit/>
          </a:bodyPr>
          <a:lstStyle/>
          <a:p>
            <a:pPr algn="ctr"/>
            <a:r>
              <a:rPr lang="ru-RU" sz="1400" dirty="0"/>
              <a:t>Изучение и обобщение эффективных практик постинтернатного сопровождения в профессиональных образовательных организациях Иркутской области</a:t>
            </a:r>
          </a:p>
        </p:txBody>
      </p:sp>
    </p:spTree>
    <p:extLst>
      <p:ext uri="{BB962C8B-B14F-4D97-AF65-F5344CB8AC3E}">
        <p14:creationId xmlns:p14="http://schemas.microsoft.com/office/powerpoint/2010/main" val="3873553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BA65A12-5E34-4EE1-BBFC-9DFD58864790}"/>
              </a:ext>
            </a:extLst>
          </p:cNvPr>
          <p:cNvSpPr/>
          <p:nvPr/>
        </p:nvSpPr>
        <p:spPr>
          <a:xfrm>
            <a:off x="347661" y="2045106"/>
            <a:ext cx="4856779" cy="738664"/>
          </a:xfrm>
          <a:prstGeom prst="rect">
            <a:avLst/>
          </a:prstGeom>
        </p:spPr>
        <p:txBody>
          <a:bodyPr wrap="none">
            <a:spAutoFit/>
          </a:bodyPr>
          <a:lstStyle/>
          <a:p>
            <a:r>
              <a:rPr lang="en-US" sz="2400" dirty="0">
                <a:solidFill>
                  <a:srgbClr val="0070C0"/>
                </a:solidFill>
                <a:hlinkClick r:id="rId2"/>
              </a:rPr>
              <a:t>https://t.me/tsentr_soprovozhdeniya</a:t>
            </a:r>
            <a:endParaRPr lang="ru-RU" sz="2400" dirty="0">
              <a:solidFill>
                <a:srgbClr val="0070C0"/>
              </a:solidFill>
            </a:endParaRPr>
          </a:p>
          <a:p>
            <a:r>
              <a:rPr lang="ru-RU" dirty="0"/>
              <a:t>          ссылка</a:t>
            </a:r>
          </a:p>
        </p:txBody>
      </p:sp>
      <p:pic>
        <p:nvPicPr>
          <p:cNvPr id="3" name="Рисунок 2">
            <a:extLst>
              <a:ext uri="{FF2B5EF4-FFF2-40B4-BE49-F238E27FC236}">
                <a16:creationId xmlns:a16="http://schemas.microsoft.com/office/drawing/2014/main" id="{603AD765-7F94-4CF1-B4A5-085EE211D5C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378944" y="197413"/>
            <a:ext cx="1637512" cy="248203"/>
          </a:xfrm>
          <a:prstGeom prst="rect">
            <a:avLst/>
          </a:prstGeom>
        </p:spPr>
      </p:pic>
      <p:pic>
        <p:nvPicPr>
          <p:cNvPr id="4" name="Рисунок 3">
            <a:extLst>
              <a:ext uri="{FF2B5EF4-FFF2-40B4-BE49-F238E27FC236}">
                <a16:creationId xmlns:a16="http://schemas.microsoft.com/office/drawing/2014/main" id="{0FFC5021-7165-469E-8C1B-75114A561D8C}"/>
              </a:ext>
            </a:extLst>
          </p:cNvPr>
          <p:cNvPicPr>
            <a:picLocks noChangeAspect="1"/>
          </p:cNvPicPr>
          <p:nvPr/>
        </p:nvPicPr>
        <p:blipFill rotWithShape="1">
          <a:blip r:embed="rId4"/>
          <a:srcRect l="34062" t="20416" r="33516" b="36667"/>
          <a:stretch/>
        </p:blipFill>
        <p:spPr>
          <a:xfrm>
            <a:off x="5381332" y="1162294"/>
            <a:ext cx="2277060" cy="1695451"/>
          </a:xfrm>
          <a:prstGeom prst="rect">
            <a:avLst/>
          </a:prstGeom>
        </p:spPr>
      </p:pic>
      <p:pic>
        <p:nvPicPr>
          <p:cNvPr id="5" name="Рисунок 4">
            <a:extLst>
              <a:ext uri="{FF2B5EF4-FFF2-40B4-BE49-F238E27FC236}">
                <a16:creationId xmlns:a16="http://schemas.microsoft.com/office/drawing/2014/main" id="{E03A7450-9AC4-43A1-BB7F-C88E762B30A5}"/>
              </a:ext>
            </a:extLst>
          </p:cNvPr>
          <p:cNvPicPr>
            <a:picLocks noChangeAspect="1"/>
          </p:cNvPicPr>
          <p:nvPr/>
        </p:nvPicPr>
        <p:blipFill rotWithShape="1">
          <a:blip r:embed="rId5"/>
          <a:srcRect l="12656" t="37868" r="53750" b="4028"/>
          <a:stretch/>
        </p:blipFill>
        <p:spPr>
          <a:xfrm>
            <a:off x="8567736" y="905809"/>
            <a:ext cx="3133725" cy="2523191"/>
          </a:xfrm>
          <a:prstGeom prst="rect">
            <a:avLst/>
          </a:prstGeom>
        </p:spPr>
      </p:pic>
      <p:sp>
        <p:nvSpPr>
          <p:cNvPr id="6" name="Прямоугольник 5">
            <a:extLst>
              <a:ext uri="{FF2B5EF4-FFF2-40B4-BE49-F238E27FC236}">
                <a16:creationId xmlns:a16="http://schemas.microsoft.com/office/drawing/2014/main" id="{AB09CEE0-8277-433A-8844-5E5B533B9EC7}"/>
              </a:ext>
            </a:extLst>
          </p:cNvPr>
          <p:cNvSpPr/>
          <p:nvPr/>
        </p:nvSpPr>
        <p:spPr>
          <a:xfrm>
            <a:off x="581025" y="986430"/>
            <a:ext cx="2486025" cy="861774"/>
          </a:xfrm>
          <a:prstGeom prst="rect">
            <a:avLst/>
          </a:prstGeom>
        </p:spPr>
        <p:txBody>
          <a:bodyPr wrap="square">
            <a:spAutoFit/>
          </a:bodyPr>
          <a:lstStyle/>
          <a:p>
            <a:r>
              <a:rPr lang="en-US" sz="3200" dirty="0">
                <a:solidFill>
                  <a:srgbClr val="0070C0"/>
                </a:solidFill>
              </a:rPr>
              <a:t>Telegram</a:t>
            </a:r>
          </a:p>
          <a:p>
            <a:r>
              <a:rPr lang="ru-RU" dirty="0"/>
              <a:t>мессенджер</a:t>
            </a:r>
          </a:p>
        </p:txBody>
      </p:sp>
      <p:sp>
        <p:nvSpPr>
          <p:cNvPr id="8" name="TextBox 7">
            <a:extLst>
              <a:ext uri="{FF2B5EF4-FFF2-40B4-BE49-F238E27FC236}">
                <a16:creationId xmlns:a16="http://schemas.microsoft.com/office/drawing/2014/main" id="{A606FBF5-885F-4143-815C-32936574A061}"/>
              </a:ext>
            </a:extLst>
          </p:cNvPr>
          <p:cNvSpPr txBox="1"/>
          <p:nvPr/>
        </p:nvSpPr>
        <p:spPr>
          <a:xfrm>
            <a:off x="338137" y="214783"/>
            <a:ext cx="8139113" cy="461665"/>
          </a:xfrm>
          <a:prstGeom prst="rect">
            <a:avLst/>
          </a:prstGeom>
          <a:noFill/>
        </p:spPr>
        <p:txBody>
          <a:bodyPr wrap="square" rtlCol="0">
            <a:spAutoFit/>
          </a:bodyPr>
          <a:lstStyle/>
          <a:p>
            <a:r>
              <a:rPr lang="ru-RU" sz="2400" b="1" dirty="0"/>
              <a:t>Информационная поддержка </a:t>
            </a:r>
          </a:p>
        </p:txBody>
      </p:sp>
      <p:sp>
        <p:nvSpPr>
          <p:cNvPr id="9" name="Прямоугольник 8">
            <a:extLst>
              <a:ext uri="{FF2B5EF4-FFF2-40B4-BE49-F238E27FC236}">
                <a16:creationId xmlns:a16="http://schemas.microsoft.com/office/drawing/2014/main" id="{F058C7AA-EAEE-4A27-8220-A27BE327F72D}"/>
              </a:ext>
            </a:extLst>
          </p:cNvPr>
          <p:cNvSpPr/>
          <p:nvPr/>
        </p:nvSpPr>
        <p:spPr>
          <a:xfrm>
            <a:off x="423862" y="5225239"/>
            <a:ext cx="6096000" cy="1107996"/>
          </a:xfrm>
          <a:prstGeom prst="rect">
            <a:avLst/>
          </a:prstGeom>
        </p:spPr>
        <p:txBody>
          <a:bodyPr>
            <a:spAutoFit/>
          </a:bodyPr>
          <a:lstStyle/>
          <a:p>
            <a:r>
              <a:rPr lang="en-US" sz="2400" u="sng" dirty="0">
                <a:solidFill>
                  <a:schemeClr val="accent5">
                    <a:lumMod val="75000"/>
                  </a:schemeClr>
                </a:solidFill>
                <a:hlinkClick r:id="rId6"/>
              </a:rPr>
              <a:t>https://center-prof38.ru/otdel-ums-detey-s-osobymi-potrebnostyami</a:t>
            </a:r>
            <a:endParaRPr lang="ru-RU" sz="2400" u="sng" dirty="0">
              <a:solidFill>
                <a:schemeClr val="accent5">
                  <a:lumMod val="75000"/>
                </a:schemeClr>
              </a:solidFill>
            </a:endParaRPr>
          </a:p>
          <a:p>
            <a:r>
              <a:rPr lang="ru-RU" dirty="0"/>
              <a:t>       ссылка</a:t>
            </a:r>
          </a:p>
        </p:txBody>
      </p:sp>
      <p:pic>
        <p:nvPicPr>
          <p:cNvPr id="10" name="Рисунок 9">
            <a:extLst>
              <a:ext uri="{FF2B5EF4-FFF2-40B4-BE49-F238E27FC236}">
                <a16:creationId xmlns:a16="http://schemas.microsoft.com/office/drawing/2014/main" id="{0965B54C-4B74-4707-BFED-64CA80F6BEF2}"/>
              </a:ext>
            </a:extLst>
          </p:cNvPr>
          <p:cNvPicPr>
            <a:picLocks noChangeAspect="1"/>
          </p:cNvPicPr>
          <p:nvPr/>
        </p:nvPicPr>
        <p:blipFill rotWithShape="1">
          <a:blip r:embed="rId7"/>
          <a:srcRect l="22266" t="7163" r="23438" b="3396"/>
          <a:stretch/>
        </p:blipFill>
        <p:spPr>
          <a:xfrm>
            <a:off x="8299637" y="3619500"/>
            <a:ext cx="3468501" cy="2963888"/>
          </a:xfrm>
          <a:prstGeom prst="rect">
            <a:avLst/>
          </a:prstGeom>
        </p:spPr>
      </p:pic>
      <p:pic>
        <p:nvPicPr>
          <p:cNvPr id="11" name="Рисунок 10">
            <a:extLst>
              <a:ext uri="{FF2B5EF4-FFF2-40B4-BE49-F238E27FC236}">
                <a16:creationId xmlns:a16="http://schemas.microsoft.com/office/drawing/2014/main" id="{CAF7A2D1-0CE7-43F1-A743-3ADF762FB38D}"/>
              </a:ext>
            </a:extLst>
          </p:cNvPr>
          <p:cNvPicPr>
            <a:picLocks noChangeAspect="1"/>
          </p:cNvPicPr>
          <p:nvPr/>
        </p:nvPicPr>
        <p:blipFill rotWithShape="1">
          <a:blip r:embed="rId8"/>
          <a:srcRect l="23203" t="6499" r="45625" b="73049"/>
          <a:stretch/>
        </p:blipFill>
        <p:spPr>
          <a:xfrm>
            <a:off x="5946493" y="4342584"/>
            <a:ext cx="2050203" cy="882655"/>
          </a:xfrm>
          <a:prstGeom prst="rect">
            <a:avLst/>
          </a:prstGeom>
        </p:spPr>
      </p:pic>
      <p:sp>
        <p:nvSpPr>
          <p:cNvPr id="12" name="Прямоугольник 11">
            <a:extLst>
              <a:ext uri="{FF2B5EF4-FFF2-40B4-BE49-F238E27FC236}">
                <a16:creationId xmlns:a16="http://schemas.microsoft.com/office/drawing/2014/main" id="{9AB68D22-BC3B-4E28-9767-D5055837A7DF}"/>
              </a:ext>
            </a:extLst>
          </p:cNvPr>
          <p:cNvSpPr/>
          <p:nvPr/>
        </p:nvSpPr>
        <p:spPr>
          <a:xfrm>
            <a:off x="380999" y="3829262"/>
            <a:ext cx="6096000" cy="738664"/>
          </a:xfrm>
          <a:prstGeom prst="rect">
            <a:avLst/>
          </a:prstGeom>
        </p:spPr>
        <p:txBody>
          <a:bodyPr>
            <a:spAutoFit/>
          </a:bodyPr>
          <a:lstStyle/>
          <a:p>
            <a:r>
              <a:rPr lang="ru-RU" sz="2400" dirty="0">
                <a:solidFill>
                  <a:schemeClr val="accent5">
                    <a:lumMod val="75000"/>
                  </a:schemeClr>
                </a:solidFill>
              </a:rPr>
              <a:t>РИКПНПО | Современный центр обучения</a:t>
            </a:r>
          </a:p>
          <a:p>
            <a:r>
              <a:rPr lang="ru-RU" dirty="0"/>
              <a:t>           сайт</a:t>
            </a:r>
          </a:p>
        </p:txBody>
      </p:sp>
    </p:spTree>
    <p:extLst>
      <p:ext uri="{BB962C8B-B14F-4D97-AF65-F5344CB8AC3E}">
        <p14:creationId xmlns:p14="http://schemas.microsoft.com/office/powerpoint/2010/main" val="3427411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7215CC8-3ED4-4CCB-8992-E20114EEACE9}"/>
              </a:ext>
            </a:extLst>
          </p:cNvPr>
          <p:cNvSpPr/>
          <p:nvPr/>
        </p:nvSpPr>
        <p:spPr>
          <a:xfrm>
            <a:off x="-28575" y="0"/>
            <a:ext cx="12192000" cy="7099444"/>
          </a:xfrm>
          <a:prstGeom prst="rect">
            <a:avLst/>
          </a:prstGeom>
          <a:solidFill>
            <a:schemeClr val="accent6">
              <a:lumMod val="20000"/>
              <a:lumOff val="80000"/>
            </a:schemeClr>
          </a:solidFill>
        </p:spPr>
        <p:txBody>
          <a:bodyPr wrap="square">
            <a:spAutoFit/>
          </a:bodyPr>
          <a:lstStyle/>
          <a:p>
            <a:pPr marL="171450" indent="-171450" algn="just">
              <a:lnSpc>
                <a:spcPct val="107000"/>
              </a:lnSpc>
              <a:spcAft>
                <a:spcPts val="0"/>
              </a:spcAft>
              <a:buFont typeface="Wingdings" panose="05000000000000000000" pitchFamily="2" charset="2"/>
              <a:buChar char="ü"/>
            </a:pPr>
            <a:r>
              <a:rPr lang="ru-RU" sz="1200" b="1" dirty="0">
                <a:ea typeface="Calibri" panose="020F0502020204030204" pitchFamily="34" charset="0"/>
                <a:cs typeface="Times New Roman" panose="02020603050405020304" pitchFamily="18" charset="0"/>
              </a:rPr>
              <a:t>С 1 сентября 2019 года </a:t>
            </a:r>
            <a:r>
              <a:rPr lang="ru-RU" sz="1200" dirty="0">
                <a:ea typeface="Calibri" panose="020F0502020204030204" pitchFamily="34" charset="0"/>
                <a:cs typeface="Times New Roman" panose="02020603050405020304" pitchFamily="18" charset="0"/>
              </a:rPr>
              <a:t> к </a:t>
            </a:r>
            <a:r>
              <a:rPr lang="ru-RU" sz="1100" dirty="0">
                <a:ea typeface="Calibri" panose="020F0502020204030204" pitchFamily="34" charset="0"/>
                <a:cs typeface="Times New Roman" panose="02020603050405020304" pitchFamily="18" charset="0"/>
              </a:rPr>
              <a:t>реализации Модельной программы приступили 56 (100%) ПОО, подведомственных министерству образования Иркутской области.</a:t>
            </a:r>
          </a:p>
          <a:p>
            <a:pPr marL="171450" indent="-171450" algn="just">
              <a:lnSpc>
                <a:spcPct val="107000"/>
              </a:lnSpc>
              <a:spcAft>
                <a:spcPts val="0"/>
              </a:spcAft>
              <a:buFont typeface="Wingdings" panose="05000000000000000000" pitchFamily="2" charset="2"/>
              <a:buChar char="ü"/>
            </a:pPr>
            <a:r>
              <a:rPr lang="ru-RU" sz="1200" b="1" dirty="0">
                <a:ea typeface="Calibri" panose="020F0502020204030204" pitchFamily="34" charset="0"/>
                <a:cs typeface="Times New Roman" panose="02020603050405020304" pitchFamily="18" charset="0"/>
              </a:rPr>
              <a:t> Структурные подразделения</a:t>
            </a:r>
            <a:r>
              <a:rPr lang="ru-RU" sz="1100" dirty="0">
                <a:ea typeface="Calibri" panose="020F0502020204030204" pitchFamily="34" charset="0"/>
                <a:cs typeface="Times New Roman" panose="02020603050405020304" pitchFamily="18" charset="0"/>
              </a:rPr>
              <a:t>: в 6 ПОО - центры социальной адаптации и постинтернатного сопровождения, в 45 ПОО – подразделения, в 5- службы, в 1 ПОО назначено </a:t>
            </a:r>
            <a:r>
              <a:rPr lang="ru-RU" sz="1100" dirty="0" err="1">
                <a:ea typeface="Calibri" panose="020F0502020204030204" pitchFamily="34" charset="0"/>
                <a:cs typeface="Times New Roman" panose="02020603050405020304" pitchFamily="18" charset="0"/>
              </a:rPr>
              <a:t>отв.лицо</a:t>
            </a:r>
            <a:r>
              <a:rPr lang="ru-RU" sz="1100" dirty="0">
                <a:ea typeface="Calibri" panose="020F0502020204030204" pitchFamily="34" charset="0"/>
                <a:cs typeface="Times New Roman" panose="02020603050405020304" pitchFamily="18" charset="0"/>
              </a:rPr>
              <a:t>.</a:t>
            </a:r>
          </a:p>
          <a:p>
            <a:pPr marL="171450" indent="-171450" algn="just">
              <a:lnSpc>
                <a:spcPct val="107000"/>
              </a:lnSpc>
              <a:spcAft>
                <a:spcPts val="0"/>
              </a:spcAft>
              <a:buFont typeface="Wingdings" panose="05000000000000000000" pitchFamily="2" charset="2"/>
              <a:buChar char="ü"/>
            </a:pPr>
            <a:r>
              <a:rPr lang="ru-RU" sz="1200" b="1" dirty="0">
                <a:ea typeface="Calibri" panose="020F0502020204030204" pitchFamily="34" charset="0"/>
                <a:cs typeface="Times New Roman" panose="02020603050405020304" pitchFamily="18" charset="0"/>
              </a:rPr>
              <a:t>Предоставляются  услуги по:</a:t>
            </a:r>
          </a:p>
          <a:p>
            <a:pPr marL="171450" indent="-171450" algn="just">
              <a:lnSpc>
                <a:spcPct val="107000"/>
              </a:lnSpc>
              <a:spcAft>
                <a:spcPts val="0"/>
              </a:spcAft>
              <a:buFont typeface="Wingdings" panose="05000000000000000000" pitchFamily="2" charset="2"/>
              <a:buChar char="ü"/>
            </a:pPr>
            <a:r>
              <a:rPr lang="ru-RU" sz="1100" dirty="0">
                <a:ea typeface="Calibri" panose="020F0502020204030204" pitchFamily="34" charset="0"/>
                <a:cs typeface="Times New Roman" panose="02020603050405020304" pitchFamily="18" charset="0"/>
              </a:rPr>
              <a:t>-социально-психологическому сопровождению по преодолению трудных жизненных ситуаций;</a:t>
            </a:r>
          </a:p>
          <a:p>
            <a:pPr marL="171450" indent="-171450" algn="just">
              <a:lnSpc>
                <a:spcPct val="107000"/>
              </a:lnSpc>
              <a:spcAft>
                <a:spcPts val="0"/>
              </a:spcAft>
              <a:buFont typeface="Wingdings" panose="05000000000000000000" pitchFamily="2" charset="2"/>
              <a:buChar char="ü"/>
            </a:pPr>
            <a:r>
              <a:rPr lang="ru-RU" sz="1100" dirty="0">
                <a:ea typeface="Calibri" panose="020F0502020204030204" pitchFamily="34" charset="0"/>
                <a:cs typeface="Times New Roman" panose="02020603050405020304" pitchFamily="18" charset="0"/>
              </a:rPr>
              <a:t>- социально-педагогической поддержке в создании условий для максимально успешного обучения, воспитания, социализации и развития личности;</a:t>
            </a:r>
          </a:p>
          <a:p>
            <a:pPr marL="171450" indent="-171450" algn="just">
              <a:lnSpc>
                <a:spcPct val="107000"/>
              </a:lnSpc>
              <a:spcAft>
                <a:spcPts val="0"/>
              </a:spcAft>
              <a:buFont typeface="Wingdings" panose="05000000000000000000" pitchFamily="2" charset="2"/>
              <a:buChar char="ü"/>
            </a:pPr>
            <a:r>
              <a:rPr lang="ru-RU" sz="1100" dirty="0">
                <a:ea typeface="Calibri" panose="020F0502020204030204" pitchFamily="34" charset="0"/>
                <a:cs typeface="Times New Roman" panose="02020603050405020304" pitchFamily="18" charset="0"/>
              </a:rPr>
              <a:t>- социально-правовой поддержке в реализации государственных гарантий, защите прав обучающихся;</a:t>
            </a:r>
          </a:p>
          <a:p>
            <a:pPr marL="171450" indent="-171450" algn="just">
              <a:lnSpc>
                <a:spcPct val="107000"/>
              </a:lnSpc>
              <a:spcAft>
                <a:spcPts val="0"/>
              </a:spcAft>
              <a:buFont typeface="Wingdings" panose="05000000000000000000" pitchFamily="2" charset="2"/>
              <a:buChar char="ü"/>
            </a:pPr>
            <a:r>
              <a:rPr lang="ru-RU" sz="1100" dirty="0">
                <a:ea typeface="Calibri" panose="020F0502020204030204" pitchFamily="34" charset="0"/>
                <a:cs typeface="Times New Roman" panose="02020603050405020304" pitchFamily="18" charset="0"/>
              </a:rPr>
              <a:t>- предоставлению жилого помещения и бесплатных коммунальных услуг;</a:t>
            </a:r>
          </a:p>
          <a:p>
            <a:pPr marL="171450" indent="-171450" algn="just">
              <a:lnSpc>
                <a:spcPct val="107000"/>
              </a:lnSpc>
              <a:spcAft>
                <a:spcPts val="0"/>
              </a:spcAft>
              <a:buFont typeface="Wingdings" panose="05000000000000000000" pitchFamily="2" charset="2"/>
              <a:buChar char="ü"/>
            </a:pPr>
            <a:r>
              <a:rPr lang="ru-RU" sz="1100" dirty="0">
                <a:ea typeface="Calibri" panose="020F0502020204030204" pitchFamily="34" charset="0"/>
                <a:cs typeface="Times New Roman" panose="02020603050405020304" pitchFamily="18" charset="0"/>
              </a:rPr>
              <a:t>-организации питания;</a:t>
            </a:r>
          </a:p>
          <a:p>
            <a:pPr marL="171450" indent="-171450" algn="just">
              <a:lnSpc>
                <a:spcPct val="107000"/>
              </a:lnSpc>
              <a:spcAft>
                <a:spcPts val="0"/>
              </a:spcAft>
              <a:buFont typeface="Wingdings" panose="05000000000000000000" pitchFamily="2" charset="2"/>
              <a:buChar char="ü"/>
            </a:pPr>
            <a:r>
              <a:rPr lang="ru-RU" sz="1100" dirty="0">
                <a:ea typeface="Calibri" panose="020F0502020204030204" pitchFamily="34" charset="0"/>
                <a:cs typeface="Times New Roman" panose="02020603050405020304" pitchFamily="18" charset="0"/>
              </a:rPr>
              <a:t>-профессиональной ориентации, трудоустройству выпускников-сирот;</a:t>
            </a:r>
          </a:p>
          <a:p>
            <a:pPr marL="171450" indent="-171450" algn="just">
              <a:lnSpc>
                <a:spcPct val="107000"/>
              </a:lnSpc>
              <a:spcAft>
                <a:spcPts val="0"/>
              </a:spcAft>
              <a:buFont typeface="Wingdings" panose="05000000000000000000" pitchFamily="2" charset="2"/>
              <a:buChar char="ü"/>
            </a:pPr>
            <a:r>
              <a:rPr lang="ru-RU" sz="1100" dirty="0">
                <a:ea typeface="Calibri" panose="020F0502020204030204" pitchFamily="34" charset="0"/>
                <a:cs typeface="Times New Roman" panose="02020603050405020304" pitchFamily="18" charset="0"/>
              </a:rPr>
              <a:t>-получению дополнительного профессионального образования и бесплатного второго среднего профессионального образования.</a:t>
            </a:r>
          </a:p>
          <a:p>
            <a:pPr marL="171450" indent="-171450" algn="just">
              <a:lnSpc>
                <a:spcPct val="107000"/>
              </a:lnSpc>
              <a:spcAft>
                <a:spcPts val="0"/>
              </a:spcAft>
              <a:buFont typeface="Wingdings" panose="05000000000000000000" pitchFamily="2" charset="2"/>
              <a:buChar char="ü"/>
            </a:pPr>
            <a:r>
              <a:rPr lang="ru-RU" sz="1200" b="1" dirty="0">
                <a:ea typeface="Calibri" panose="020F0502020204030204" pitchFamily="34" charset="0"/>
                <a:cs typeface="Times New Roman" panose="02020603050405020304" pitchFamily="18" charset="0"/>
              </a:rPr>
              <a:t>Приняты на постинтернатное сопровождение </a:t>
            </a:r>
            <a:r>
              <a:rPr lang="ru-RU" sz="1200" dirty="0">
                <a:ea typeface="Calibri" panose="020F0502020204030204" pitchFamily="34" charset="0"/>
                <a:cs typeface="Times New Roman" panose="02020603050405020304" pitchFamily="18" charset="0"/>
              </a:rPr>
              <a:t>на основании индивидуальных заявлений и договоров с ПОО 1625 обучающихся в 2019 г. и 1003 обучающихся в 2020 г., что составило всего 2628 чел., это 68,8% от общего количества детей-сирот. Среди обратившихся были также обучающиеся, находящиеся под опекой. В 2021 году – 1248 чел.</a:t>
            </a:r>
          </a:p>
          <a:p>
            <a:pPr marL="171450" indent="-171450" algn="just">
              <a:lnSpc>
                <a:spcPct val="107000"/>
              </a:lnSpc>
              <a:spcAft>
                <a:spcPts val="0"/>
              </a:spcAft>
              <a:buFont typeface="Wingdings" panose="05000000000000000000" pitchFamily="2" charset="2"/>
              <a:buChar char="ü"/>
            </a:pPr>
            <a:r>
              <a:rPr lang="ru-RU" sz="1200" b="1" dirty="0">
                <a:ea typeface="Calibri" panose="020F0502020204030204" pitchFamily="34" charset="0"/>
                <a:cs typeface="Times New Roman" panose="02020603050405020304" pitchFamily="18" charset="0"/>
              </a:rPr>
              <a:t>Учреждения с наибольшим числом принимаемых на постинтернатное сопровождение: </a:t>
            </a:r>
          </a:p>
          <a:p>
            <a:pPr marL="342900" lvl="0" indent="-342900" algn="just">
              <a:lnSpc>
                <a:spcPct val="107000"/>
              </a:lnSpc>
              <a:spcAft>
                <a:spcPts val="0"/>
              </a:spcAft>
              <a:buFont typeface="+mj-lt"/>
              <a:buAutoNum type="arabicPeriod"/>
            </a:pPr>
            <a:r>
              <a:rPr lang="ru-RU" sz="1100" dirty="0">
                <a:ea typeface="Calibri" panose="020F0502020204030204" pitchFamily="34" charset="0"/>
                <a:cs typeface="Times New Roman" panose="02020603050405020304" pitchFamily="18" charset="0"/>
              </a:rPr>
              <a:t>Усольский индустриальный техникум</a:t>
            </a:r>
          </a:p>
          <a:p>
            <a:pPr marL="342900" lvl="0" indent="-342900" algn="just">
              <a:lnSpc>
                <a:spcPct val="107000"/>
              </a:lnSpc>
              <a:spcAft>
                <a:spcPts val="0"/>
              </a:spcAft>
              <a:buFont typeface="+mj-lt"/>
              <a:buAutoNum type="arabicPeriod"/>
            </a:pPr>
            <a:r>
              <a:rPr lang="ru-RU" sz="1100" dirty="0">
                <a:ea typeface="Calibri" panose="020F0502020204030204" pitchFamily="34" charset="0"/>
                <a:cs typeface="Times New Roman" panose="02020603050405020304" pitchFamily="18" charset="0"/>
              </a:rPr>
              <a:t>Иркутский техникум транспорта и строительства</a:t>
            </a:r>
          </a:p>
          <a:p>
            <a:pPr marL="342900" lvl="0" indent="-342900" algn="just">
              <a:lnSpc>
                <a:spcPct val="107000"/>
              </a:lnSpc>
              <a:spcAft>
                <a:spcPts val="0"/>
              </a:spcAft>
              <a:buFont typeface="+mj-lt"/>
              <a:buAutoNum type="arabicPeriod"/>
            </a:pPr>
            <a:r>
              <a:rPr lang="ru-RU" sz="1100" dirty="0">
                <a:ea typeface="Calibri" panose="020F0502020204030204" pitchFamily="34" charset="0"/>
                <a:cs typeface="Times New Roman" panose="02020603050405020304" pitchFamily="18" charset="0"/>
              </a:rPr>
              <a:t>Иркутский техникум авиастроения и материалообработки </a:t>
            </a:r>
          </a:p>
          <a:p>
            <a:pPr marL="171450" lvl="0" indent="-171450" algn="just">
              <a:lnSpc>
                <a:spcPct val="107000"/>
              </a:lnSpc>
              <a:spcAft>
                <a:spcPts val="0"/>
              </a:spcAft>
              <a:buFont typeface="Wingdings" panose="05000000000000000000" pitchFamily="2" charset="2"/>
              <a:buChar char="ü"/>
            </a:pPr>
            <a:r>
              <a:rPr lang="ru-RU" sz="1200" b="1" dirty="0">
                <a:ea typeface="Calibri" panose="020F0502020204030204" pitchFamily="34" charset="0"/>
                <a:cs typeface="Times New Roman" panose="02020603050405020304" pitchFamily="18" charset="0"/>
              </a:rPr>
              <a:t>Учреждения с наименьшим числом принятых на постинтернатное сопровождение:</a:t>
            </a:r>
          </a:p>
          <a:p>
            <a:pPr marL="342900" lvl="0" indent="-342900" algn="just">
              <a:lnSpc>
                <a:spcPct val="107000"/>
              </a:lnSpc>
              <a:spcAft>
                <a:spcPts val="0"/>
              </a:spcAft>
              <a:buFont typeface="+mj-lt"/>
              <a:buAutoNum type="arabicPeriod"/>
            </a:pPr>
            <a:r>
              <a:rPr lang="ru-RU" sz="1100" dirty="0">
                <a:ea typeface="Calibri" panose="020F0502020204030204" pitchFamily="34" charset="0"/>
                <a:cs typeface="Times New Roman" panose="02020603050405020304" pitchFamily="18" charset="0"/>
              </a:rPr>
              <a:t>Братский индустриально-металлургический техникум </a:t>
            </a:r>
          </a:p>
          <a:p>
            <a:pPr marL="342900" lvl="0" indent="-342900" algn="just">
              <a:lnSpc>
                <a:spcPct val="107000"/>
              </a:lnSpc>
              <a:spcAft>
                <a:spcPts val="0"/>
              </a:spcAft>
              <a:buFont typeface="+mj-lt"/>
              <a:buAutoNum type="arabicPeriod"/>
            </a:pPr>
            <a:r>
              <a:rPr lang="ru-RU" sz="1100" dirty="0">
                <a:ea typeface="Calibri" panose="020F0502020204030204" pitchFamily="34" charset="0"/>
                <a:cs typeface="Times New Roman" panose="02020603050405020304" pitchFamily="18" charset="0"/>
              </a:rPr>
              <a:t>Усть-Илимский техникум лесопромышленных технологий и сферы услуг</a:t>
            </a:r>
          </a:p>
          <a:p>
            <a:pPr marL="342900" lvl="0" indent="-342900" algn="just">
              <a:lnSpc>
                <a:spcPct val="107000"/>
              </a:lnSpc>
              <a:spcAft>
                <a:spcPts val="0"/>
              </a:spcAft>
              <a:buFont typeface="+mj-lt"/>
              <a:buAutoNum type="arabicPeriod"/>
            </a:pPr>
            <a:r>
              <a:rPr lang="ru-RU" sz="1100" dirty="0">
                <a:ea typeface="Calibri" panose="020F0502020204030204" pitchFamily="34" charset="0"/>
                <a:cs typeface="Times New Roman" panose="02020603050405020304" pitchFamily="18" charset="0"/>
              </a:rPr>
              <a:t>Братский педагогический колледж</a:t>
            </a:r>
          </a:p>
          <a:p>
            <a:pPr marL="342900" lvl="0" indent="-342900" algn="just">
              <a:lnSpc>
                <a:spcPct val="107000"/>
              </a:lnSpc>
              <a:spcAft>
                <a:spcPts val="0"/>
              </a:spcAft>
              <a:buFont typeface="+mj-lt"/>
              <a:buAutoNum type="arabicPeriod"/>
            </a:pPr>
            <a:r>
              <a:rPr lang="ru-RU" sz="1100" dirty="0">
                <a:ea typeface="Calibri" panose="020F0502020204030204" pitchFamily="34" charset="0"/>
                <a:cs typeface="Times New Roman" panose="02020603050405020304" pitchFamily="18" charset="0"/>
              </a:rPr>
              <a:t>Зиминский железнодорожный техникум</a:t>
            </a:r>
          </a:p>
          <a:p>
            <a:pPr marL="342900" lvl="0" indent="-342900" algn="just">
              <a:lnSpc>
                <a:spcPct val="107000"/>
              </a:lnSpc>
              <a:spcAft>
                <a:spcPts val="0"/>
              </a:spcAft>
              <a:buFont typeface="+mj-lt"/>
              <a:buAutoNum type="arabicPeriod"/>
            </a:pPr>
            <a:r>
              <a:rPr lang="ru-RU" sz="1100" dirty="0">
                <a:ea typeface="Calibri" panose="020F0502020204030204" pitchFamily="34" charset="0"/>
                <a:cs typeface="Times New Roman" panose="02020603050405020304" pitchFamily="18" charset="0"/>
              </a:rPr>
              <a:t>Иркутский колледж автомобильного транспорта и дорожного строительства  </a:t>
            </a:r>
          </a:p>
          <a:p>
            <a:pPr marL="171450" lvl="0" indent="-171450" algn="just">
              <a:lnSpc>
                <a:spcPct val="107000"/>
              </a:lnSpc>
              <a:spcAft>
                <a:spcPts val="0"/>
              </a:spcAft>
              <a:buFont typeface="Wingdings" panose="05000000000000000000" pitchFamily="2" charset="2"/>
              <a:buChar char="ü"/>
            </a:pPr>
            <a:r>
              <a:rPr lang="ru-RU" sz="1200" b="1" dirty="0">
                <a:ea typeface="Calibri" panose="020F0502020204030204" pitchFamily="34" charset="0"/>
                <a:cs typeface="Times New Roman" panose="02020603050405020304" pitchFamily="18" charset="0"/>
              </a:rPr>
              <a:t>Учреждения, в которые на постинтернатное сопровождение не поступил ни один человек: </a:t>
            </a:r>
          </a:p>
          <a:p>
            <a:pPr marL="342900" indent="-342900" algn="just">
              <a:lnSpc>
                <a:spcPct val="107000"/>
              </a:lnSpc>
              <a:buFont typeface="+mj-lt"/>
              <a:buAutoNum type="arabicPeriod"/>
            </a:pPr>
            <a:r>
              <a:rPr lang="ru-RU" sz="1100" dirty="0">
                <a:ea typeface="Calibri" panose="020F0502020204030204" pitchFamily="34" charset="0"/>
                <a:cs typeface="Times New Roman" panose="02020603050405020304" pitchFamily="18" charset="0"/>
              </a:rPr>
              <a:t>Ангарский индустриальный техникум</a:t>
            </a:r>
          </a:p>
          <a:p>
            <a:pPr marL="342900" lvl="0" indent="-342900" algn="just">
              <a:lnSpc>
                <a:spcPct val="107000"/>
              </a:lnSpc>
              <a:spcAft>
                <a:spcPts val="0"/>
              </a:spcAft>
              <a:buFont typeface="+mj-lt"/>
              <a:buAutoNum type="arabicPeriod"/>
            </a:pPr>
            <a:r>
              <a:rPr lang="ru-RU" sz="1100" dirty="0">
                <a:ea typeface="Calibri" panose="020F0502020204030204" pitchFamily="34" charset="0"/>
                <a:cs typeface="Times New Roman" panose="02020603050405020304" pitchFamily="18" charset="0"/>
              </a:rPr>
              <a:t>Ангарский политехнический техникум</a:t>
            </a:r>
          </a:p>
          <a:p>
            <a:pPr marL="342900" indent="-342900" algn="just">
              <a:lnSpc>
                <a:spcPct val="107000"/>
              </a:lnSpc>
              <a:buFont typeface="+mj-lt"/>
              <a:buAutoNum type="arabicPeriod"/>
            </a:pPr>
            <a:r>
              <a:rPr lang="ru-RU" sz="1100" dirty="0">
                <a:solidFill>
                  <a:prstClr val="black"/>
                </a:solidFill>
                <a:ea typeface="Calibri" panose="020F0502020204030204" pitchFamily="34" charset="0"/>
                <a:cs typeface="Times New Roman" panose="02020603050405020304" pitchFamily="18" charset="0"/>
              </a:rPr>
              <a:t>Братский индустриально-металлургический техникум</a:t>
            </a:r>
          </a:p>
          <a:p>
            <a:pPr marL="342900" indent="-342900" algn="just">
              <a:lnSpc>
                <a:spcPct val="107000"/>
              </a:lnSpc>
              <a:buFont typeface="+mj-lt"/>
              <a:buAutoNum type="arabicPeriod"/>
            </a:pPr>
            <a:r>
              <a:rPr lang="ru-RU" sz="1100" dirty="0">
                <a:ea typeface="Calibri" panose="020F0502020204030204" pitchFamily="34" charset="0"/>
                <a:cs typeface="Times New Roman" panose="02020603050405020304" pitchFamily="18" charset="0"/>
              </a:rPr>
              <a:t>Братский промышленный техникум</a:t>
            </a:r>
          </a:p>
          <a:p>
            <a:pPr marL="342900" indent="-342900" algn="just">
              <a:lnSpc>
                <a:spcPct val="107000"/>
              </a:lnSpc>
              <a:buFont typeface="+mj-lt"/>
              <a:buAutoNum type="arabicPeriod"/>
            </a:pPr>
            <a:r>
              <a:rPr lang="ru-RU" sz="1100" dirty="0">
                <a:ea typeface="Calibri" panose="020F0502020204030204" pitchFamily="34" charset="0"/>
                <a:cs typeface="Times New Roman" panose="02020603050405020304" pitchFamily="18" charset="0"/>
              </a:rPr>
              <a:t>Братский торгово-технологический техникум</a:t>
            </a:r>
          </a:p>
          <a:p>
            <a:pPr marL="342900" indent="-342900" algn="just">
              <a:lnSpc>
                <a:spcPct val="107000"/>
              </a:lnSpc>
              <a:buFont typeface="+mj-lt"/>
              <a:buAutoNum type="arabicPeriod"/>
            </a:pPr>
            <a:r>
              <a:rPr lang="ru-RU" sz="1100" dirty="0">
                <a:solidFill>
                  <a:prstClr val="black"/>
                </a:solidFill>
                <a:ea typeface="Calibri" panose="020F0502020204030204" pitchFamily="34" charset="0"/>
                <a:cs typeface="Times New Roman" panose="02020603050405020304" pitchFamily="18" charset="0"/>
              </a:rPr>
              <a:t>Иркутский техникум машиностроения им. Н.П. Трапезникова</a:t>
            </a:r>
          </a:p>
          <a:p>
            <a:pPr marL="342900" lvl="0" indent="-342900" algn="just">
              <a:lnSpc>
                <a:spcPct val="107000"/>
              </a:lnSpc>
              <a:buFont typeface="+mj-lt"/>
              <a:buAutoNum type="arabicPeriod"/>
            </a:pPr>
            <a:r>
              <a:rPr lang="ru-RU" sz="1100" dirty="0">
                <a:solidFill>
                  <a:prstClr val="black"/>
                </a:solidFill>
                <a:ea typeface="Calibri" panose="020F0502020204030204" pitchFamily="34" charset="0"/>
                <a:cs typeface="Times New Roman" panose="02020603050405020304" pitchFamily="18" charset="0"/>
              </a:rPr>
              <a:t>Иркутский техникум индустрии питания</a:t>
            </a:r>
          </a:p>
          <a:p>
            <a:pPr marL="342900" lvl="0" indent="-342900" algn="just">
              <a:lnSpc>
                <a:spcPct val="107000"/>
              </a:lnSpc>
              <a:buFont typeface="+mj-lt"/>
              <a:buAutoNum type="arabicPeriod"/>
            </a:pPr>
            <a:r>
              <a:rPr lang="ru-RU" sz="1100" dirty="0">
                <a:solidFill>
                  <a:prstClr val="black"/>
                </a:solidFill>
                <a:ea typeface="Calibri" panose="020F0502020204030204" pitchFamily="34" charset="0"/>
                <a:cs typeface="Times New Roman" panose="02020603050405020304" pitchFamily="18" charset="0"/>
              </a:rPr>
              <a:t> Иркутский технологический колледж</a:t>
            </a:r>
            <a:endParaRPr lang="ru-RU" sz="1100" dirty="0">
              <a:ea typeface="Calibri" panose="020F0502020204030204" pitchFamily="34" charset="0"/>
              <a:cs typeface="Times New Roman" panose="02020603050405020304" pitchFamily="18" charset="0"/>
            </a:endParaRPr>
          </a:p>
          <a:p>
            <a:pPr marL="342900" indent="-342900" algn="just">
              <a:lnSpc>
                <a:spcPct val="107000"/>
              </a:lnSpc>
              <a:buFont typeface="+mj-lt"/>
              <a:buAutoNum type="arabicPeriod"/>
            </a:pPr>
            <a:r>
              <a:rPr lang="ru-RU" sz="1100" dirty="0">
                <a:solidFill>
                  <a:prstClr val="black"/>
                </a:solidFill>
                <a:ea typeface="Calibri" panose="020F0502020204030204" pitchFamily="34" charset="0"/>
                <a:cs typeface="Times New Roman" panose="02020603050405020304" pitchFamily="18" charset="0"/>
              </a:rPr>
              <a:t>Свирский электромеханический техникум</a:t>
            </a:r>
          </a:p>
          <a:p>
            <a:pPr marL="342900" lvl="0" indent="-342900" algn="just">
              <a:lnSpc>
                <a:spcPct val="107000"/>
              </a:lnSpc>
              <a:spcAft>
                <a:spcPts val="0"/>
              </a:spcAft>
              <a:buFont typeface="+mj-lt"/>
              <a:buAutoNum type="arabicPeriod"/>
            </a:pPr>
            <a:r>
              <a:rPr lang="ru-RU" sz="1100" dirty="0">
                <a:ea typeface="Calibri" panose="020F0502020204030204" pitchFamily="34" charset="0"/>
                <a:cs typeface="Times New Roman" panose="02020603050405020304" pitchFamily="18" charset="0"/>
              </a:rPr>
              <a:t>Усольский аграрно-промышленный техникум</a:t>
            </a:r>
          </a:p>
          <a:p>
            <a:pPr marL="342900" lvl="0" indent="-342900" algn="just">
              <a:lnSpc>
                <a:spcPct val="107000"/>
              </a:lnSpc>
              <a:buFont typeface="+mj-lt"/>
              <a:buAutoNum type="arabicPeriod"/>
            </a:pPr>
            <a:r>
              <a:rPr lang="ru-RU" sz="1100" dirty="0">
                <a:solidFill>
                  <a:prstClr val="black"/>
                </a:solidFill>
                <a:ea typeface="Calibri" panose="020F0502020204030204" pitchFamily="34" charset="0"/>
                <a:cs typeface="Times New Roman" panose="02020603050405020304" pitchFamily="18" charset="0"/>
              </a:rPr>
              <a:t>Усть-Илимский техникум лесопромышленных технологий и сферы услуг</a:t>
            </a:r>
          </a:p>
          <a:p>
            <a:pPr marL="342900" indent="-342900" algn="just">
              <a:lnSpc>
                <a:spcPct val="107000"/>
              </a:lnSpc>
              <a:buFont typeface="+mj-lt"/>
              <a:buAutoNum type="arabicPeriod"/>
            </a:pPr>
            <a:r>
              <a:rPr lang="ru-RU" sz="1100" dirty="0">
                <a:ea typeface="Calibri" panose="020F0502020204030204" pitchFamily="34" charset="0"/>
                <a:cs typeface="Times New Roman" panose="02020603050405020304" pitchFamily="18" charset="0"/>
              </a:rPr>
              <a:t>Усольский техникум сферы обслуживания</a:t>
            </a:r>
          </a:p>
          <a:p>
            <a:pPr marL="342900" indent="-342900" algn="just">
              <a:lnSpc>
                <a:spcPct val="107000"/>
              </a:lnSpc>
              <a:buFont typeface="+mj-lt"/>
              <a:buAutoNum type="arabicPeriod"/>
            </a:pPr>
            <a:r>
              <a:rPr lang="ru-RU" sz="1100" dirty="0">
                <a:ea typeface="Calibri" panose="020F0502020204030204" pitchFamily="34" charset="0"/>
                <a:cs typeface="Times New Roman" panose="02020603050405020304" pitchFamily="18" charset="0"/>
              </a:rPr>
              <a:t>Химико-технологический техникум г. Саянска</a:t>
            </a:r>
          </a:p>
          <a:p>
            <a:pPr marL="342900" lvl="0" indent="-342900" algn="just">
              <a:lnSpc>
                <a:spcPct val="107000"/>
              </a:lnSpc>
              <a:spcAft>
                <a:spcPts val="0"/>
              </a:spcAft>
              <a:buFont typeface="+mj-lt"/>
              <a:buAutoNum type="arabicPeriod"/>
            </a:pPr>
            <a:endParaRPr lang="ru-RU" sz="1100" dirty="0">
              <a:ea typeface="Calibri" panose="020F0502020204030204" pitchFamily="34" charset="0"/>
              <a:cs typeface="Times New Roman" panose="02020603050405020304" pitchFamily="18" charset="0"/>
            </a:endParaRPr>
          </a:p>
          <a:p>
            <a:pPr indent="449580" algn="just">
              <a:lnSpc>
                <a:spcPct val="107000"/>
              </a:lnSpc>
              <a:spcAft>
                <a:spcPts val="0"/>
              </a:spcAft>
            </a:pPr>
            <a:endParaRPr lang="ru-RU"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descr="Презентация с круговой диаграммой">
            <a:extLst>
              <a:ext uri="{FF2B5EF4-FFF2-40B4-BE49-F238E27FC236}">
                <a16:creationId xmlns:a16="http://schemas.microsoft.com/office/drawing/2014/main" id="{A310C3A5-1B6D-443B-9025-286CE8547F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75284" y="5766162"/>
            <a:ext cx="914400" cy="914400"/>
          </a:xfrm>
          <a:prstGeom prst="rect">
            <a:avLst/>
          </a:prstGeom>
        </p:spPr>
      </p:pic>
    </p:spTree>
    <p:extLst>
      <p:ext uri="{BB962C8B-B14F-4D97-AF65-F5344CB8AC3E}">
        <p14:creationId xmlns:p14="http://schemas.microsoft.com/office/powerpoint/2010/main" val="3964036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6C18D017-BA49-45CA-BF6D-323E2EFF42C1}"/>
              </a:ext>
            </a:extLst>
          </p:cNvPr>
          <p:cNvSpPr/>
          <p:nvPr/>
        </p:nvSpPr>
        <p:spPr>
          <a:xfrm>
            <a:off x="113400" y="197413"/>
            <a:ext cx="10126463" cy="369332"/>
          </a:xfrm>
          <a:prstGeom prst="rect">
            <a:avLst/>
          </a:prstGeom>
        </p:spPr>
        <p:txBody>
          <a:bodyPr wrap="square">
            <a:spAutoFit/>
          </a:bodyPr>
          <a:lstStyle/>
          <a:p>
            <a:r>
              <a:rPr lang="ru-RU" b="1" dirty="0"/>
              <a:t>Взаимодействие ПОО по вопросам постинтернатного сопровождения и социальной адаптации</a:t>
            </a:r>
          </a:p>
        </p:txBody>
      </p:sp>
      <p:pic>
        <p:nvPicPr>
          <p:cNvPr id="4" name="Рисунок 3">
            <a:extLst>
              <a:ext uri="{FF2B5EF4-FFF2-40B4-BE49-F238E27FC236}">
                <a16:creationId xmlns:a16="http://schemas.microsoft.com/office/drawing/2014/main" id="{1F02CFC8-B0C4-487A-82A1-51E385C0899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78944" y="197413"/>
            <a:ext cx="1637512" cy="248203"/>
          </a:xfrm>
          <a:prstGeom prst="rect">
            <a:avLst/>
          </a:prstGeom>
        </p:spPr>
      </p:pic>
      <p:graphicFrame>
        <p:nvGraphicFramePr>
          <p:cNvPr id="5" name="Таблица 4">
            <a:extLst>
              <a:ext uri="{FF2B5EF4-FFF2-40B4-BE49-F238E27FC236}">
                <a16:creationId xmlns:a16="http://schemas.microsoft.com/office/drawing/2014/main" id="{5F5CB93E-3676-4A87-8AF0-643B23A78E76}"/>
              </a:ext>
            </a:extLst>
          </p:cNvPr>
          <p:cNvGraphicFramePr>
            <a:graphicFrameLocks noGrp="1"/>
          </p:cNvGraphicFramePr>
          <p:nvPr>
            <p:extLst>
              <p:ext uri="{D42A27DB-BD31-4B8C-83A1-F6EECF244321}">
                <p14:modId xmlns:p14="http://schemas.microsoft.com/office/powerpoint/2010/main" val="3181731463"/>
              </p:ext>
            </p:extLst>
          </p:nvPr>
        </p:nvGraphicFramePr>
        <p:xfrm>
          <a:off x="278166" y="1033154"/>
          <a:ext cx="9647069" cy="4791692"/>
        </p:xfrm>
        <a:graphic>
          <a:graphicData uri="http://schemas.openxmlformats.org/drawingml/2006/table">
            <a:tbl>
              <a:tblPr firstRow="1" firstCol="1" bandRow="1"/>
              <a:tblGrid>
                <a:gridCol w="343271">
                  <a:extLst>
                    <a:ext uri="{9D8B030D-6E8A-4147-A177-3AD203B41FA5}">
                      <a16:colId xmlns:a16="http://schemas.microsoft.com/office/drawing/2014/main" val="1977087730"/>
                    </a:ext>
                  </a:extLst>
                </a:gridCol>
                <a:gridCol w="6835806">
                  <a:extLst>
                    <a:ext uri="{9D8B030D-6E8A-4147-A177-3AD203B41FA5}">
                      <a16:colId xmlns:a16="http://schemas.microsoft.com/office/drawing/2014/main" val="853189727"/>
                    </a:ext>
                  </a:extLst>
                </a:gridCol>
                <a:gridCol w="1233996">
                  <a:extLst>
                    <a:ext uri="{9D8B030D-6E8A-4147-A177-3AD203B41FA5}">
                      <a16:colId xmlns:a16="http://schemas.microsoft.com/office/drawing/2014/main" val="834372296"/>
                    </a:ext>
                  </a:extLst>
                </a:gridCol>
                <a:gridCol w="1233996">
                  <a:extLst>
                    <a:ext uri="{9D8B030D-6E8A-4147-A177-3AD203B41FA5}">
                      <a16:colId xmlns:a16="http://schemas.microsoft.com/office/drawing/2014/main" val="3401927797"/>
                    </a:ext>
                  </a:extLst>
                </a:gridCol>
              </a:tblGrid>
              <a:tr h="249408">
                <a:tc>
                  <a:txBody>
                    <a:bodyPr/>
                    <a:lstStyle/>
                    <a:p>
                      <a:pPr algn="ctr">
                        <a:lnSpc>
                          <a:spcPct val="107000"/>
                        </a:lnSpc>
                        <a:spcAft>
                          <a:spcPts val="0"/>
                        </a:spcAft>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Организации, с которыми ПОО осуществляют взаимодействие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Кол-во ПОО, указавших организации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Доля ПОО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6356332"/>
                  </a:ext>
                </a:extLst>
              </a:tr>
              <a:tr h="89757">
                <a:tc gridSpan="4">
                  <a:txBody>
                    <a:bodyPr/>
                    <a:lstStyle/>
                    <a:p>
                      <a:pPr algn="ctr">
                        <a:lnSpc>
                          <a:spcPct val="107000"/>
                        </a:lnSpc>
                        <a:spcAft>
                          <a:spcPts val="0"/>
                        </a:spcAft>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Министерство социального развития, опеки и попечительства Иркутской области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69332050"/>
                  </a:ext>
                </a:extLst>
              </a:tr>
              <a:tr h="164886">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Межрайонные управления министерства социального развития, опеки и попечительства Иркутской области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a:effectLst/>
                          <a:latin typeface="Times New Roman" panose="02020603050405020304" pitchFamily="18" charset="0"/>
                          <a:ea typeface="Calibri" panose="020F0502020204030204" pitchFamily="34" charset="0"/>
                          <a:cs typeface="Times New Roman" panose="02020603050405020304" pitchFamily="18" charset="0"/>
                        </a:rPr>
                        <a:t>26,8%</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8833502"/>
                  </a:ext>
                </a:extLst>
              </a:tr>
              <a:tr h="89757">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Центры помощи детям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a:effectLst/>
                          <a:latin typeface="Times New Roman" panose="02020603050405020304" pitchFamily="18" charset="0"/>
                          <a:ea typeface="Calibri" panose="020F0502020204030204" pitchFamily="34" charset="0"/>
                          <a:cs typeface="Times New Roman" panose="02020603050405020304" pitchFamily="18" charset="0"/>
                        </a:rPr>
                        <a:t>25,0%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0049027"/>
                  </a:ext>
                </a:extLst>
              </a:tr>
              <a:tr h="89757">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Органы опеки и попечительства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a:effectLst/>
                          <a:latin typeface="Times New Roman" panose="02020603050405020304" pitchFamily="18" charset="0"/>
                          <a:ea typeface="Calibri" panose="020F0502020204030204" pitchFamily="34" charset="0"/>
                          <a:cs typeface="Times New Roman" panose="02020603050405020304" pitchFamily="18" charset="0"/>
                        </a:rPr>
                        <a:t>17,9%</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6271962"/>
                  </a:ext>
                </a:extLst>
              </a:tr>
              <a:tr h="89757">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Комплексные центры социального обслуживания населения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a:effectLst/>
                          <a:latin typeface="Times New Roman" panose="02020603050405020304" pitchFamily="18" charset="0"/>
                          <a:ea typeface="Calibri" panose="020F0502020204030204" pitchFamily="34" charset="0"/>
                          <a:cs typeface="Times New Roman" panose="02020603050405020304" pitchFamily="18" charset="0"/>
                        </a:rPr>
                        <a:t>14,3%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2624402"/>
                  </a:ext>
                </a:extLst>
              </a:tr>
              <a:tr h="164886">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Министерство социального развития, опеки и попечительства Иркутской области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10,7%</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40235"/>
                  </a:ext>
                </a:extLst>
              </a:tr>
              <a:tr h="89757">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Социально-реабилитационные центры для несовершеннолетних</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10,7%</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5381281"/>
                  </a:ext>
                </a:extLst>
              </a:tr>
              <a:tr h="89757">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Органы социальной защиты</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7,1%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7905106"/>
                  </a:ext>
                </a:extLst>
              </a:tr>
              <a:tr h="89757">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Управление социальной защиты населения</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7,1%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0234977"/>
                  </a:ext>
                </a:extLst>
              </a:tr>
              <a:tr h="89757">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Центры социальной помощи семье и детям</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7,1%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0303662"/>
                  </a:ext>
                </a:extLst>
              </a:tr>
              <a:tr h="89757">
                <a:tc>
                  <a:txBody>
                    <a:bodyPr/>
                    <a:lstStyle/>
                    <a:p>
                      <a:pPr>
                        <a:lnSpc>
                          <a:spcPct val="107000"/>
                        </a:lnSpc>
                        <a:spcAft>
                          <a:spcPts val="0"/>
                        </a:spcAft>
                      </a:pPr>
                      <a:r>
                        <a:rPr lang="ru-RU"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ответов: 71 (24,9%)</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6199585"/>
                  </a:ext>
                </a:extLst>
              </a:tr>
              <a:tr h="89757">
                <a:tc gridSpan="4">
                  <a:txBody>
                    <a:bodyPr/>
                    <a:lstStyle/>
                    <a:p>
                      <a:pPr algn="ctr">
                        <a:lnSpc>
                          <a:spcPct val="107000"/>
                        </a:lnSpc>
                        <a:spcAft>
                          <a:spcPts val="800"/>
                        </a:spcAft>
                      </a:pPr>
                      <a:r>
                        <a:rPr lang="ru-RU"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Министерство образования Иркутской области</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08124037"/>
                  </a:ext>
                </a:extLst>
              </a:tr>
              <a:tr h="164886">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Центр психолого-педагогической, медицинской и социальной помощи, профилактики, реабилитации и коррекции</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a:effectLst/>
                          <a:latin typeface="Times New Roman" panose="02020603050405020304" pitchFamily="18" charset="0"/>
                          <a:ea typeface="Calibri" panose="020F0502020204030204" pitchFamily="34" charset="0"/>
                          <a:cs typeface="Times New Roman" panose="02020603050405020304" pitchFamily="18" charset="0"/>
                        </a:rPr>
                        <a:t>46,2%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7312226"/>
                  </a:ext>
                </a:extLst>
              </a:tr>
              <a:tr h="89757">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Министерство образования Иркутской области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8,9%</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2621699"/>
                  </a:ext>
                </a:extLst>
              </a:tr>
              <a:tr h="89757">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Специальные (коррекционные) школы-интернаты</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7,1%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032224"/>
                  </a:ext>
                </a:extLst>
              </a:tr>
              <a:tr h="89757">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«Региональный институт кадровой политики»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3,6%</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677452"/>
                  </a:ext>
                </a:extLst>
              </a:tr>
              <a:tr h="89757">
                <a:tc>
                  <a:txBody>
                    <a:bodyPr/>
                    <a:lstStyle/>
                    <a:p>
                      <a:pPr>
                        <a:lnSpc>
                          <a:spcPct val="107000"/>
                        </a:lnSpc>
                        <a:spcAft>
                          <a:spcPts val="0"/>
                        </a:spcAft>
                      </a:pPr>
                      <a:r>
                        <a:rPr lang="ru-RU"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ответов: 37 (12,9%)</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695789209"/>
                  </a:ext>
                </a:extLst>
              </a:tr>
              <a:tr h="89757">
                <a:tc gridSpan="4">
                  <a:txBody>
                    <a:bodyPr/>
                    <a:lstStyle/>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Министерство по молодежной политике Иркутской области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16941868"/>
                  </a:ext>
                </a:extLst>
              </a:tr>
              <a:tr h="89757">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Молодёжный кадровый центр</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5,4%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5584148"/>
                  </a:ext>
                </a:extLst>
              </a:tr>
              <a:tr h="89757">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Министерство по молодежной политике Иркутской области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a:effectLst/>
                          <a:latin typeface="Times New Roman" panose="02020603050405020304" pitchFamily="18" charset="0"/>
                          <a:ea typeface="Calibri" panose="020F0502020204030204" pitchFamily="34" charset="0"/>
                          <a:cs typeface="Times New Roman" panose="02020603050405020304" pitchFamily="18" charset="0"/>
                        </a:rPr>
                        <a:t>3,6%</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5555360"/>
                  </a:ext>
                </a:extLst>
              </a:tr>
              <a:tr h="89757">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Центр профилактики наркомании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12,5%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8259828"/>
                  </a:ext>
                </a:extLst>
              </a:tr>
              <a:tr h="89757">
                <a:tc>
                  <a:txBody>
                    <a:bodyPr/>
                    <a:lstStyle/>
                    <a:p>
                      <a:pPr marL="228600">
                        <a:lnSpc>
                          <a:spcPct val="107000"/>
                        </a:lnSpc>
                        <a:spcAft>
                          <a:spcPts val="0"/>
                        </a:spcAft>
                      </a:pPr>
                      <a:r>
                        <a:rPr lang="ru-RU"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228600" algn="ctr">
                        <a:lnSpc>
                          <a:spcPct val="107000"/>
                        </a:lnSpc>
                        <a:spcAft>
                          <a:spcPts val="0"/>
                        </a:spcAft>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ответов: 12 (4,2%)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27112263"/>
                  </a:ext>
                </a:extLst>
              </a:tr>
              <a:tr h="267909">
                <a:tc gridSpan="4">
                  <a:txBody>
                    <a:bodyPr/>
                    <a:lstStyle/>
                    <a:p>
                      <a:pPr algn="ctr">
                        <a:lnSpc>
                          <a:spcPct val="107000"/>
                        </a:lnSpc>
                        <a:spcAft>
                          <a:spcPts val="80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Министерство внутренних дел Российской Федерации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373310362"/>
                  </a:ext>
                </a:extLst>
              </a:tr>
              <a:tr h="89757">
                <a:tc>
                  <a:txBody>
                    <a:bodyPr/>
                    <a:lstStyle/>
                    <a:p>
                      <a:pPr marL="0" lvl="0" indent="0" algn="ctr">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Органы МВД (в т.ч. ОДН, ПДН)</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ctr">
                        <a:lnSpc>
                          <a:spcPct val="107000"/>
                        </a:lnSpc>
                        <a:spcAft>
                          <a:spcPts val="0"/>
                        </a:spcAft>
                        <a:buFont typeface="+mj-lt"/>
                        <a:buNone/>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57,1%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1076130"/>
                  </a:ext>
                </a:extLst>
              </a:tr>
              <a:tr h="89757">
                <a:tc>
                  <a:txBody>
                    <a:bodyPr/>
                    <a:lstStyle/>
                    <a:p>
                      <a:pPr marL="228600">
                        <a:lnSpc>
                          <a:spcPct val="107000"/>
                        </a:lnSpc>
                        <a:spcAft>
                          <a:spcPts val="0"/>
                        </a:spcAft>
                      </a:pPr>
                      <a:r>
                        <a:rPr lang="ru-RU"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228600" algn="ctr">
                        <a:lnSpc>
                          <a:spcPct val="107000"/>
                        </a:lnSpc>
                        <a:spcAft>
                          <a:spcPts val="0"/>
                        </a:spcAft>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ответов: 32 (11,2%)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688692483"/>
                  </a:ext>
                </a:extLst>
              </a:tr>
            </a:tbl>
          </a:graphicData>
        </a:graphic>
      </p:graphicFrame>
      <p:sp>
        <p:nvSpPr>
          <p:cNvPr id="6" name="Прямоугольник 5">
            <a:extLst>
              <a:ext uri="{FF2B5EF4-FFF2-40B4-BE49-F238E27FC236}">
                <a16:creationId xmlns:a16="http://schemas.microsoft.com/office/drawing/2014/main" id="{DC8F50B4-FDC9-4F52-A3BB-A47219F4F4B3}"/>
              </a:ext>
            </a:extLst>
          </p:cNvPr>
          <p:cNvSpPr/>
          <p:nvPr/>
        </p:nvSpPr>
        <p:spPr>
          <a:xfrm>
            <a:off x="10077104" y="1033154"/>
            <a:ext cx="1939352" cy="5078313"/>
          </a:xfrm>
          <a:prstGeom prst="rect">
            <a:avLst/>
          </a:prstGeom>
        </p:spPr>
        <p:txBody>
          <a:bodyPr wrap="square">
            <a:spAutoFit/>
          </a:bodyPr>
          <a:lstStyle/>
          <a:p>
            <a:pPr algn="ctr"/>
            <a:r>
              <a:rPr lang="ru-RU" sz="1200" dirty="0"/>
              <a:t>Чаще всего по вопросам постинтернатного сопровождения ПОО взаимодействуют с учреждениями Министерства социального развития, опеки и попечительства Иркутской области.</a:t>
            </a:r>
          </a:p>
          <a:p>
            <a:pPr algn="ctr"/>
            <a:endParaRPr lang="ru-RU" sz="1200" dirty="0"/>
          </a:p>
          <a:p>
            <a:pPr lvl="0" algn="ctr"/>
            <a:r>
              <a:rPr lang="ru-RU" sz="1200" dirty="0">
                <a:solidFill>
                  <a:prstClr val="black"/>
                </a:solidFill>
              </a:rPr>
              <a:t>Увеличилось количество ПОО, взаимодействующих с органами МВД (в том числе ОДН, ПДН): в первом полугодии 2021 года – 11 (20,0%) ПОО, во втором полугодии – 32 ПОО (57,1%).</a:t>
            </a:r>
          </a:p>
          <a:p>
            <a:pPr lvl="0" algn="ctr"/>
            <a:endParaRPr lang="ru-RU" sz="1200" dirty="0">
              <a:solidFill>
                <a:prstClr val="black"/>
              </a:solidFill>
            </a:endParaRPr>
          </a:p>
          <a:p>
            <a:pPr lvl="0" algn="ctr"/>
            <a:r>
              <a:rPr lang="ru-RU" sz="1200" dirty="0">
                <a:solidFill>
                  <a:prstClr val="black"/>
                </a:solidFill>
              </a:rPr>
              <a:t>В показателях взаимодействия с остальными ведомствам и организациям значительных изменений не наблюдается.</a:t>
            </a:r>
          </a:p>
          <a:p>
            <a:pPr lvl="0" algn="ctr"/>
            <a:endParaRPr lang="ru-RU" sz="1200" dirty="0">
              <a:solidFill>
                <a:prstClr val="black"/>
              </a:solidFill>
            </a:endParaRPr>
          </a:p>
          <a:p>
            <a:pPr algn="ctr"/>
            <a:endParaRPr lang="ru-RU" sz="1200" dirty="0"/>
          </a:p>
        </p:txBody>
      </p:sp>
      <p:pic>
        <p:nvPicPr>
          <p:cNvPr id="7" name="Рисунок 6" descr="Презентация с круговой диаграммой">
            <a:extLst>
              <a:ext uri="{FF2B5EF4-FFF2-40B4-BE49-F238E27FC236}">
                <a16:creationId xmlns:a16="http://schemas.microsoft.com/office/drawing/2014/main" id="{AA91B5C7-182F-47A2-A08C-0353AADC42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58550" y="6049428"/>
            <a:ext cx="631134" cy="631134"/>
          </a:xfrm>
          <a:prstGeom prst="rect">
            <a:avLst/>
          </a:prstGeom>
        </p:spPr>
      </p:pic>
    </p:spTree>
    <p:extLst>
      <p:ext uri="{BB962C8B-B14F-4D97-AF65-F5344CB8AC3E}">
        <p14:creationId xmlns:p14="http://schemas.microsoft.com/office/powerpoint/2010/main" val="2533133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53DC2B4D-DAF7-4C8A-ABDB-EE78F9389A9A}"/>
              </a:ext>
            </a:extLst>
          </p:cNvPr>
          <p:cNvGraphicFramePr>
            <a:graphicFrameLocks noGrp="1"/>
          </p:cNvGraphicFramePr>
          <p:nvPr>
            <p:extLst>
              <p:ext uri="{D42A27DB-BD31-4B8C-83A1-F6EECF244321}">
                <p14:modId xmlns:p14="http://schemas.microsoft.com/office/powerpoint/2010/main" val="1527892154"/>
              </p:ext>
            </p:extLst>
          </p:nvPr>
        </p:nvGraphicFramePr>
        <p:xfrm>
          <a:off x="269288" y="685722"/>
          <a:ext cx="9571829" cy="5049396"/>
        </p:xfrm>
        <a:graphic>
          <a:graphicData uri="http://schemas.openxmlformats.org/drawingml/2006/table">
            <a:tbl>
              <a:tblPr firstRow="1" firstCol="1" bandRow="1"/>
              <a:tblGrid>
                <a:gridCol w="343271">
                  <a:extLst>
                    <a:ext uri="{9D8B030D-6E8A-4147-A177-3AD203B41FA5}">
                      <a16:colId xmlns:a16="http://schemas.microsoft.com/office/drawing/2014/main" val="1132256745"/>
                    </a:ext>
                  </a:extLst>
                </a:gridCol>
                <a:gridCol w="7194149">
                  <a:extLst>
                    <a:ext uri="{9D8B030D-6E8A-4147-A177-3AD203B41FA5}">
                      <a16:colId xmlns:a16="http://schemas.microsoft.com/office/drawing/2014/main" val="2621141093"/>
                    </a:ext>
                  </a:extLst>
                </a:gridCol>
                <a:gridCol w="984207">
                  <a:extLst>
                    <a:ext uri="{9D8B030D-6E8A-4147-A177-3AD203B41FA5}">
                      <a16:colId xmlns:a16="http://schemas.microsoft.com/office/drawing/2014/main" val="3430777141"/>
                    </a:ext>
                  </a:extLst>
                </a:gridCol>
                <a:gridCol w="1050202">
                  <a:extLst>
                    <a:ext uri="{9D8B030D-6E8A-4147-A177-3AD203B41FA5}">
                      <a16:colId xmlns:a16="http://schemas.microsoft.com/office/drawing/2014/main" val="3528624061"/>
                    </a:ext>
                  </a:extLst>
                </a:gridCol>
              </a:tblGrid>
              <a:tr h="0">
                <a:tc gridSpan="4">
                  <a:txBody>
                    <a:bodyPr/>
                    <a:lstStyle/>
                    <a:p>
                      <a:pPr algn="ctr">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Министерство труда и занятости Иркутской области </a:t>
                      </a: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ru-RU"/>
                    </a:p>
                  </a:txBody>
                  <a:tcPr/>
                </a:tc>
                <a:tc hMerge="1">
                  <a:txBody>
                    <a:bodyPr/>
                    <a:lstStyle/>
                    <a:p>
                      <a:endParaRPr lang="ru-RU"/>
                    </a:p>
                  </a:txBody>
                  <a:tcPr>
                    <a:lnL w="12700" cap="flat" cmpd="sng" algn="ctr">
                      <a:solidFill>
                        <a:srgbClr val="000000"/>
                      </a:solidFill>
                      <a:prstDash val="solid"/>
                      <a:round/>
                      <a:headEnd type="none" w="med" len="med"/>
                      <a:tailEnd type="none" w="med" len="med"/>
                    </a:lnL>
                  </a:tcPr>
                </a:tc>
                <a:tc hMerge="1">
                  <a:txBody>
                    <a:bodyPr/>
                    <a:lstStyle/>
                    <a:p>
                      <a:endParaRPr lang="ru-RU"/>
                    </a:p>
                  </a:txBody>
                  <a:tcPr/>
                </a:tc>
                <a:extLst>
                  <a:ext uri="{0D108BD9-81ED-4DB2-BD59-A6C34878D82A}">
                    <a16:rowId xmlns:a16="http://schemas.microsoft.com/office/drawing/2014/main" val="4119023850"/>
                  </a:ext>
                </a:extLst>
              </a:tr>
              <a:tr h="89757">
                <a:tc>
                  <a:txBody>
                    <a:bodyPr/>
                    <a:lstStyle/>
                    <a:p>
                      <a:endParaRPr lang="ru-RU" sz="1000" dirty="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Центры занятости населения</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44,6%</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6116352"/>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228600" algn="ctr">
                        <a:lnSpc>
                          <a:spcPct val="107000"/>
                        </a:lnSpc>
                        <a:spcAft>
                          <a:spcPts val="0"/>
                        </a:spcAft>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ответов: 25 (8,7%)</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u-RU"/>
                    </a:p>
                  </a:txBody>
                  <a:tcPr/>
                </a:tc>
                <a:extLst>
                  <a:ext uri="{0D108BD9-81ED-4DB2-BD59-A6C34878D82A}">
                    <a16:rowId xmlns:a16="http://schemas.microsoft.com/office/drawing/2014/main" val="1686033418"/>
                  </a:ext>
                </a:extLst>
              </a:tr>
              <a:tr h="89757">
                <a:tc gridSpan="4">
                  <a:txBody>
                    <a:bodyPr/>
                    <a:lstStyle/>
                    <a:p>
                      <a:pPr algn="ctr">
                        <a:lnSpc>
                          <a:spcPct val="107000"/>
                        </a:lnSpc>
                        <a:spcAft>
                          <a:spcPts val="0"/>
                        </a:spcAft>
                      </a:pPr>
                      <a:r>
                        <a:rPr lang="ru-RU"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Министерство спорта Иркутской области</a:t>
                      </a:r>
                      <a:endParaRPr lang="ru-RU"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ru-RU"/>
                    </a:p>
                  </a:txBody>
                  <a:tcPr/>
                </a:tc>
                <a:tc hMerge="1">
                  <a:txBody>
                    <a:bodyPr/>
                    <a:lstStyle/>
                    <a:p>
                      <a:endParaRPr lang="ru-RU"/>
                    </a:p>
                  </a:txBody>
                  <a:tcPr>
                    <a:lnL w="12700" cap="flat" cmpd="sng" algn="ctr">
                      <a:solidFill>
                        <a:srgbClr val="000000"/>
                      </a:solidFill>
                      <a:prstDash val="solid"/>
                      <a:round/>
                      <a:headEnd type="none" w="med" len="med"/>
                      <a:tailEnd type="none" w="med" len="med"/>
                    </a:lnL>
                  </a:tcPr>
                </a:tc>
                <a:tc hMerge="1">
                  <a:txBody>
                    <a:bodyPr/>
                    <a:lstStyle/>
                    <a:p>
                      <a:endParaRPr lang="ru-RU"/>
                    </a:p>
                  </a:txBody>
                  <a:tcPr/>
                </a:tc>
                <a:extLst>
                  <a:ext uri="{0D108BD9-81ED-4DB2-BD59-A6C34878D82A}">
                    <a16:rowId xmlns:a16="http://schemas.microsoft.com/office/drawing/2014/main" val="2013217056"/>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Министерство спорта Иркутской области</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3,6%</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5252046"/>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228600" algn="ctr">
                        <a:lnSpc>
                          <a:spcPct val="107000"/>
                        </a:lnSpc>
                        <a:spcAft>
                          <a:spcPts val="0"/>
                        </a:spcAft>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ответов: 2 (0,7%)</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u-RU"/>
                    </a:p>
                  </a:txBody>
                  <a:tcPr/>
                </a:tc>
                <a:extLst>
                  <a:ext uri="{0D108BD9-81ED-4DB2-BD59-A6C34878D82A}">
                    <a16:rowId xmlns:a16="http://schemas.microsoft.com/office/drawing/2014/main" val="1108779783"/>
                  </a:ext>
                </a:extLst>
              </a:tr>
              <a:tr h="89757">
                <a:tc gridSpan="4">
                  <a:txBody>
                    <a:bodyPr/>
                    <a:lstStyle/>
                    <a:p>
                      <a:pPr algn="ctr">
                        <a:lnSpc>
                          <a:spcPct val="107000"/>
                        </a:lnSpc>
                        <a:spcAft>
                          <a:spcPts val="800"/>
                        </a:spcAft>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Министерство имущественных отношений Иркутской области</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ru-RU"/>
                    </a:p>
                  </a:txBody>
                  <a:tcPr/>
                </a:tc>
                <a:tc hMerge="1">
                  <a:txBody>
                    <a:bodyPr/>
                    <a:lstStyle/>
                    <a:p>
                      <a:endParaRPr lang="ru-RU"/>
                    </a:p>
                  </a:txBody>
                  <a:tcPr>
                    <a:lnL w="12700" cap="flat" cmpd="sng" algn="ctr">
                      <a:solidFill>
                        <a:srgbClr val="000000"/>
                      </a:solidFill>
                      <a:prstDash val="solid"/>
                      <a:round/>
                      <a:headEnd type="none" w="med" len="med"/>
                      <a:tailEnd type="none" w="med" len="med"/>
                    </a:lnL>
                  </a:tcPr>
                </a:tc>
                <a:tc hMerge="1">
                  <a:txBody>
                    <a:bodyPr/>
                    <a:lstStyle/>
                    <a:p>
                      <a:endParaRPr lang="ru-RU"/>
                    </a:p>
                  </a:txBody>
                  <a:tcPr/>
                </a:tc>
                <a:extLst>
                  <a:ext uri="{0D108BD9-81ED-4DB2-BD59-A6C34878D82A}">
                    <a16:rowId xmlns:a16="http://schemas.microsoft.com/office/drawing/2014/main" val="1961792222"/>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Министерство имущественных отношений Иркутской области</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1,8%</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366346"/>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228600" algn="ctr">
                        <a:lnSpc>
                          <a:spcPct val="107000"/>
                        </a:lnSpc>
                        <a:spcAft>
                          <a:spcPts val="0"/>
                        </a:spcAft>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ответов: 1 (0,4%)</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u-RU"/>
                    </a:p>
                  </a:txBody>
                  <a:tcPr/>
                </a:tc>
                <a:extLst>
                  <a:ext uri="{0D108BD9-81ED-4DB2-BD59-A6C34878D82A}">
                    <a16:rowId xmlns:a16="http://schemas.microsoft.com/office/drawing/2014/main" val="3319301236"/>
                  </a:ext>
                </a:extLst>
              </a:tr>
              <a:tr h="89757">
                <a:tc gridSpan="4">
                  <a:txBody>
                    <a:bodyPr/>
                    <a:lstStyle/>
                    <a:p>
                      <a:pPr algn="ctr">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Министерство здравоохранения Иркутской области</a:t>
                      </a: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ru-RU"/>
                    </a:p>
                  </a:txBody>
                  <a:tcPr/>
                </a:tc>
                <a:tc hMerge="1">
                  <a:txBody>
                    <a:bodyPr/>
                    <a:lstStyle/>
                    <a:p>
                      <a:endParaRPr lang="ru-RU"/>
                    </a:p>
                  </a:txBody>
                  <a:tcPr>
                    <a:lnL w="12700" cap="flat" cmpd="sng" algn="ctr">
                      <a:solidFill>
                        <a:srgbClr val="000000"/>
                      </a:solidFill>
                      <a:prstDash val="solid"/>
                      <a:round/>
                      <a:headEnd type="none" w="med" len="med"/>
                      <a:tailEnd type="none" w="med" len="med"/>
                    </a:lnL>
                  </a:tcPr>
                </a:tc>
                <a:tc hMerge="1">
                  <a:txBody>
                    <a:bodyPr/>
                    <a:lstStyle/>
                    <a:p>
                      <a:endParaRPr lang="ru-RU"/>
                    </a:p>
                  </a:txBody>
                  <a:tcPr/>
                </a:tc>
                <a:extLst>
                  <a:ext uri="{0D108BD9-81ED-4DB2-BD59-A6C34878D82A}">
                    <a16:rowId xmlns:a16="http://schemas.microsoft.com/office/drawing/2014/main" val="293328909"/>
                  </a:ext>
                </a:extLst>
              </a:tr>
              <a:tr h="164886">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Учреждения здравоохранения (городские больницы, детские городские больницы и т.д.)</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39,3%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95836"/>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Психоневрологические диспансер</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1691647"/>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228600" algn="ctr">
                        <a:lnSpc>
                          <a:spcPct val="107000"/>
                        </a:lnSpc>
                        <a:spcAft>
                          <a:spcPts val="0"/>
                        </a:spcAft>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ответов: 23 (8%)</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u-RU"/>
                    </a:p>
                  </a:txBody>
                  <a:tcPr/>
                </a:tc>
                <a:extLst>
                  <a:ext uri="{0D108BD9-81ED-4DB2-BD59-A6C34878D82A}">
                    <a16:rowId xmlns:a16="http://schemas.microsoft.com/office/drawing/2014/main" val="597145219"/>
                  </a:ext>
                </a:extLst>
              </a:tr>
              <a:tr h="89757">
                <a:tc gridSpan="4">
                  <a:txBody>
                    <a:bodyPr/>
                    <a:lstStyle/>
                    <a:p>
                      <a:pPr algn="ctr">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Муниципальные учреждения и организации</a:t>
                      </a: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ru-RU"/>
                    </a:p>
                  </a:txBody>
                  <a:tcPr/>
                </a:tc>
                <a:tc hMerge="1">
                  <a:txBody>
                    <a:bodyPr/>
                    <a:lstStyle/>
                    <a:p>
                      <a:endParaRPr lang="ru-RU"/>
                    </a:p>
                  </a:txBody>
                  <a:tcPr>
                    <a:lnL w="12700" cap="flat" cmpd="sng" algn="ctr">
                      <a:solidFill>
                        <a:srgbClr val="000000"/>
                      </a:solidFill>
                      <a:prstDash val="solid"/>
                      <a:round/>
                      <a:headEnd type="none" w="med" len="med"/>
                      <a:tailEnd type="none" w="med" len="med"/>
                    </a:lnL>
                  </a:tcPr>
                </a:tc>
                <a:tc hMerge="1">
                  <a:txBody>
                    <a:bodyPr/>
                    <a:lstStyle/>
                    <a:p>
                      <a:endParaRPr lang="ru-RU"/>
                    </a:p>
                  </a:txBody>
                  <a:tcPr/>
                </a:tc>
                <a:extLst>
                  <a:ext uri="{0D108BD9-81ED-4DB2-BD59-A6C34878D82A}">
                    <a16:rowId xmlns:a16="http://schemas.microsoft.com/office/drawing/2014/main" val="1019107699"/>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Комиссии по делам несовершеннолетних</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32,1%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8386134"/>
                  </a:ext>
                </a:extLst>
              </a:tr>
              <a:tr h="164886">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Администрация (муниципальная, районная), включая отдельные подразделения</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25,0%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8268469"/>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Муниципальные учреждения (без учреждений ДО)</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14,3%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5993104"/>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Муниципальные учреждения ДО (ДК, Спортивные школы и т.д.)</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7,1%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3426884"/>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228600" algn="ctr">
                        <a:lnSpc>
                          <a:spcPct val="107000"/>
                        </a:lnSpc>
                        <a:spcAft>
                          <a:spcPts val="0"/>
                        </a:spcAft>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ответов: 44 (15,4%)</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u-RU"/>
                    </a:p>
                  </a:txBody>
                  <a:tcPr/>
                </a:tc>
                <a:extLst>
                  <a:ext uri="{0D108BD9-81ED-4DB2-BD59-A6C34878D82A}">
                    <a16:rowId xmlns:a16="http://schemas.microsoft.com/office/drawing/2014/main" val="3557145346"/>
                  </a:ext>
                </a:extLst>
              </a:tr>
              <a:tr h="89031">
                <a:tc gridSpan="4">
                  <a:txBody>
                    <a:bodyPr/>
                    <a:lstStyle/>
                    <a:p>
                      <a:pPr algn="ctr">
                        <a:lnSpc>
                          <a:spcPct val="107000"/>
                        </a:lnSpc>
                        <a:spcAft>
                          <a:spcPts val="80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Иные организации</a:t>
                      </a: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ru-RU"/>
                    </a:p>
                  </a:txBody>
                  <a:tcPr/>
                </a:tc>
                <a:tc hMerge="1">
                  <a:txBody>
                    <a:bodyPr/>
                    <a:lstStyle/>
                    <a:p>
                      <a:endParaRPr lang="ru-RU"/>
                    </a:p>
                  </a:txBody>
                  <a:tcPr>
                    <a:lnL w="12700" cap="flat" cmpd="sng" algn="ctr">
                      <a:solidFill>
                        <a:srgbClr val="000000"/>
                      </a:solidFill>
                      <a:prstDash val="solid"/>
                      <a:round/>
                      <a:headEnd type="none" w="med" len="med"/>
                      <a:tailEnd type="none" w="med" len="med"/>
                    </a:lnL>
                  </a:tcPr>
                </a:tc>
                <a:tc hMerge="1">
                  <a:txBody>
                    <a:bodyPr/>
                    <a:lstStyle/>
                    <a:p>
                      <a:endParaRPr lang="ru-RU"/>
                    </a:p>
                  </a:txBody>
                  <a:tcPr/>
                </a:tc>
                <a:extLst>
                  <a:ext uri="{0D108BD9-81ED-4DB2-BD59-A6C34878D82A}">
                    <a16:rowId xmlns:a16="http://schemas.microsoft.com/office/drawing/2014/main" val="748226230"/>
                  </a:ext>
                </a:extLst>
              </a:tr>
              <a:tr h="164886">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Коммерческие организации (ПАО «Корпорация Иркут», Сбербанк, ВТБ)</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17,9%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9580403"/>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Некоммерческие организации</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14,3%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8945128"/>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Пенсионный фонд России </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14,3%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4448922"/>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ЗАГС</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3,6%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7861920"/>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Библиотеки/библиотечные системы</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3,6%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1482350"/>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Религиозные организации</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3,6%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7095201"/>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Государственное юридическое бюро</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3,6%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026521"/>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Военный комиссариат</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3,6%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9566549"/>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07000"/>
                        </a:lnSpc>
                        <a:spcAft>
                          <a:spcPts val="0"/>
                        </a:spcAft>
                        <a:buFont typeface="+mj-lt"/>
                        <a:buNone/>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ГУФСИН</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3,6%</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8373121"/>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228600" algn="ctr">
                        <a:lnSpc>
                          <a:spcPct val="107000"/>
                        </a:lnSpc>
                        <a:spcAft>
                          <a:spcPts val="0"/>
                        </a:spcAft>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ответов: 38 (%)</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u-RU"/>
                    </a:p>
                  </a:txBody>
                  <a:tcPr/>
                </a:tc>
                <a:extLst>
                  <a:ext uri="{0D108BD9-81ED-4DB2-BD59-A6C34878D82A}">
                    <a16:rowId xmlns:a16="http://schemas.microsoft.com/office/drawing/2014/main" val="873204351"/>
                  </a:ext>
                </a:extLst>
              </a:tr>
              <a:tr h="89757">
                <a:tc>
                  <a:txBody>
                    <a:bodyPr/>
                    <a:lstStyle/>
                    <a:p>
                      <a:endParaRPr lang="ru-RU" sz="1000"/>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3">
                  <a:txBody>
                    <a:bodyPr/>
                    <a:lstStyle/>
                    <a:p>
                      <a:pPr marL="228600">
                        <a:lnSpc>
                          <a:spcPct val="107000"/>
                        </a:lnSpc>
                        <a:spcAft>
                          <a:spcPts val="0"/>
                        </a:spcAft>
                      </a:pPr>
                      <a:r>
                        <a:rPr lang="ru-RU"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Общее количество ответов: 285 (100%)</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517" marR="24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ru-RU"/>
                    </a:p>
                  </a:txBody>
                  <a:tcPr>
                    <a:lnL w="12700" cap="flat" cmpd="sng" algn="ctr">
                      <a:solidFill>
                        <a:srgbClr val="000000"/>
                      </a:solidFill>
                      <a:prstDash val="solid"/>
                      <a:round/>
                      <a:headEnd type="none" w="med" len="med"/>
                      <a:tailEnd type="none" w="med" len="med"/>
                    </a:lnL>
                  </a:tcPr>
                </a:tc>
                <a:tc hMerge="1">
                  <a:txBody>
                    <a:bodyPr/>
                    <a:lstStyle/>
                    <a:p>
                      <a:endParaRPr lang="ru-RU"/>
                    </a:p>
                  </a:txBody>
                  <a:tcPr/>
                </a:tc>
                <a:extLst>
                  <a:ext uri="{0D108BD9-81ED-4DB2-BD59-A6C34878D82A}">
                    <a16:rowId xmlns:a16="http://schemas.microsoft.com/office/drawing/2014/main" val="2004659600"/>
                  </a:ext>
                </a:extLst>
              </a:tr>
            </a:tbl>
          </a:graphicData>
        </a:graphic>
      </p:graphicFrame>
      <p:pic>
        <p:nvPicPr>
          <p:cNvPr id="3" name="Рисунок 2">
            <a:extLst>
              <a:ext uri="{FF2B5EF4-FFF2-40B4-BE49-F238E27FC236}">
                <a16:creationId xmlns:a16="http://schemas.microsoft.com/office/drawing/2014/main" id="{9314EC0B-BC4A-4B47-9F51-DAF025ED294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78944" y="197413"/>
            <a:ext cx="1637512" cy="248203"/>
          </a:xfrm>
          <a:prstGeom prst="rect">
            <a:avLst/>
          </a:prstGeom>
        </p:spPr>
      </p:pic>
      <p:sp>
        <p:nvSpPr>
          <p:cNvPr id="5" name="Прямоугольник 4">
            <a:extLst>
              <a:ext uri="{FF2B5EF4-FFF2-40B4-BE49-F238E27FC236}">
                <a16:creationId xmlns:a16="http://schemas.microsoft.com/office/drawing/2014/main" id="{36696E70-6CB7-4D33-81D5-781EF0BEFC24}"/>
              </a:ext>
            </a:extLst>
          </p:cNvPr>
          <p:cNvSpPr/>
          <p:nvPr/>
        </p:nvSpPr>
        <p:spPr>
          <a:xfrm>
            <a:off x="9916357" y="685722"/>
            <a:ext cx="2275644" cy="4893647"/>
          </a:xfrm>
          <a:prstGeom prst="rect">
            <a:avLst/>
          </a:prstGeom>
        </p:spPr>
        <p:txBody>
          <a:bodyPr wrap="square">
            <a:spAutoFit/>
          </a:bodyPr>
          <a:lstStyle/>
          <a:p>
            <a:pPr algn="ctr"/>
            <a:r>
              <a:rPr lang="ru-RU" sz="1200" dirty="0"/>
              <a:t>Менее всего ПОО взаимодействовали с психоневрологическими диспансерами и Министерством имущественных отношений Иркутской области.</a:t>
            </a:r>
          </a:p>
          <a:p>
            <a:pPr algn="ctr"/>
            <a:endParaRPr lang="ru-RU" sz="1200" dirty="0"/>
          </a:p>
          <a:p>
            <a:pPr algn="ctr"/>
            <a:r>
              <a:rPr lang="ru-RU" sz="1200" dirty="0"/>
              <a:t>НКО, с которыми сотрудничали некоторые ПОО :</a:t>
            </a:r>
          </a:p>
          <a:p>
            <a:r>
              <a:rPr lang="ru-RU" sz="1200" dirty="0"/>
              <a:t>1. БФ «Дети Байкала».</a:t>
            </a:r>
          </a:p>
          <a:p>
            <a:r>
              <a:rPr lang="ru-RU" sz="1200" dirty="0"/>
              <a:t>2. БФ «Оберег».</a:t>
            </a:r>
          </a:p>
          <a:p>
            <a:r>
              <a:rPr lang="ru-RU" sz="1200" dirty="0"/>
              <a:t>3. ОБФ «Семьи детям».</a:t>
            </a:r>
          </a:p>
          <a:p>
            <a:r>
              <a:rPr lang="ru-RU" sz="1200" dirty="0"/>
              <a:t>4. БФ поддержки людей больных раком, ВИЧ, СПИДом, туберкулёзом.</a:t>
            </a:r>
          </a:p>
          <a:p>
            <a:r>
              <a:rPr lang="ru-RU" sz="1200" dirty="0"/>
              <a:t>5.Общественная организация «Ассоциация работающей молодёжи».</a:t>
            </a:r>
          </a:p>
          <a:p>
            <a:r>
              <a:rPr lang="ru-RU" sz="1200" dirty="0"/>
              <a:t>6.Иркутское региональное отделение общероссийской общественной организации «Ассамблея народов России».</a:t>
            </a:r>
          </a:p>
          <a:p>
            <a:r>
              <a:rPr lang="ru-RU" sz="1200" dirty="0"/>
              <a:t>7.Областной Байкальский Студенческий Строительный Отряд.</a:t>
            </a:r>
          </a:p>
        </p:txBody>
      </p:sp>
      <p:pic>
        <p:nvPicPr>
          <p:cNvPr id="6" name="Рисунок 5" descr="Презентация с круговой диаграммой">
            <a:extLst>
              <a:ext uri="{FF2B5EF4-FFF2-40B4-BE49-F238E27FC236}">
                <a16:creationId xmlns:a16="http://schemas.microsoft.com/office/drawing/2014/main" id="{C0ADB4B8-8492-4C19-8BCA-9F96A64709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38446" y="6029324"/>
            <a:ext cx="651237" cy="651237"/>
          </a:xfrm>
          <a:prstGeom prst="rect">
            <a:avLst/>
          </a:prstGeom>
        </p:spPr>
      </p:pic>
    </p:spTree>
    <p:extLst>
      <p:ext uri="{BB962C8B-B14F-4D97-AF65-F5344CB8AC3E}">
        <p14:creationId xmlns:p14="http://schemas.microsoft.com/office/powerpoint/2010/main" val="2877758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D24EBB33-63B6-4790-B962-40A576028A96}"/>
              </a:ext>
            </a:extLst>
          </p:cNvPr>
          <p:cNvSpPr/>
          <p:nvPr/>
        </p:nvSpPr>
        <p:spPr>
          <a:xfrm>
            <a:off x="0" y="0"/>
            <a:ext cx="6096000" cy="677814"/>
          </a:xfrm>
          <a:prstGeom prst="rect">
            <a:avLst/>
          </a:prstGeom>
        </p:spPr>
        <p:txBody>
          <a:bodyPr wrap="square">
            <a:spAutoFit/>
          </a:bodyPr>
          <a:lstStyle/>
          <a:p>
            <a:pPr indent="449580" algn="just">
              <a:lnSpc>
                <a:spcPct val="107000"/>
              </a:lnSpc>
              <a:spcAft>
                <a:spcPts val="0"/>
              </a:spcAft>
            </a:pPr>
            <a:r>
              <a:rPr lang="ru-RU" sz="900" dirty="0">
                <a:latin typeface="Times New Roman" panose="02020603050405020304" pitchFamily="18" charset="0"/>
                <a:ea typeface="Calibri" panose="020F0502020204030204" pitchFamily="34" charset="0"/>
                <a:cs typeface="Times New Roman" panose="02020603050405020304" pitchFamily="18" charset="0"/>
              </a:rPr>
              <a:t>За период с 1 сентября 2019 года по ноябрь 2020 года к реализации Модельной программы приступили 56 (100%) профессиональных образовательных организаций (далее-ПОО), подведомственных министерству образования Иркутской области. В 6 ПОО созданы центры социальной адаптации и постинтернатного сопровождения, в 45 ПОО- подразделения; в 5- службы, в одной ПОО назначено ответственное лицо.</a:t>
            </a:r>
            <a:endParaRPr lang="ru-RU" sz="9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Диаграмма 4">
            <a:extLst>
              <a:ext uri="{FF2B5EF4-FFF2-40B4-BE49-F238E27FC236}">
                <a16:creationId xmlns:a16="http://schemas.microsoft.com/office/drawing/2014/main" id="{25FDC094-07F8-4E87-AF74-B6630D439D12}"/>
              </a:ext>
            </a:extLst>
          </p:cNvPr>
          <p:cNvGraphicFramePr/>
          <p:nvPr>
            <p:extLst>
              <p:ext uri="{D42A27DB-BD31-4B8C-83A1-F6EECF244321}">
                <p14:modId xmlns:p14="http://schemas.microsoft.com/office/powerpoint/2010/main" val="1763732884"/>
              </p:ext>
            </p:extLst>
          </p:nvPr>
        </p:nvGraphicFramePr>
        <p:xfrm>
          <a:off x="319596" y="914399"/>
          <a:ext cx="7261934" cy="4877704"/>
        </p:xfrm>
        <a:graphic>
          <a:graphicData uri="http://schemas.openxmlformats.org/drawingml/2006/chart">
            <c:chart xmlns:c="http://schemas.openxmlformats.org/drawingml/2006/chart" xmlns:r="http://schemas.openxmlformats.org/officeDocument/2006/relationships" r:id="rId2"/>
          </a:graphicData>
        </a:graphic>
      </p:graphicFrame>
      <p:pic>
        <p:nvPicPr>
          <p:cNvPr id="6" name="Рисунок 5">
            <a:extLst>
              <a:ext uri="{FF2B5EF4-FFF2-40B4-BE49-F238E27FC236}">
                <a16:creationId xmlns:a16="http://schemas.microsoft.com/office/drawing/2014/main" id="{9A2B8DC4-2775-4288-81C5-127FABC91D6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432210" y="90704"/>
            <a:ext cx="1637512" cy="248203"/>
          </a:xfrm>
          <a:prstGeom prst="rect">
            <a:avLst/>
          </a:prstGeom>
        </p:spPr>
      </p:pic>
      <p:sp>
        <p:nvSpPr>
          <p:cNvPr id="7" name="TextBox 6">
            <a:extLst>
              <a:ext uri="{FF2B5EF4-FFF2-40B4-BE49-F238E27FC236}">
                <a16:creationId xmlns:a16="http://schemas.microsoft.com/office/drawing/2014/main" id="{EEF3AFFC-9458-4F01-9EFC-DCD084A65259}"/>
              </a:ext>
            </a:extLst>
          </p:cNvPr>
          <p:cNvSpPr txBox="1"/>
          <p:nvPr/>
        </p:nvSpPr>
        <p:spPr>
          <a:xfrm>
            <a:off x="7705814" y="1225117"/>
            <a:ext cx="4166589" cy="2893100"/>
          </a:xfrm>
          <a:prstGeom prst="rect">
            <a:avLst/>
          </a:prstGeom>
          <a:noFill/>
        </p:spPr>
        <p:txBody>
          <a:bodyPr wrap="square" rtlCol="0">
            <a:spAutoFit/>
          </a:bodyPr>
          <a:lstStyle/>
          <a:p>
            <a:pPr marL="285750" indent="-285750" algn="just">
              <a:buFontTx/>
              <a:buChar char="-"/>
            </a:pPr>
            <a:r>
              <a:rPr lang="ru-RU" sz="1400" dirty="0"/>
              <a:t>включение в инфраструктуру взаимодействия большего количества организаций и ведомств – ежегодно примерно на 15-20%;</a:t>
            </a:r>
          </a:p>
          <a:p>
            <a:pPr marL="285750" indent="-285750" algn="just">
              <a:buFontTx/>
              <a:buChar char="-"/>
            </a:pPr>
            <a:r>
              <a:rPr lang="ru-RU" sz="1400" dirty="0"/>
              <a:t>улучшение жизненной ситуации обучающихся: 33% во 2 полугодии 2019 года, 84,9% во втором полугодии 2020 года, 95% во 2 полугодии 2021 года;</a:t>
            </a:r>
          </a:p>
          <a:p>
            <a:pPr marL="285750" indent="-285750" algn="just">
              <a:buFontTx/>
              <a:buChar char="-"/>
            </a:pPr>
            <a:r>
              <a:rPr lang="ru-RU" sz="1400" dirty="0"/>
              <a:t>повышение компетентности кадров (увеличение объема посещенных мероприятий) по сравнению с периодом 2 полугодие 2019 года - 2 полугодие 2020 года на 10% во 2 полугодии 2021 года </a:t>
            </a:r>
          </a:p>
          <a:p>
            <a:endParaRPr lang="ru-RU" sz="1400" dirty="0"/>
          </a:p>
        </p:txBody>
      </p:sp>
      <p:sp>
        <p:nvSpPr>
          <p:cNvPr id="8" name="Стрелка: вправо 7">
            <a:extLst>
              <a:ext uri="{FF2B5EF4-FFF2-40B4-BE49-F238E27FC236}">
                <a16:creationId xmlns:a16="http://schemas.microsoft.com/office/drawing/2014/main" id="{7AC08A91-6AE9-483F-A99E-110B4DE2607F}"/>
              </a:ext>
            </a:extLst>
          </p:cNvPr>
          <p:cNvSpPr/>
          <p:nvPr/>
        </p:nvSpPr>
        <p:spPr>
          <a:xfrm rot="5400000">
            <a:off x="9652984" y="3929765"/>
            <a:ext cx="550416" cy="560241"/>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987744F4-34F6-46D0-9580-CCC015600F07}"/>
              </a:ext>
            </a:extLst>
          </p:cNvPr>
          <p:cNvSpPr txBox="1"/>
          <p:nvPr/>
        </p:nvSpPr>
        <p:spPr>
          <a:xfrm>
            <a:off x="7983983" y="4617220"/>
            <a:ext cx="3888420" cy="2031325"/>
          </a:xfrm>
          <a:prstGeom prst="rect">
            <a:avLst/>
          </a:prstGeom>
          <a:noFill/>
        </p:spPr>
        <p:txBody>
          <a:bodyPr wrap="square" rtlCol="0">
            <a:spAutoFit/>
          </a:bodyPr>
          <a:lstStyle/>
          <a:p>
            <a:pPr algn="just"/>
            <a:r>
              <a:rPr lang="ru-RU" sz="1400" b="1" i="1" dirty="0"/>
              <a:t>«Снижение количества проявлений антиобщественного поведения и правонарушений среди обучающихся профессиональных образовательных организаций как один из эффектов постинтернатного сопровождения»</a:t>
            </a:r>
          </a:p>
          <a:p>
            <a:pPr algn="just"/>
            <a:r>
              <a:rPr lang="ru-RU" sz="1400" b="1" i="1" dirty="0"/>
              <a:t>(Вестник КДН и ЗП Иркутской области № 1/2022)</a:t>
            </a:r>
          </a:p>
          <a:p>
            <a:r>
              <a:rPr lang="ru-RU" sz="1400" b="1" i="1" dirty="0"/>
              <a:t> </a:t>
            </a:r>
          </a:p>
        </p:txBody>
      </p:sp>
    </p:spTree>
    <p:extLst>
      <p:ext uri="{BB962C8B-B14F-4D97-AF65-F5344CB8AC3E}">
        <p14:creationId xmlns:p14="http://schemas.microsoft.com/office/powerpoint/2010/main" val="882379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A5EF59A-8CC6-418F-B898-CAB9524DC66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432210" y="90704"/>
            <a:ext cx="1637512" cy="248203"/>
          </a:xfrm>
          <a:prstGeom prst="rect">
            <a:avLst/>
          </a:prstGeom>
        </p:spPr>
      </p:pic>
      <p:sp>
        <p:nvSpPr>
          <p:cNvPr id="3" name="Прямоугольник 2">
            <a:extLst>
              <a:ext uri="{FF2B5EF4-FFF2-40B4-BE49-F238E27FC236}">
                <a16:creationId xmlns:a16="http://schemas.microsoft.com/office/drawing/2014/main" id="{B2849F85-A0C9-4505-B2E0-57918F7E6D75}"/>
              </a:ext>
            </a:extLst>
          </p:cNvPr>
          <p:cNvSpPr/>
          <p:nvPr/>
        </p:nvSpPr>
        <p:spPr>
          <a:xfrm>
            <a:off x="122278" y="90704"/>
            <a:ext cx="10605857" cy="1477328"/>
          </a:xfrm>
          <a:prstGeom prst="rect">
            <a:avLst/>
          </a:prstGeom>
        </p:spPr>
        <p:txBody>
          <a:bodyPr wrap="square">
            <a:spAutoFit/>
          </a:bodyPr>
          <a:lstStyle/>
          <a:p>
            <a:pPr lvl="0" algn="just"/>
            <a:r>
              <a:rPr lang="ru-RU" b="1" dirty="0">
                <a:solidFill>
                  <a:prstClr val="black"/>
                </a:solidFill>
              </a:rPr>
              <a:t>Итоги мониторинга закрепления на рабочих местах выпускников профессиональных </a:t>
            </a:r>
          </a:p>
          <a:p>
            <a:pPr lvl="0" algn="just"/>
            <a:r>
              <a:rPr lang="ru-RU" b="1" dirty="0">
                <a:solidFill>
                  <a:prstClr val="black"/>
                </a:solidFill>
              </a:rPr>
              <a:t>образовательных организаций Иркутской области категории детей-сирот и детей, оставшихся без попечения родителей, а также лиц из числа детей-сирот и детей, оставшихся без попечения родителей</a:t>
            </a:r>
          </a:p>
          <a:p>
            <a:pPr lvl="0" algn="just"/>
            <a:r>
              <a:rPr lang="ru-RU" b="1" dirty="0">
                <a:solidFill>
                  <a:prstClr val="black"/>
                </a:solidFill>
              </a:rPr>
              <a:t>в 2021 году</a:t>
            </a:r>
          </a:p>
          <a:p>
            <a:pPr lvl="0" algn="just"/>
            <a:endParaRPr lang="ru-RU" b="1" dirty="0">
              <a:solidFill>
                <a:prstClr val="black"/>
              </a:solidFill>
            </a:endParaRPr>
          </a:p>
        </p:txBody>
      </p:sp>
      <p:sp>
        <p:nvSpPr>
          <p:cNvPr id="5" name="Прямоугольник 4">
            <a:extLst>
              <a:ext uri="{FF2B5EF4-FFF2-40B4-BE49-F238E27FC236}">
                <a16:creationId xmlns:a16="http://schemas.microsoft.com/office/drawing/2014/main" id="{8AD0E2DC-1017-47D8-B628-D9D716DC4284}"/>
              </a:ext>
            </a:extLst>
          </p:cNvPr>
          <p:cNvSpPr/>
          <p:nvPr/>
        </p:nvSpPr>
        <p:spPr>
          <a:xfrm>
            <a:off x="358066" y="1440174"/>
            <a:ext cx="3248168" cy="646331"/>
          </a:xfrm>
          <a:prstGeom prst="rect">
            <a:avLst/>
          </a:prstGeom>
        </p:spPr>
        <p:txBody>
          <a:bodyPr wrap="square">
            <a:spAutoFit/>
          </a:bodyPr>
          <a:lstStyle/>
          <a:p>
            <a:pPr lvl="0" algn="ctr"/>
            <a:r>
              <a:rPr lang="ru-RU" sz="1200" dirty="0">
                <a:solidFill>
                  <a:srgbClr val="002060"/>
                </a:solidFill>
              </a:rPr>
              <a:t>Основания проведения -  распоряжение министерства образования Иркутской области от 24 ноября 2021 года № 1982-мр. </a:t>
            </a:r>
          </a:p>
        </p:txBody>
      </p:sp>
      <p:sp>
        <p:nvSpPr>
          <p:cNvPr id="6" name="Прямоугольник 5">
            <a:extLst>
              <a:ext uri="{FF2B5EF4-FFF2-40B4-BE49-F238E27FC236}">
                <a16:creationId xmlns:a16="http://schemas.microsoft.com/office/drawing/2014/main" id="{46DCB5F3-EA44-402D-BC56-72423DB0C738}"/>
              </a:ext>
            </a:extLst>
          </p:cNvPr>
          <p:cNvSpPr/>
          <p:nvPr/>
        </p:nvSpPr>
        <p:spPr>
          <a:xfrm>
            <a:off x="358066" y="2396577"/>
            <a:ext cx="3248168" cy="1384995"/>
          </a:xfrm>
          <a:prstGeom prst="rect">
            <a:avLst/>
          </a:prstGeom>
        </p:spPr>
        <p:txBody>
          <a:bodyPr wrap="square">
            <a:spAutoFit/>
          </a:bodyPr>
          <a:lstStyle/>
          <a:p>
            <a:pPr lvl="0" algn="ctr"/>
            <a:r>
              <a:rPr lang="ru-RU" sz="1200" dirty="0">
                <a:solidFill>
                  <a:srgbClr val="002060"/>
                </a:solidFill>
              </a:rPr>
              <a:t>Цель Мониторинга - предоставление в министерство образования Иркутской области объективных данных о закреплении на рабочих местах выпускников ПОО категории детей-сирот для принятия управленческих решений по содействию трудоустройству выпускников ПОО категории детей-сирот</a:t>
            </a:r>
          </a:p>
        </p:txBody>
      </p:sp>
      <p:sp>
        <p:nvSpPr>
          <p:cNvPr id="7" name="Прямоугольник 6">
            <a:extLst>
              <a:ext uri="{FF2B5EF4-FFF2-40B4-BE49-F238E27FC236}">
                <a16:creationId xmlns:a16="http://schemas.microsoft.com/office/drawing/2014/main" id="{6E8663CA-9FC2-45DB-85AD-9AACCE6418F2}"/>
              </a:ext>
            </a:extLst>
          </p:cNvPr>
          <p:cNvSpPr/>
          <p:nvPr/>
        </p:nvSpPr>
        <p:spPr>
          <a:xfrm>
            <a:off x="122278" y="3976880"/>
            <a:ext cx="3719744" cy="2308324"/>
          </a:xfrm>
          <a:prstGeom prst="rect">
            <a:avLst/>
          </a:prstGeom>
        </p:spPr>
        <p:txBody>
          <a:bodyPr wrap="square">
            <a:spAutoFit/>
          </a:bodyPr>
          <a:lstStyle/>
          <a:p>
            <a:pPr lvl="0" algn="ctr"/>
            <a:r>
              <a:rPr lang="ru-RU" sz="1200" dirty="0">
                <a:solidFill>
                  <a:srgbClr val="002060"/>
                </a:solidFill>
              </a:rPr>
              <a:t>Под термином «закрепление на рабочих местах» следует понимать результат комплекса мероприятий, направленных на поиск работы и устройство на определенную должность выпускника ПОО в соответствии с полученной им профессией, специальностью с учетом социально-экономической ситуации в регионе. В данном понимании закрепление на рабочих местах выпускников ПОО категории детей-сирот является одним из показателей результативности их трудоустройства (ключевого индикатора социальной адаптированности данной категории граждан).</a:t>
            </a:r>
          </a:p>
        </p:txBody>
      </p:sp>
      <p:sp>
        <p:nvSpPr>
          <p:cNvPr id="9" name="Прямоугольник 8">
            <a:extLst>
              <a:ext uri="{FF2B5EF4-FFF2-40B4-BE49-F238E27FC236}">
                <a16:creationId xmlns:a16="http://schemas.microsoft.com/office/drawing/2014/main" id="{284C2288-7552-4918-9218-4EBFBE336BEA}"/>
              </a:ext>
            </a:extLst>
          </p:cNvPr>
          <p:cNvSpPr/>
          <p:nvPr/>
        </p:nvSpPr>
        <p:spPr>
          <a:xfrm>
            <a:off x="4239085" y="6031866"/>
            <a:ext cx="7856737" cy="738664"/>
          </a:xfrm>
          <a:prstGeom prst="rect">
            <a:avLst/>
          </a:prstGeom>
        </p:spPr>
        <p:txBody>
          <a:bodyPr wrap="square">
            <a:spAutoFit/>
          </a:bodyPr>
          <a:lstStyle/>
          <a:p>
            <a:pPr algn="ctr"/>
            <a:r>
              <a:rPr lang="ru-RU" sz="1050" dirty="0">
                <a:solidFill>
                  <a:srgbClr val="002060"/>
                </a:solidFill>
              </a:rPr>
              <a:t>Нетрудоустроенность после выпуска не означает отсутствие занятости. </a:t>
            </a:r>
          </a:p>
          <a:p>
            <a:pPr algn="ctr"/>
            <a:r>
              <a:rPr lang="ru-RU" sz="1050" dirty="0">
                <a:solidFill>
                  <a:srgbClr val="002060"/>
                </a:solidFill>
              </a:rPr>
              <a:t>Сведения о причинах нетрудоустроенности выпускников из числа детей-сирот предоставляются ПОО в рамках мониторинга качества работы ПОО по адаптации и сопровождению детей-сирот и детей, оставшихся без попечения родителей, лиц из их числа (утвержден распоряжением министерства образования Иркутской области от 16 декабря 2021 года № 2136-мр).</a:t>
            </a:r>
          </a:p>
        </p:txBody>
      </p:sp>
      <p:graphicFrame>
        <p:nvGraphicFramePr>
          <p:cNvPr id="10" name="Таблица 9">
            <a:extLst>
              <a:ext uri="{FF2B5EF4-FFF2-40B4-BE49-F238E27FC236}">
                <a16:creationId xmlns:a16="http://schemas.microsoft.com/office/drawing/2014/main" id="{5B405B9D-66FE-4FED-96CC-D1D847EBA637}"/>
              </a:ext>
            </a:extLst>
          </p:cNvPr>
          <p:cNvGraphicFramePr>
            <a:graphicFrameLocks noGrp="1"/>
          </p:cNvGraphicFramePr>
          <p:nvPr>
            <p:extLst>
              <p:ext uri="{D42A27DB-BD31-4B8C-83A1-F6EECF244321}">
                <p14:modId xmlns:p14="http://schemas.microsoft.com/office/powerpoint/2010/main" val="542503223"/>
              </p:ext>
            </p:extLst>
          </p:nvPr>
        </p:nvGraphicFramePr>
        <p:xfrm>
          <a:off x="4838331" y="1368367"/>
          <a:ext cx="6560598" cy="4411182"/>
        </p:xfrm>
        <a:graphic>
          <a:graphicData uri="http://schemas.openxmlformats.org/drawingml/2006/table">
            <a:tbl>
              <a:tblPr firstRow="1" firstCol="1" bandRow="1"/>
              <a:tblGrid>
                <a:gridCol w="263936">
                  <a:extLst>
                    <a:ext uri="{9D8B030D-6E8A-4147-A177-3AD203B41FA5}">
                      <a16:colId xmlns:a16="http://schemas.microsoft.com/office/drawing/2014/main" val="3880500336"/>
                    </a:ext>
                  </a:extLst>
                </a:gridCol>
                <a:gridCol w="4323555">
                  <a:extLst>
                    <a:ext uri="{9D8B030D-6E8A-4147-A177-3AD203B41FA5}">
                      <a16:colId xmlns:a16="http://schemas.microsoft.com/office/drawing/2014/main" val="1756329834"/>
                    </a:ext>
                  </a:extLst>
                </a:gridCol>
                <a:gridCol w="871831">
                  <a:extLst>
                    <a:ext uri="{9D8B030D-6E8A-4147-A177-3AD203B41FA5}">
                      <a16:colId xmlns:a16="http://schemas.microsoft.com/office/drawing/2014/main" val="3224544092"/>
                    </a:ext>
                  </a:extLst>
                </a:gridCol>
                <a:gridCol w="1101276">
                  <a:extLst>
                    <a:ext uri="{9D8B030D-6E8A-4147-A177-3AD203B41FA5}">
                      <a16:colId xmlns:a16="http://schemas.microsoft.com/office/drawing/2014/main" val="369406434"/>
                    </a:ext>
                  </a:extLst>
                </a:gridCol>
              </a:tblGrid>
              <a:tr h="629109">
                <a:tc>
                  <a:txBody>
                    <a:bodyPr/>
                    <a:lstStyle/>
                    <a:p>
                      <a:pPr algn="ctr">
                        <a:lnSpc>
                          <a:spcPct val="107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000" b="1">
                          <a:effectLst/>
                          <a:latin typeface="Times New Roman" panose="02020603050405020304" pitchFamily="18" charset="0"/>
                          <a:ea typeface="Calibri" panose="020F0502020204030204" pitchFamily="34" charset="0"/>
                          <a:cs typeface="Times New Roman" panose="02020603050405020304" pitchFamily="18" charset="0"/>
                        </a:rPr>
                        <a:t>п</a:t>
                      </a:r>
                      <a:r>
                        <a:rPr lang="en-US" sz="1000" b="1">
                          <a:effectLst/>
                          <a:latin typeface="Times New Roman" panose="02020603050405020304" pitchFamily="18" charset="0"/>
                          <a:ea typeface="Calibri" panose="020F0502020204030204" pitchFamily="34" charset="0"/>
                          <a:cs typeface="Times New Roman" panose="02020603050405020304" pitchFamily="18" charset="0"/>
                        </a:rPr>
                        <a:t>/</a:t>
                      </a:r>
                      <a:r>
                        <a:rPr lang="ru-RU" sz="1000" b="1">
                          <a:effectLst/>
                          <a:latin typeface="Times New Roman" panose="02020603050405020304" pitchFamily="18" charset="0"/>
                          <a:ea typeface="Calibri" panose="020F0502020204030204" pitchFamily="34" charset="0"/>
                          <a:cs typeface="Times New Roman" panose="02020603050405020304" pitchFamily="18" charset="0"/>
                        </a:rPr>
                        <a:t>п</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Показатель</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Количество, чел.</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Доля от общего числа выпускников детей-сирот</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02843642"/>
                  </a:ext>
                </a:extLst>
              </a:tr>
              <a:tr h="341195">
                <a:tc>
                  <a:txBody>
                    <a:bodyPr/>
                    <a:lstStyle/>
                    <a:p>
                      <a:pPr marL="0" lvl="0" indent="0" algn="r">
                        <a:lnSpc>
                          <a:spcPct val="107000"/>
                        </a:lnSpc>
                        <a:spcAft>
                          <a:spcPts val="0"/>
                        </a:spcAft>
                        <a:buFont typeface="+mj-lt"/>
                        <a:buNone/>
                        <a:tabLst>
                          <a:tab pos="374015" algn="l"/>
                        </a:tabLs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Общее количество выпускников,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из них:</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994</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2778387"/>
                  </a:ext>
                </a:extLst>
              </a:tr>
              <a:tr h="341195">
                <a:tc>
                  <a:txBody>
                    <a:bodyPr/>
                    <a:lstStyle/>
                    <a:p>
                      <a:pPr marL="742950" lvl="1" indent="-285750" algn="r">
                        <a:lnSpc>
                          <a:spcPct val="107000"/>
                        </a:lnSpc>
                        <a:spcAft>
                          <a:spcPts val="0"/>
                        </a:spcAft>
                        <a:buFont typeface="+mj-lt"/>
                        <a:buAutoNum type="arabicPeriod"/>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Количество выпускников, завершивших обучение по программам профессионального обучения</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402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40,4%</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1780065"/>
                  </a:ext>
                </a:extLst>
              </a:tr>
              <a:tr h="341195">
                <a:tc>
                  <a:txBody>
                    <a:bodyPr/>
                    <a:lstStyle/>
                    <a:p>
                      <a:pPr marL="742950" lvl="1" indent="-285750" algn="r">
                        <a:lnSpc>
                          <a:spcPct val="107000"/>
                        </a:lnSpc>
                        <a:spcAft>
                          <a:spcPts val="0"/>
                        </a:spcAft>
                        <a:buFont typeface="+mj-lt"/>
                        <a:buAutoNum type="arabicPeriod"/>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Количество выпускников, завершивших обучение по программам среднего профессионального образования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592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59,6%</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7780266"/>
                  </a:ext>
                </a:extLst>
              </a:tr>
              <a:tr h="341195">
                <a:tc>
                  <a:txBody>
                    <a:bodyPr/>
                    <a:lstStyle/>
                    <a:p>
                      <a:pPr marL="0" lvl="0" indent="0" algn="l">
                        <a:lnSpc>
                          <a:spcPct val="107000"/>
                        </a:lnSpc>
                        <a:spcAft>
                          <a:spcPts val="0"/>
                        </a:spcAft>
                        <a:buFont typeface="+mj-lt"/>
                        <a:buNone/>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Количество трудоустроенных выпускников,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из них:</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414</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41,6%</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9238070"/>
                  </a:ext>
                </a:extLst>
              </a:tr>
              <a:tr h="510706">
                <a:tc>
                  <a:txBody>
                    <a:bodyPr/>
                    <a:lstStyle/>
                    <a:p>
                      <a:pPr marL="742950" lvl="1" indent="-285750" algn="r">
                        <a:lnSpc>
                          <a:spcPct val="107000"/>
                        </a:lnSpc>
                        <a:spcAft>
                          <a:spcPts val="0"/>
                        </a:spcAft>
                        <a:buFont typeface="+mj-lt"/>
                        <a:buAutoNum type="arabicPeriod"/>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Количество трудоустроенных выпускников, завершивших обучение по программам профессионального обучения</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160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16,0%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519747"/>
                  </a:ext>
                </a:extLst>
              </a:tr>
              <a:tr h="517738">
                <a:tc>
                  <a:txBody>
                    <a:bodyPr/>
                    <a:lstStyle/>
                    <a:p>
                      <a:pPr marL="742950" lvl="1" indent="-285750" algn="r">
                        <a:lnSpc>
                          <a:spcPct val="107000"/>
                        </a:lnSpc>
                        <a:spcAft>
                          <a:spcPts val="0"/>
                        </a:spcAft>
                        <a:buFont typeface="+mj-lt"/>
                        <a:buAutoNum type="arabicPeriod"/>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Количество трудоустроенных выпускников, завершивших обучение по программам среднего профессионального образования</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254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25,4%</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4570504"/>
                  </a:ext>
                </a:extLst>
              </a:tr>
              <a:tr h="517738">
                <a:tc>
                  <a:txBody>
                    <a:bodyPr/>
                    <a:lstStyle/>
                    <a:p>
                      <a:pPr marL="742950" lvl="1" indent="-285750">
                        <a:lnSpc>
                          <a:spcPct val="107000"/>
                        </a:lnSpc>
                        <a:spcAft>
                          <a:spcPts val="0"/>
                        </a:spcAft>
                        <a:buFont typeface="+mj-lt"/>
                        <a:buAutoNum type="arabicPeriod"/>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Количество выпускников, завершивших обучение по программам профессионального обучения и трудоустроившихся в соответствии с профессией</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116</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11,6%</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1492377"/>
                  </a:ext>
                </a:extLst>
              </a:tr>
              <a:tr h="694282">
                <a:tc>
                  <a:txBody>
                    <a:bodyPr/>
                    <a:lstStyle/>
                    <a:p>
                      <a:pPr marL="742950" lvl="1" indent="-285750" algn="r">
                        <a:lnSpc>
                          <a:spcPct val="107000"/>
                        </a:lnSpc>
                        <a:spcAft>
                          <a:spcPts val="0"/>
                        </a:spcAft>
                        <a:buFont typeface="+mj-lt"/>
                        <a:buAutoNum type="arabicPeriod"/>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Количество выпускников, завершивших обучение по программам среднего профессионального образования и трудоустроившихся в соответствии с профессией/специальностью</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159</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15,9%</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1420497"/>
                  </a:ext>
                </a:extLst>
              </a:tr>
              <a:tr h="164651">
                <a:tc>
                  <a:txBody>
                    <a:bodyPr/>
                    <a:lstStyle/>
                    <a:p>
                      <a:pPr marL="0" lvl="0" indent="0" algn="r">
                        <a:lnSpc>
                          <a:spcPct val="107000"/>
                        </a:lnSpc>
                        <a:spcAft>
                          <a:spcPts val="0"/>
                        </a:spcAft>
                        <a:buFont typeface="+mj-lt"/>
                        <a:buNone/>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Количество нетрудоустроенных выпускников</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580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58,4%</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922" marR="579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3568338"/>
                  </a:ext>
                </a:extLst>
              </a:tr>
            </a:tbl>
          </a:graphicData>
        </a:graphic>
      </p:graphicFrame>
      <p:sp>
        <p:nvSpPr>
          <p:cNvPr id="11" name="Правая фигурная скобка 10">
            <a:extLst>
              <a:ext uri="{FF2B5EF4-FFF2-40B4-BE49-F238E27FC236}">
                <a16:creationId xmlns:a16="http://schemas.microsoft.com/office/drawing/2014/main" id="{CC232DB4-35B7-437F-8032-7FC8C823F093}"/>
              </a:ext>
            </a:extLst>
          </p:cNvPr>
          <p:cNvSpPr/>
          <p:nvPr/>
        </p:nvSpPr>
        <p:spPr>
          <a:xfrm>
            <a:off x="3606234" y="1440174"/>
            <a:ext cx="939133" cy="470317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1746616590"/>
      </p:ext>
    </p:extLst>
  </p:cSld>
  <p:clrMapOvr>
    <a:masterClrMapping/>
  </p:clrMapOvr>
</p:sld>
</file>

<file path=ppt/theme/theme1.xml><?xml version="1.0" encoding="utf-8"?>
<a:theme xmlns:a="http://schemas.openxmlformats.org/drawingml/2006/main" name="1_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2431</TotalTime>
  <Words>10560</Words>
  <Application>Microsoft Office PowerPoint</Application>
  <PresentationFormat>Широкоэкранный</PresentationFormat>
  <Paragraphs>2285</Paragraphs>
  <Slides>43</Slides>
  <Notes>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43</vt:i4>
      </vt:variant>
    </vt:vector>
  </HeadingPairs>
  <TitlesOfParts>
    <vt:vector size="51" baseType="lpstr">
      <vt:lpstr>Arial</vt:lpstr>
      <vt:lpstr>Calibri</vt:lpstr>
      <vt:lpstr>Calibri Light</vt:lpstr>
      <vt:lpstr>Courier New</vt:lpstr>
      <vt:lpstr>Myriad Pro</vt:lpstr>
      <vt:lpstr>Times New Roman</vt:lpstr>
      <vt:lpstr>Wingdings</vt:lpstr>
      <vt:lpstr>1_Тема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Ольга Сокольникова</dc:creator>
  <cp:lastModifiedBy>Ольга Сокольникова</cp:lastModifiedBy>
  <cp:revision>381</cp:revision>
  <dcterms:created xsi:type="dcterms:W3CDTF">2022-03-10T03:25:49Z</dcterms:created>
  <dcterms:modified xsi:type="dcterms:W3CDTF">2022-05-12T03:04:55Z</dcterms:modified>
</cp:coreProperties>
</file>