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345" r:id="rId3"/>
    <p:sldId id="373" r:id="rId4"/>
    <p:sldId id="350" r:id="rId5"/>
    <p:sldId id="365" r:id="rId6"/>
    <p:sldId id="347" r:id="rId7"/>
    <p:sldId id="340" r:id="rId8"/>
    <p:sldId id="352" r:id="rId9"/>
    <p:sldId id="367" r:id="rId10"/>
    <p:sldId id="353" r:id="rId11"/>
    <p:sldId id="361" r:id="rId12"/>
    <p:sldId id="355" r:id="rId13"/>
    <p:sldId id="356" r:id="rId14"/>
    <p:sldId id="357" r:id="rId15"/>
    <p:sldId id="360" r:id="rId16"/>
    <p:sldId id="369" r:id="rId17"/>
    <p:sldId id="370" r:id="rId18"/>
    <p:sldId id="371" r:id="rId19"/>
    <p:sldId id="363" r:id="rId20"/>
    <p:sldId id="364" r:id="rId21"/>
  </p:sldIdLst>
  <p:sldSz cx="9144000" cy="6858000" type="screen4x3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A2BF"/>
    <a:srgbClr val="672C94"/>
    <a:srgbClr val="7030A0"/>
    <a:srgbClr val="36174D"/>
    <a:srgbClr val="461E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64" autoAdjust="0"/>
    <p:restoredTop sz="86395" autoAdjust="0"/>
  </p:normalViewPr>
  <p:slideViewPr>
    <p:cSldViewPr>
      <p:cViewPr varScale="1">
        <p:scale>
          <a:sx n="48" d="100"/>
          <a:sy n="48" d="100"/>
        </p:scale>
        <p:origin x="1375" y="3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43998924066025/permalink/251877703278147/" TargetMode="External"/><Relationship Id="rId2" Type="http://schemas.openxmlformats.org/officeDocument/2006/relationships/hyperlink" Target="https://cloud.mail.ru/public/Ze3W/r2Bvn6YM4" TargetMode="External"/><Relationship Id="rId1" Type="http://schemas.openxmlformats.org/officeDocument/2006/relationships/hyperlink" Target="http://umc38.ru/lp/sc38/" TargetMode="External"/><Relationship Id="rId5" Type="http://schemas.openxmlformats.org/officeDocument/2006/relationships/hyperlink" Target="https://invite.viber.com/?g2=AQAy1Dky8tYuwEikCQkrwjN%2BJ9gGghNGaQ6WVDbE4XdDzaB/1plh/tEIDGaOMz/E" TargetMode="External"/><Relationship Id="rId4" Type="http://schemas.openxmlformats.org/officeDocument/2006/relationships/hyperlink" Target="https://ok.ru/group/60549079761081/topic/152992205010361" TargetMode="External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43998924066025/permalink/251877703278147/" TargetMode="External"/><Relationship Id="rId2" Type="http://schemas.openxmlformats.org/officeDocument/2006/relationships/hyperlink" Target="https://cloud.mail.ru/public/Ze3W/r2Bvn6YM4" TargetMode="External"/><Relationship Id="rId1" Type="http://schemas.openxmlformats.org/officeDocument/2006/relationships/hyperlink" Target="http://umc38.ru/lp/sc38/" TargetMode="External"/><Relationship Id="rId5" Type="http://schemas.openxmlformats.org/officeDocument/2006/relationships/hyperlink" Target="https://invite.viber.com/?g2=AQAy1Dky8tYuwEikCQkrwjN%2BJ9gGghNGaQ6WVDbE4XdDzaB/1plh/tEIDGaOMz/E" TargetMode="External"/><Relationship Id="rId4" Type="http://schemas.openxmlformats.org/officeDocument/2006/relationships/hyperlink" Target="https://ok.ru/group/60549079761081/topic/152992205010361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DA1AF5-6A33-45F8-94C8-C98C6846DA6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CC5E3E-2409-416C-AB79-D702F08CC10D}">
      <dgm:prSet phldrT="[Текст]" custT="1"/>
      <dgm:spPr/>
      <dgm:t>
        <a:bodyPr/>
        <a:lstStyle/>
        <a:p>
          <a:r>
            <a:rPr lang="ru-RU" sz="2000" dirty="0">
              <a:solidFill>
                <a:schemeClr val="tx1"/>
              </a:solidFill>
            </a:rPr>
            <a:t>Поиск работы </a:t>
          </a:r>
        </a:p>
      </dgm:t>
    </dgm:pt>
    <dgm:pt modelId="{C84AB4F6-4BDE-4C2A-ACB2-3FCD24EECE67}" type="parTrans" cxnId="{4CC94BEA-5808-4326-85F2-3AEA1E5CEAC5}">
      <dgm:prSet/>
      <dgm:spPr/>
      <dgm:t>
        <a:bodyPr/>
        <a:lstStyle/>
        <a:p>
          <a:endParaRPr lang="ru-RU"/>
        </a:p>
      </dgm:t>
    </dgm:pt>
    <dgm:pt modelId="{49A57B97-395F-4AB1-9452-AA1A8799ABAD}" type="sibTrans" cxnId="{4CC94BEA-5808-4326-85F2-3AEA1E5CEAC5}">
      <dgm:prSet/>
      <dgm:spPr/>
      <dgm:t>
        <a:bodyPr/>
        <a:lstStyle/>
        <a:p>
          <a:endParaRPr lang="ru-RU"/>
        </a:p>
      </dgm:t>
    </dgm:pt>
    <dgm:pt modelId="{9DD04FCA-E858-49CC-9E45-044D10FA88C7}">
      <dgm:prSet phldrT="[Текст]" custT="1"/>
      <dgm:spPr/>
      <dgm:t>
        <a:bodyPr/>
        <a:lstStyle/>
        <a:p>
          <a:r>
            <a:rPr lang="ru-RU" sz="2000" dirty="0">
              <a:solidFill>
                <a:schemeClr val="tx1"/>
              </a:solidFill>
            </a:rPr>
            <a:t>Осуществление ИП</a:t>
          </a:r>
        </a:p>
      </dgm:t>
    </dgm:pt>
    <dgm:pt modelId="{AE7EF057-195B-4C12-A962-2C4CBF8BD4BF}" type="parTrans" cxnId="{92BC986B-03BE-426B-9844-0DD74298AE8D}">
      <dgm:prSet/>
      <dgm:spPr/>
      <dgm:t>
        <a:bodyPr/>
        <a:lstStyle/>
        <a:p>
          <a:endParaRPr lang="ru-RU"/>
        </a:p>
      </dgm:t>
    </dgm:pt>
    <dgm:pt modelId="{0E29B6D6-7FA1-4FFE-A535-12C2D98BD622}" type="sibTrans" cxnId="{92BC986B-03BE-426B-9844-0DD74298AE8D}">
      <dgm:prSet/>
      <dgm:spPr/>
      <dgm:t>
        <a:bodyPr/>
        <a:lstStyle/>
        <a:p>
          <a:endParaRPr lang="ru-RU"/>
        </a:p>
      </dgm:t>
    </dgm:pt>
    <dgm:pt modelId="{3A279321-2FC6-48E9-BFCA-A773C88B3914}">
      <dgm:prSet phldrT="[Текст]" custT="1"/>
      <dgm:spPr/>
      <dgm:t>
        <a:bodyPr/>
        <a:lstStyle/>
        <a:p>
          <a:r>
            <a:rPr lang="ru-RU" sz="2000" dirty="0">
              <a:solidFill>
                <a:schemeClr val="tx1"/>
              </a:solidFill>
            </a:rPr>
            <a:t>Ведение личного подсобного хозяйства</a:t>
          </a:r>
        </a:p>
      </dgm:t>
    </dgm:pt>
    <dgm:pt modelId="{290953E2-0FAE-44AC-AF18-84C16323D61B}" type="parTrans" cxnId="{498376D1-70D5-4A5A-B3B9-F1298FF561C0}">
      <dgm:prSet/>
      <dgm:spPr/>
      <dgm:t>
        <a:bodyPr/>
        <a:lstStyle/>
        <a:p>
          <a:endParaRPr lang="ru-RU"/>
        </a:p>
      </dgm:t>
    </dgm:pt>
    <dgm:pt modelId="{F6BA1AE5-07C5-4640-ADCD-8F375EE2237C}" type="sibTrans" cxnId="{498376D1-70D5-4A5A-B3B9-F1298FF561C0}">
      <dgm:prSet/>
      <dgm:spPr/>
      <dgm:t>
        <a:bodyPr/>
        <a:lstStyle/>
        <a:p>
          <a:endParaRPr lang="ru-RU"/>
        </a:p>
      </dgm:t>
    </dgm:pt>
    <dgm:pt modelId="{6387181E-022B-4F8F-A7A0-54A06BE64A0A}">
      <dgm:prSet custT="1"/>
      <dgm:spPr/>
      <dgm:t>
        <a:bodyPr/>
        <a:lstStyle/>
        <a:p>
          <a:r>
            <a:rPr lang="ru-RU" sz="1600" dirty="0">
              <a:solidFill>
                <a:schemeClr val="tx1"/>
              </a:solidFill>
            </a:rPr>
            <a:t>Иные мероприятия, направленные на преодоление ТЖС</a:t>
          </a:r>
        </a:p>
      </dgm:t>
    </dgm:pt>
    <dgm:pt modelId="{AA33C2A5-B123-4120-AC79-17B11A52A89F}" type="parTrans" cxnId="{0D2E0342-B497-4F19-9ADF-D15A49133A1A}">
      <dgm:prSet/>
      <dgm:spPr/>
      <dgm:t>
        <a:bodyPr/>
        <a:lstStyle/>
        <a:p>
          <a:endParaRPr lang="ru-RU"/>
        </a:p>
      </dgm:t>
    </dgm:pt>
    <dgm:pt modelId="{6D62BA32-044A-4FBA-8E2F-94519454592B}" type="sibTrans" cxnId="{0D2E0342-B497-4F19-9ADF-D15A49133A1A}">
      <dgm:prSet/>
      <dgm:spPr/>
      <dgm:t>
        <a:bodyPr/>
        <a:lstStyle/>
        <a:p>
          <a:endParaRPr lang="ru-RU"/>
        </a:p>
      </dgm:t>
    </dgm:pt>
    <dgm:pt modelId="{F377680F-0ECF-4DC9-86EB-ECC51DE33B3D}" type="pres">
      <dgm:prSet presAssocID="{14DA1AF5-6A33-45F8-94C8-C98C6846DA6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ABC871E6-161C-400B-A910-4B7F360A7FE7}" type="pres">
      <dgm:prSet presAssocID="{14DA1AF5-6A33-45F8-94C8-C98C6846DA67}" presName="Name1" presStyleCnt="0"/>
      <dgm:spPr/>
    </dgm:pt>
    <dgm:pt modelId="{C52C8742-12C0-4A3B-B088-6FA8265C334E}" type="pres">
      <dgm:prSet presAssocID="{14DA1AF5-6A33-45F8-94C8-C98C6846DA67}" presName="cycle" presStyleCnt="0"/>
      <dgm:spPr/>
    </dgm:pt>
    <dgm:pt modelId="{439E1CEB-542D-4D50-9DF3-24C0FB5CA8C7}" type="pres">
      <dgm:prSet presAssocID="{14DA1AF5-6A33-45F8-94C8-C98C6846DA67}" presName="srcNode" presStyleLbl="node1" presStyleIdx="0" presStyleCnt="4"/>
      <dgm:spPr/>
    </dgm:pt>
    <dgm:pt modelId="{04DAA420-3B45-4FFC-A90B-913E9558E49C}" type="pres">
      <dgm:prSet presAssocID="{14DA1AF5-6A33-45F8-94C8-C98C6846DA67}" presName="conn" presStyleLbl="parChTrans1D2" presStyleIdx="0" presStyleCnt="1"/>
      <dgm:spPr/>
      <dgm:t>
        <a:bodyPr/>
        <a:lstStyle/>
        <a:p>
          <a:endParaRPr lang="ru-RU"/>
        </a:p>
      </dgm:t>
    </dgm:pt>
    <dgm:pt modelId="{14708FE1-DAC2-4D3B-A3D1-2CB05E934AAD}" type="pres">
      <dgm:prSet presAssocID="{14DA1AF5-6A33-45F8-94C8-C98C6846DA67}" presName="extraNode" presStyleLbl="node1" presStyleIdx="0" presStyleCnt="4"/>
      <dgm:spPr/>
    </dgm:pt>
    <dgm:pt modelId="{9CE91191-D3AA-4351-B2FF-15CE0AC384EC}" type="pres">
      <dgm:prSet presAssocID="{14DA1AF5-6A33-45F8-94C8-C98C6846DA67}" presName="dstNode" presStyleLbl="node1" presStyleIdx="0" presStyleCnt="4"/>
      <dgm:spPr/>
    </dgm:pt>
    <dgm:pt modelId="{F0BF950A-30D4-430D-8D7D-DAC40D7FD32C}" type="pres">
      <dgm:prSet presAssocID="{C2CC5E3E-2409-416C-AB79-D702F08CC10D}" presName="text_1" presStyleLbl="node1" presStyleIdx="0" presStyleCnt="4" custLinFactNeighborX="990" custLinFactNeighborY="-51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D88CD6-2CFA-403E-9B14-4EF72B5AF38A}" type="pres">
      <dgm:prSet presAssocID="{C2CC5E3E-2409-416C-AB79-D702F08CC10D}" presName="accent_1" presStyleCnt="0"/>
      <dgm:spPr/>
    </dgm:pt>
    <dgm:pt modelId="{BE21F6D3-B265-4C13-A9C5-09806B6A2FEA}" type="pres">
      <dgm:prSet presAssocID="{C2CC5E3E-2409-416C-AB79-D702F08CC10D}" presName="accentRepeatNode" presStyleLbl="solidFgAcc1" presStyleIdx="0" presStyleCnt="4"/>
      <dgm:spPr/>
    </dgm:pt>
    <dgm:pt modelId="{64716FA7-7447-42B2-BE62-B023437F2A3F}" type="pres">
      <dgm:prSet presAssocID="{9DD04FCA-E858-49CC-9E45-044D10FA88C7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6DF5E9-F8F1-4323-9320-D5C1E2B8F0EB}" type="pres">
      <dgm:prSet presAssocID="{9DD04FCA-E858-49CC-9E45-044D10FA88C7}" presName="accent_2" presStyleCnt="0"/>
      <dgm:spPr/>
    </dgm:pt>
    <dgm:pt modelId="{167CF159-A849-48C6-A164-2512839CA9AA}" type="pres">
      <dgm:prSet presAssocID="{9DD04FCA-E858-49CC-9E45-044D10FA88C7}" presName="accentRepeatNode" presStyleLbl="solidFgAcc1" presStyleIdx="1" presStyleCnt="4"/>
      <dgm:spPr/>
    </dgm:pt>
    <dgm:pt modelId="{DB8790C5-8619-45FF-927A-F39FA1D9646C}" type="pres">
      <dgm:prSet presAssocID="{3A279321-2FC6-48E9-BFCA-A773C88B3914}" presName="text_3" presStyleLbl="node1" presStyleIdx="2" presStyleCnt="4" custLinFactNeighborX="166" custLinFactNeighborY="26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A54624-DB4F-4B77-8D40-76C2A6766907}" type="pres">
      <dgm:prSet presAssocID="{3A279321-2FC6-48E9-BFCA-A773C88B3914}" presName="accent_3" presStyleCnt="0"/>
      <dgm:spPr/>
    </dgm:pt>
    <dgm:pt modelId="{F661E6D2-C163-43EB-AEAE-C0FC3DCB84C5}" type="pres">
      <dgm:prSet presAssocID="{3A279321-2FC6-48E9-BFCA-A773C88B3914}" presName="accentRepeatNode" presStyleLbl="solidFgAcc1" presStyleIdx="2" presStyleCnt="4"/>
      <dgm:spPr/>
    </dgm:pt>
    <dgm:pt modelId="{26163CF7-F416-4FC9-8F39-1CE05527229D}" type="pres">
      <dgm:prSet presAssocID="{6387181E-022B-4F8F-A7A0-54A06BE64A0A}" presName="text_4" presStyleLbl="node1" presStyleIdx="3" presStyleCnt="4" custScaleY="1327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337AE1-F2DC-42D1-ABCF-8DE2D1F778D0}" type="pres">
      <dgm:prSet presAssocID="{6387181E-022B-4F8F-A7A0-54A06BE64A0A}" presName="accent_4" presStyleCnt="0"/>
      <dgm:spPr/>
    </dgm:pt>
    <dgm:pt modelId="{F310BA2C-1199-4D97-A257-332C47740087}" type="pres">
      <dgm:prSet presAssocID="{6387181E-022B-4F8F-A7A0-54A06BE64A0A}" presName="accentRepeatNode" presStyleLbl="solidFgAcc1" presStyleIdx="3" presStyleCnt="4"/>
      <dgm:spPr/>
    </dgm:pt>
  </dgm:ptLst>
  <dgm:cxnLst>
    <dgm:cxn modelId="{D073B71E-6CAB-40B1-8933-2986E02C7319}" type="presOf" srcId="{9DD04FCA-E858-49CC-9E45-044D10FA88C7}" destId="{64716FA7-7447-42B2-BE62-B023437F2A3F}" srcOrd="0" destOrd="0" presId="urn:microsoft.com/office/officeart/2008/layout/VerticalCurvedList"/>
    <dgm:cxn modelId="{0A8E7CF1-D2A3-434A-81A9-79A7D0F1DB04}" type="presOf" srcId="{6387181E-022B-4F8F-A7A0-54A06BE64A0A}" destId="{26163CF7-F416-4FC9-8F39-1CE05527229D}" srcOrd="0" destOrd="0" presId="urn:microsoft.com/office/officeart/2008/layout/VerticalCurvedList"/>
    <dgm:cxn modelId="{0D2E0342-B497-4F19-9ADF-D15A49133A1A}" srcId="{14DA1AF5-6A33-45F8-94C8-C98C6846DA67}" destId="{6387181E-022B-4F8F-A7A0-54A06BE64A0A}" srcOrd="3" destOrd="0" parTransId="{AA33C2A5-B123-4120-AC79-17B11A52A89F}" sibTransId="{6D62BA32-044A-4FBA-8E2F-94519454592B}"/>
    <dgm:cxn modelId="{7A6750DE-F30B-4ECF-A38F-AEFE3852C25D}" type="presOf" srcId="{49A57B97-395F-4AB1-9452-AA1A8799ABAD}" destId="{04DAA420-3B45-4FFC-A90B-913E9558E49C}" srcOrd="0" destOrd="0" presId="urn:microsoft.com/office/officeart/2008/layout/VerticalCurvedList"/>
    <dgm:cxn modelId="{4CC94BEA-5808-4326-85F2-3AEA1E5CEAC5}" srcId="{14DA1AF5-6A33-45F8-94C8-C98C6846DA67}" destId="{C2CC5E3E-2409-416C-AB79-D702F08CC10D}" srcOrd="0" destOrd="0" parTransId="{C84AB4F6-4BDE-4C2A-ACB2-3FCD24EECE67}" sibTransId="{49A57B97-395F-4AB1-9452-AA1A8799ABAD}"/>
    <dgm:cxn modelId="{BF9AB488-5807-40E7-933F-80BC7CE054FA}" type="presOf" srcId="{14DA1AF5-6A33-45F8-94C8-C98C6846DA67}" destId="{F377680F-0ECF-4DC9-86EB-ECC51DE33B3D}" srcOrd="0" destOrd="0" presId="urn:microsoft.com/office/officeart/2008/layout/VerticalCurvedList"/>
    <dgm:cxn modelId="{7CBB68DB-6791-4211-A2EB-186C0E216328}" type="presOf" srcId="{3A279321-2FC6-48E9-BFCA-A773C88B3914}" destId="{DB8790C5-8619-45FF-927A-F39FA1D9646C}" srcOrd="0" destOrd="0" presId="urn:microsoft.com/office/officeart/2008/layout/VerticalCurvedList"/>
    <dgm:cxn modelId="{98B19031-6237-4C68-A84C-9B592D55C826}" type="presOf" srcId="{C2CC5E3E-2409-416C-AB79-D702F08CC10D}" destId="{F0BF950A-30D4-430D-8D7D-DAC40D7FD32C}" srcOrd="0" destOrd="0" presId="urn:microsoft.com/office/officeart/2008/layout/VerticalCurvedList"/>
    <dgm:cxn modelId="{92BC986B-03BE-426B-9844-0DD74298AE8D}" srcId="{14DA1AF5-6A33-45F8-94C8-C98C6846DA67}" destId="{9DD04FCA-E858-49CC-9E45-044D10FA88C7}" srcOrd="1" destOrd="0" parTransId="{AE7EF057-195B-4C12-A962-2C4CBF8BD4BF}" sibTransId="{0E29B6D6-7FA1-4FFE-A535-12C2D98BD622}"/>
    <dgm:cxn modelId="{498376D1-70D5-4A5A-B3B9-F1298FF561C0}" srcId="{14DA1AF5-6A33-45F8-94C8-C98C6846DA67}" destId="{3A279321-2FC6-48E9-BFCA-A773C88B3914}" srcOrd="2" destOrd="0" parTransId="{290953E2-0FAE-44AC-AF18-84C16323D61B}" sibTransId="{F6BA1AE5-07C5-4640-ADCD-8F375EE2237C}"/>
    <dgm:cxn modelId="{FB8C66E2-79A5-4D84-812E-FD2B0E47A5BC}" type="presParOf" srcId="{F377680F-0ECF-4DC9-86EB-ECC51DE33B3D}" destId="{ABC871E6-161C-400B-A910-4B7F360A7FE7}" srcOrd="0" destOrd="0" presId="urn:microsoft.com/office/officeart/2008/layout/VerticalCurvedList"/>
    <dgm:cxn modelId="{913D8D5D-2305-4188-AD90-F90EE6873BDD}" type="presParOf" srcId="{ABC871E6-161C-400B-A910-4B7F360A7FE7}" destId="{C52C8742-12C0-4A3B-B088-6FA8265C334E}" srcOrd="0" destOrd="0" presId="urn:microsoft.com/office/officeart/2008/layout/VerticalCurvedList"/>
    <dgm:cxn modelId="{B9400529-8C55-43FD-A4CD-CE405967649E}" type="presParOf" srcId="{C52C8742-12C0-4A3B-B088-6FA8265C334E}" destId="{439E1CEB-542D-4D50-9DF3-24C0FB5CA8C7}" srcOrd="0" destOrd="0" presId="urn:microsoft.com/office/officeart/2008/layout/VerticalCurvedList"/>
    <dgm:cxn modelId="{A967A8E2-45C7-4BF7-8157-F3568E6D7E98}" type="presParOf" srcId="{C52C8742-12C0-4A3B-B088-6FA8265C334E}" destId="{04DAA420-3B45-4FFC-A90B-913E9558E49C}" srcOrd="1" destOrd="0" presId="urn:microsoft.com/office/officeart/2008/layout/VerticalCurvedList"/>
    <dgm:cxn modelId="{2F17D01F-5AFF-4202-90B1-3F87C763D14E}" type="presParOf" srcId="{C52C8742-12C0-4A3B-B088-6FA8265C334E}" destId="{14708FE1-DAC2-4D3B-A3D1-2CB05E934AAD}" srcOrd="2" destOrd="0" presId="urn:microsoft.com/office/officeart/2008/layout/VerticalCurvedList"/>
    <dgm:cxn modelId="{49FF2EEA-C733-4EFE-8687-B47AE71C4895}" type="presParOf" srcId="{C52C8742-12C0-4A3B-B088-6FA8265C334E}" destId="{9CE91191-D3AA-4351-B2FF-15CE0AC384EC}" srcOrd="3" destOrd="0" presId="urn:microsoft.com/office/officeart/2008/layout/VerticalCurvedList"/>
    <dgm:cxn modelId="{DAD9E5DA-6EC3-4565-8E2D-FC2C1EDB1D10}" type="presParOf" srcId="{ABC871E6-161C-400B-A910-4B7F360A7FE7}" destId="{F0BF950A-30D4-430D-8D7D-DAC40D7FD32C}" srcOrd="1" destOrd="0" presId="urn:microsoft.com/office/officeart/2008/layout/VerticalCurvedList"/>
    <dgm:cxn modelId="{63613367-FD99-439D-A45B-BF2418AF2F0D}" type="presParOf" srcId="{ABC871E6-161C-400B-A910-4B7F360A7FE7}" destId="{1DD88CD6-2CFA-403E-9B14-4EF72B5AF38A}" srcOrd="2" destOrd="0" presId="urn:microsoft.com/office/officeart/2008/layout/VerticalCurvedList"/>
    <dgm:cxn modelId="{85AB58DC-01E0-4DCA-9BA1-297125F00BF6}" type="presParOf" srcId="{1DD88CD6-2CFA-403E-9B14-4EF72B5AF38A}" destId="{BE21F6D3-B265-4C13-A9C5-09806B6A2FEA}" srcOrd="0" destOrd="0" presId="urn:microsoft.com/office/officeart/2008/layout/VerticalCurvedList"/>
    <dgm:cxn modelId="{FE5B8DCF-CBA7-407F-A37C-E1634096F1C7}" type="presParOf" srcId="{ABC871E6-161C-400B-A910-4B7F360A7FE7}" destId="{64716FA7-7447-42B2-BE62-B023437F2A3F}" srcOrd="3" destOrd="0" presId="urn:microsoft.com/office/officeart/2008/layout/VerticalCurvedList"/>
    <dgm:cxn modelId="{6412E2F6-C0E3-4D55-A94A-F28D92FCFD95}" type="presParOf" srcId="{ABC871E6-161C-400B-A910-4B7F360A7FE7}" destId="{886DF5E9-F8F1-4323-9320-D5C1E2B8F0EB}" srcOrd="4" destOrd="0" presId="urn:microsoft.com/office/officeart/2008/layout/VerticalCurvedList"/>
    <dgm:cxn modelId="{380E9D5C-4D38-471B-901F-B3F62AD10839}" type="presParOf" srcId="{886DF5E9-F8F1-4323-9320-D5C1E2B8F0EB}" destId="{167CF159-A849-48C6-A164-2512839CA9AA}" srcOrd="0" destOrd="0" presId="urn:microsoft.com/office/officeart/2008/layout/VerticalCurvedList"/>
    <dgm:cxn modelId="{1083EB01-450F-4509-B80C-E1E1C23B401A}" type="presParOf" srcId="{ABC871E6-161C-400B-A910-4B7F360A7FE7}" destId="{DB8790C5-8619-45FF-927A-F39FA1D9646C}" srcOrd="5" destOrd="0" presId="urn:microsoft.com/office/officeart/2008/layout/VerticalCurvedList"/>
    <dgm:cxn modelId="{EA7C98A7-2647-456A-B2EC-0FE3C4BFEBA5}" type="presParOf" srcId="{ABC871E6-161C-400B-A910-4B7F360A7FE7}" destId="{B7A54624-DB4F-4B77-8D40-76C2A6766907}" srcOrd="6" destOrd="0" presId="urn:microsoft.com/office/officeart/2008/layout/VerticalCurvedList"/>
    <dgm:cxn modelId="{E9D9EE85-94B7-4A90-9C45-9D86D331B0D0}" type="presParOf" srcId="{B7A54624-DB4F-4B77-8D40-76C2A6766907}" destId="{F661E6D2-C163-43EB-AEAE-C0FC3DCB84C5}" srcOrd="0" destOrd="0" presId="urn:microsoft.com/office/officeart/2008/layout/VerticalCurvedList"/>
    <dgm:cxn modelId="{C82E2C19-89EE-49FD-9250-3920FC057C86}" type="presParOf" srcId="{ABC871E6-161C-400B-A910-4B7F360A7FE7}" destId="{26163CF7-F416-4FC9-8F39-1CE05527229D}" srcOrd="7" destOrd="0" presId="urn:microsoft.com/office/officeart/2008/layout/VerticalCurvedList"/>
    <dgm:cxn modelId="{4D6D5CB8-E32C-4555-8DB3-36591B8BD775}" type="presParOf" srcId="{ABC871E6-161C-400B-A910-4B7F360A7FE7}" destId="{1F337AE1-F2DC-42D1-ABCF-8DE2D1F778D0}" srcOrd="8" destOrd="0" presId="urn:microsoft.com/office/officeart/2008/layout/VerticalCurvedList"/>
    <dgm:cxn modelId="{D14F1FA2-10FE-455E-BD43-DD42B847D04D}" type="presParOf" srcId="{1F337AE1-F2DC-42D1-ABCF-8DE2D1F778D0}" destId="{F310BA2C-1199-4D97-A257-332C4774008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37F35-243E-4901-A6D6-64A65860DA7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8EFCFC-EDD6-47CA-9A24-2F7E249E6340}">
      <dgm:prSet phldrT="[Текст]"/>
      <dgm:spPr>
        <a:solidFill>
          <a:schemeClr val="bg2"/>
        </a:solidFill>
        <a:ln>
          <a:solidFill>
            <a:schemeClr val="bg2"/>
          </a:solidFill>
        </a:ln>
      </dgm:spPr>
      <dgm:t>
        <a:bodyPr/>
        <a:lstStyle/>
        <a:p>
          <a:r>
            <a:rPr lang="ru-RU" dirty="0">
              <a:solidFill>
                <a:schemeClr val="tx1"/>
              </a:solidFill>
            </a:rPr>
            <a:t>Министерство социального развития, опеки и попечительства </a:t>
          </a:r>
        </a:p>
      </dgm:t>
    </dgm:pt>
    <dgm:pt modelId="{003DE291-A140-416B-9930-741810EFD70F}" type="parTrans" cxnId="{F642630B-E14A-424A-8B5F-1E9AAE909C3D}">
      <dgm:prSet/>
      <dgm:spPr/>
      <dgm:t>
        <a:bodyPr/>
        <a:lstStyle/>
        <a:p>
          <a:endParaRPr lang="ru-RU"/>
        </a:p>
      </dgm:t>
    </dgm:pt>
    <dgm:pt modelId="{C95A6F68-508F-46CC-8F86-A219662997D8}" type="sibTrans" cxnId="{F642630B-E14A-424A-8B5F-1E9AAE909C3D}">
      <dgm:prSet/>
      <dgm:spPr/>
      <dgm:t>
        <a:bodyPr/>
        <a:lstStyle/>
        <a:p>
          <a:endParaRPr lang="ru-RU"/>
        </a:p>
      </dgm:t>
    </dgm:pt>
    <dgm:pt modelId="{1FFFF314-6E70-4596-98A6-A37CCF300C9D}">
      <dgm:prSet phldrT="[Текст]"/>
      <dgm:spPr>
        <a:solidFill>
          <a:schemeClr val="bg2"/>
        </a:solidFill>
      </dgm:spPr>
      <dgm:t>
        <a:bodyPr/>
        <a:lstStyle/>
        <a:p>
          <a:pPr rtl="0"/>
          <a:r>
            <a:rPr kumimoji="0" lang="ru-RU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Министерство экономического развития</a:t>
          </a:r>
          <a:endParaRPr lang="ru-RU" dirty="0">
            <a:solidFill>
              <a:schemeClr val="tx1"/>
            </a:solidFill>
          </a:endParaRPr>
        </a:p>
      </dgm:t>
    </dgm:pt>
    <dgm:pt modelId="{804E3BA3-AC32-4E4D-9F17-D2D099774DB3}" type="parTrans" cxnId="{FF412E12-00E1-4276-9982-DF5CCB83B6E4}">
      <dgm:prSet/>
      <dgm:spPr/>
      <dgm:t>
        <a:bodyPr/>
        <a:lstStyle/>
        <a:p>
          <a:endParaRPr lang="ru-RU"/>
        </a:p>
      </dgm:t>
    </dgm:pt>
    <dgm:pt modelId="{9A663155-2630-4EAB-B39E-B8AFF5692DF7}" type="sibTrans" cxnId="{FF412E12-00E1-4276-9982-DF5CCB83B6E4}">
      <dgm:prSet/>
      <dgm:spPr/>
      <dgm:t>
        <a:bodyPr/>
        <a:lstStyle/>
        <a:p>
          <a:endParaRPr lang="ru-RU"/>
        </a:p>
      </dgm:t>
    </dgm:pt>
    <dgm:pt modelId="{F8A2FFA0-24B7-48E0-9FF0-1A934FC0639C}">
      <dgm:prSet phldrT="[Текст]"/>
      <dgm:spPr>
        <a:solidFill>
          <a:schemeClr val="bg2"/>
        </a:solidFill>
      </dgm:spPr>
      <dgm:t>
        <a:bodyPr/>
        <a:lstStyle/>
        <a:p>
          <a:pPr rtl="0"/>
          <a:r>
            <a:rPr kumimoji="0" lang="ru-RU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Министерство</a:t>
          </a:r>
          <a:r>
            <a:rPr kumimoji="0" lang="ru-RU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kumimoji="0" lang="ru-RU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сельского хозяйства</a:t>
          </a:r>
          <a:endParaRPr lang="ru-RU" dirty="0">
            <a:solidFill>
              <a:schemeClr val="tx1"/>
            </a:solidFill>
          </a:endParaRPr>
        </a:p>
      </dgm:t>
    </dgm:pt>
    <dgm:pt modelId="{6F78CC71-142B-4968-AD36-532A4691665A}" type="parTrans" cxnId="{9E01D809-AD43-44E4-90C2-C63153DF249D}">
      <dgm:prSet/>
      <dgm:spPr/>
      <dgm:t>
        <a:bodyPr/>
        <a:lstStyle/>
        <a:p>
          <a:endParaRPr lang="ru-RU"/>
        </a:p>
      </dgm:t>
    </dgm:pt>
    <dgm:pt modelId="{CC269A67-D816-4641-9184-B852956FD760}" type="sibTrans" cxnId="{9E01D809-AD43-44E4-90C2-C63153DF249D}">
      <dgm:prSet/>
      <dgm:spPr/>
      <dgm:t>
        <a:bodyPr/>
        <a:lstStyle/>
        <a:p>
          <a:endParaRPr lang="ru-RU"/>
        </a:p>
      </dgm:t>
    </dgm:pt>
    <dgm:pt modelId="{4F3D3AFF-CF8F-4CBA-9E75-97D22F5ABCFF}">
      <dgm:prSet/>
      <dgm:spPr>
        <a:solidFill>
          <a:schemeClr val="bg2"/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</a:rPr>
            <a:t>Министерство образования</a:t>
          </a:r>
        </a:p>
      </dgm:t>
    </dgm:pt>
    <dgm:pt modelId="{47A0209E-5CC3-4CDD-859B-2F0A04D6E327}" type="parTrans" cxnId="{EF838581-D585-415F-9424-DF29DEE5F518}">
      <dgm:prSet/>
      <dgm:spPr/>
      <dgm:t>
        <a:bodyPr/>
        <a:lstStyle/>
        <a:p>
          <a:endParaRPr lang="ru-RU"/>
        </a:p>
      </dgm:t>
    </dgm:pt>
    <dgm:pt modelId="{9BA6D065-EC08-444A-806A-5A9AEDF98B38}" type="sibTrans" cxnId="{EF838581-D585-415F-9424-DF29DEE5F518}">
      <dgm:prSet/>
      <dgm:spPr/>
      <dgm:t>
        <a:bodyPr/>
        <a:lstStyle/>
        <a:p>
          <a:endParaRPr lang="ru-RU"/>
        </a:p>
      </dgm:t>
    </dgm:pt>
    <dgm:pt modelId="{055C8F3C-7047-4C23-8244-2F6D714A70D2}">
      <dgm:prSet/>
      <dgm:spPr>
        <a:solidFill>
          <a:schemeClr val="bg2"/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</a:rPr>
            <a:t>Органы местного самоуправления</a:t>
          </a:r>
        </a:p>
      </dgm:t>
    </dgm:pt>
    <dgm:pt modelId="{7ABE9297-E377-4A59-A408-D44A2AB096B1}" type="parTrans" cxnId="{A3A6FE0D-E5E4-4DDA-9F0C-A8123314A0FB}">
      <dgm:prSet/>
      <dgm:spPr/>
      <dgm:t>
        <a:bodyPr/>
        <a:lstStyle/>
        <a:p>
          <a:endParaRPr lang="ru-RU"/>
        </a:p>
      </dgm:t>
    </dgm:pt>
    <dgm:pt modelId="{3B784A4C-918F-44D7-BC48-CE50F3874266}" type="sibTrans" cxnId="{A3A6FE0D-E5E4-4DDA-9F0C-A8123314A0FB}">
      <dgm:prSet/>
      <dgm:spPr/>
      <dgm:t>
        <a:bodyPr/>
        <a:lstStyle/>
        <a:p>
          <a:endParaRPr lang="ru-RU"/>
        </a:p>
      </dgm:t>
    </dgm:pt>
    <dgm:pt modelId="{04B9C314-DF20-48C7-9697-D4504857B0CD}">
      <dgm:prSet/>
      <dgm:spPr>
        <a:solidFill>
          <a:schemeClr val="bg2"/>
        </a:solidFill>
      </dgm:spPr>
      <dgm:t>
        <a:bodyPr/>
        <a:lstStyle/>
        <a:p>
          <a:r>
            <a:rPr kumimoji="0" lang="ru-RU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Министерство</a:t>
          </a:r>
          <a:r>
            <a:rPr kumimoji="0" lang="ru-RU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 труда и занятости</a:t>
          </a:r>
          <a:endParaRPr kumimoji="0" lang="ru-RU" dirty="0">
            <a:solidFill>
              <a:schemeClr val="tx1"/>
            </a:solidFill>
            <a:effectLst/>
            <a:latin typeface="+mn-lt"/>
            <a:ea typeface="+mn-ea"/>
            <a:cs typeface="+mn-cs"/>
          </a:endParaRPr>
        </a:p>
      </dgm:t>
    </dgm:pt>
    <dgm:pt modelId="{D809B7E7-623F-4C3F-AB47-55F90904639C}" type="parTrans" cxnId="{979B8621-ED65-4144-9A8B-67592F344394}">
      <dgm:prSet/>
      <dgm:spPr/>
      <dgm:t>
        <a:bodyPr/>
        <a:lstStyle/>
        <a:p>
          <a:endParaRPr lang="ru-RU"/>
        </a:p>
      </dgm:t>
    </dgm:pt>
    <dgm:pt modelId="{6ED6DD4B-1FE6-47E0-986B-378DA7B01F31}" type="sibTrans" cxnId="{979B8621-ED65-4144-9A8B-67592F344394}">
      <dgm:prSet/>
      <dgm:spPr/>
      <dgm:t>
        <a:bodyPr/>
        <a:lstStyle/>
        <a:p>
          <a:endParaRPr lang="ru-RU"/>
        </a:p>
      </dgm:t>
    </dgm:pt>
    <dgm:pt modelId="{432CDDE3-9FD7-49D7-84C0-9698583D805E}" type="pres">
      <dgm:prSet presAssocID="{59737F35-243E-4901-A6D6-64A65860DA7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48CFE085-7EAA-4F85-B055-C0B1774CE0D3}" type="pres">
      <dgm:prSet presAssocID="{59737F35-243E-4901-A6D6-64A65860DA7B}" presName="Name1" presStyleCnt="0"/>
      <dgm:spPr/>
    </dgm:pt>
    <dgm:pt modelId="{1248D3C9-6B1E-4E12-BA83-C6829C2C72EE}" type="pres">
      <dgm:prSet presAssocID="{59737F35-243E-4901-A6D6-64A65860DA7B}" presName="cycle" presStyleCnt="0"/>
      <dgm:spPr/>
    </dgm:pt>
    <dgm:pt modelId="{A7EE0D46-3059-4D69-8E3C-2BCFBB2EFD3A}" type="pres">
      <dgm:prSet presAssocID="{59737F35-243E-4901-A6D6-64A65860DA7B}" presName="srcNode" presStyleLbl="node1" presStyleIdx="0" presStyleCnt="6"/>
      <dgm:spPr/>
    </dgm:pt>
    <dgm:pt modelId="{3E950C28-F049-47E3-985B-28A56016BA54}" type="pres">
      <dgm:prSet presAssocID="{59737F35-243E-4901-A6D6-64A65860DA7B}" presName="conn" presStyleLbl="parChTrans1D2" presStyleIdx="0" presStyleCnt="1"/>
      <dgm:spPr/>
      <dgm:t>
        <a:bodyPr/>
        <a:lstStyle/>
        <a:p>
          <a:endParaRPr lang="ru-RU"/>
        </a:p>
      </dgm:t>
    </dgm:pt>
    <dgm:pt modelId="{C2CDFBDF-159C-447F-B5D8-203016B7B794}" type="pres">
      <dgm:prSet presAssocID="{59737F35-243E-4901-A6D6-64A65860DA7B}" presName="extraNode" presStyleLbl="node1" presStyleIdx="0" presStyleCnt="6"/>
      <dgm:spPr/>
    </dgm:pt>
    <dgm:pt modelId="{85C95F75-737A-4D52-8693-D172E6022156}" type="pres">
      <dgm:prSet presAssocID="{59737F35-243E-4901-A6D6-64A65860DA7B}" presName="dstNode" presStyleLbl="node1" presStyleIdx="0" presStyleCnt="6"/>
      <dgm:spPr/>
    </dgm:pt>
    <dgm:pt modelId="{8B31351D-AB22-4EAE-B64D-5B2C0E6F3EDC}" type="pres">
      <dgm:prSet presAssocID="{4C8EFCFC-EDD6-47CA-9A24-2F7E249E6340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A4FBBA-DA00-41D6-9BB4-ADA7EE2AA18D}" type="pres">
      <dgm:prSet presAssocID="{4C8EFCFC-EDD6-47CA-9A24-2F7E249E6340}" presName="accent_1" presStyleCnt="0"/>
      <dgm:spPr/>
    </dgm:pt>
    <dgm:pt modelId="{0B493FC3-6473-4137-93A3-1785F9C258E5}" type="pres">
      <dgm:prSet presAssocID="{4C8EFCFC-EDD6-47CA-9A24-2F7E249E6340}" presName="accentRepeatNode" presStyleLbl="solidFgAcc1" presStyleIdx="0" presStyleCnt="6"/>
      <dgm:spPr/>
    </dgm:pt>
    <dgm:pt modelId="{F17C1D5C-4D1D-4462-B6AA-B5DA65EFFB04}" type="pres">
      <dgm:prSet presAssocID="{04B9C314-DF20-48C7-9697-D4504857B0CD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012C2B-CC39-471C-820C-C74DB012A5ED}" type="pres">
      <dgm:prSet presAssocID="{04B9C314-DF20-48C7-9697-D4504857B0CD}" presName="accent_2" presStyleCnt="0"/>
      <dgm:spPr/>
    </dgm:pt>
    <dgm:pt modelId="{F42A6CCD-BBBB-448C-ACDB-B392AA0C50C3}" type="pres">
      <dgm:prSet presAssocID="{04B9C314-DF20-48C7-9697-D4504857B0CD}" presName="accentRepeatNode" presStyleLbl="solidFgAcc1" presStyleIdx="1" presStyleCnt="6"/>
      <dgm:spPr/>
    </dgm:pt>
    <dgm:pt modelId="{75FEA508-2FCC-44E4-8C10-1C1719B565E6}" type="pres">
      <dgm:prSet presAssocID="{1FFFF314-6E70-4596-98A6-A37CCF300C9D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2E0B00-4EFE-4669-83EB-91FA3FDF1D5C}" type="pres">
      <dgm:prSet presAssocID="{1FFFF314-6E70-4596-98A6-A37CCF300C9D}" presName="accent_3" presStyleCnt="0"/>
      <dgm:spPr/>
    </dgm:pt>
    <dgm:pt modelId="{46495328-34D8-48A9-8793-963DE50CAF8C}" type="pres">
      <dgm:prSet presAssocID="{1FFFF314-6E70-4596-98A6-A37CCF300C9D}" presName="accentRepeatNode" presStyleLbl="solidFgAcc1" presStyleIdx="2" presStyleCnt="6"/>
      <dgm:spPr/>
    </dgm:pt>
    <dgm:pt modelId="{1B41D399-094B-4349-BD55-6DB01BE767DE}" type="pres">
      <dgm:prSet presAssocID="{F8A2FFA0-24B7-48E0-9FF0-1A934FC0639C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75CFB7-F473-447C-ADD6-C5A8C586F08D}" type="pres">
      <dgm:prSet presAssocID="{F8A2FFA0-24B7-48E0-9FF0-1A934FC0639C}" presName="accent_4" presStyleCnt="0"/>
      <dgm:spPr/>
    </dgm:pt>
    <dgm:pt modelId="{1008012C-97FF-4C8D-8940-29019D73FA91}" type="pres">
      <dgm:prSet presAssocID="{F8A2FFA0-24B7-48E0-9FF0-1A934FC0639C}" presName="accentRepeatNode" presStyleLbl="solidFgAcc1" presStyleIdx="3" presStyleCnt="6"/>
      <dgm:spPr/>
    </dgm:pt>
    <dgm:pt modelId="{9EA754F1-A248-4A60-98AF-B884242B65BD}" type="pres">
      <dgm:prSet presAssocID="{4F3D3AFF-CF8F-4CBA-9E75-97D22F5ABCFF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8785B2-8BF3-4949-AA7C-A548CD0F4EB5}" type="pres">
      <dgm:prSet presAssocID="{4F3D3AFF-CF8F-4CBA-9E75-97D22F5ABCFF}" presName="accent_5" presStyleCnt="0"/>
      <dgm:spPr/>
    </dgm:pt>
    <dgm:pt modelId="{D64B8F10-1B04-4F0A-94B9-6D4EF2043B03}" type="pres">
      <dgm:prSet presAssocID="{4F3D3AFF-CF8F-4CBA-9E75-97D22F5ABCFF}" presName="accentRepeatNode" presStyleLbl="solidFgAcc1" presStyleIdx="4" presStyleCnt="6"/>
      <dgm:spPr/>
    </dgm:pt>
    <dgm:pt modelId="{17462554-4366-4041-B445-4E378F52F2F8}" type="pres">
      <dgm:prSet presAssocID="{055C8F3C-7047-4C23-8244-2F6D714A70D2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A17CD0-EA19-49B6-A4F9-13224F00152B}" type="pres">
      <dgm:prSet presAssocID="{055C8F3C-7047-4C23-8244-2F6D714A70D2}" presName="accent_6" presStyleCnt="0"/>
      <dgm:spPr/>
    </dgm:pt>
    <dgm:pt modelId="{547B8ECD-0233-4F2F-9AFD-A8936A9D0E51}" type="pres">
      <dgm:prSet presAssocID="{055C8F3C-7047-4C23-8244-2F6D714A70D2}" presName="accentRepeatNode" presStyleLbl="solidFgAcc1" presStyleIdx="5" presStyleCnt="6"/>
      <dgm:spPr/>
    </dgm:pt>
  </dgm:ptLst>
  <dgm:cxnLst>
    <dgm:cxn modelId="{FF453A75-2558-4210-A5F3-9AA2C0F1A8BB}" type="presOf" srcId="{59737F35-243E-4901-A6D6-64A65860DA7B}" destId="{432CDDE3-9FD7-49D7-84C0-9698583D805E}" srcOrd="0" destOrd="0" presId="urn:microsoft.com/office/officeart/2008/layout/VerticalCurvedList"/>
    <dgm:cxn modelId="{F642630B-E14A-424A-8B5F-1E9AAE909C3D}" srcId="{59737F35-243E-4901-A6D6-64A65860DA7B}" destId="{4C8EFCFC-EDD6-47CA-9A24-2F7E249E6340}" srcOrd="0" destOrd="0" parTransId="{003DE291-A140-416B-9930-741810EFD70F}" sibTransId="{C95A6F68-508F-46CC-8F86-A219662997D8}"/>
    <dgm:cxn modelId="{E49DE699-543F-4DDE-AD25-A14245AF6EAD}" type="presOf" srcId="{4C8EFCFC-EDD6-47CA-9A24-2F7E249E6340}" destId="{8B31351D-AB22-4EAE-B64D-5B2C0E6F3EDC}" srcOrd="0" destOrd="0" presId="urn:microsoft.com/office/officeart/2008/layout/VerticalCurvedList"/>
    <dgm:cxn modelId="{DE0E285D-58D2-431E-ABD8-CCF642EF837C}" type="presOf" srcId="{055C8F3C-7047-4C23-8244-2F6D714A70D2}" destId="{17462554-4366-4041-B445-4E378F52F2F8}" srcOrd="0" destOrd="0" presId="urn:microsoft.com/office/officeart/2008/layout/VerticalCurvedList"/>
    <dgm:cxn modelId="{EF838581-D585-415F-9424-DF29DEE5F518}" srcId="{59737F35-243E-4901-A6D6-64A65860DA7B}" destId="{4F3D3AFF-CF8F-4CBA-9E75-97D22F5ABCFF}" srcOrd="4" destOrd="0" parTransId="{47A0209E-5CC3-4CDD-859B-2F0A04D6E327}" sibTransId="{9BA6D065-EC08-444A-806A-5A9AEDF98B38}"/>
    <dgm:cxn modelId="{A3A6FE0D-E5E4-4DDA-9F0C-A8123314A0FB}" srcId="{59737F35-243E-4901-A6D6-64A65860DA7B}" destId="{055C8F3C-7047-4C23-8244-2F6D714A70D2}" srcOrd="5" destOrd="0" parTransId="{7ABE9297-E377-4A59-A408-D44A2AB096B1}" sibTransId="{3B784A4C-918F-44D7-BC48-CE50F3874266}"/>
    <dgm:cxn modelId="{40C6D8BA-12ED-416B-BD46-FF485545348B}" type="presOf" srcId="{04B9C314-DF20-48C7-9697-D4504857B0CD}" destId="{F17C1D5C-4D1D-4462-B6AA-B5DA65EFFB04}" srcOrd="0" destOrd="0" presId="urn:microsoft.com/office/officeart/2008/layout/VerticalCurvedList"/>
    <dgm:cxn modelId="{F2C1FE48-0B23-48F5-806B-DD438F388521}" type="presOf" srcId="{C95A6F68-508F-46CC-8F86-A219662997D8}" destId="{3E950C28-F049-47E3-985B-28A56016BA54}" srcOrd="0" destOrd="0" presId="urn:microsoft.com/office/officeart/2008/layout/VerticalCurvedList"/>
    <dgm:cxn modelId="{979B8621-ED65-4144-9A8B-67592F344394}" srcId="{59737F35-243E-4901-A6D6-64A65860DA7B}" destId="{04B9C314-DF20-48C7-9697-D4504857B0CD}" srcOrd="1" destOrd="0" parTransId="{D809B7E7-623F-4C3F-AB47-55F90904639C}" sibTransId="{6ED6DD4B-1FE6-47E0-986B-378DA7B01F31}"/>
    <dgm:cxn modelId="{9E01D809-AD43-44E4-90C2-C63153DF249D}" srcId="{59737F35-243E-4901-A6D6-64A65860DA7B}" destId="{F8A2FFA0-24B7-48E0-9FF0-1A934FC0639C}" srcOrd="3" destOrd="0" parTransId="{6F78CC71-142B-4968-AD36-532A4691665A}" sibTransId="{CC269A67-D816-4641-9184-B852956FD760}"/>
    <dgm:cxn modelId="{FF412E12-00E1-4276-9982-DF5CCB83B6E4}" srcId="{59737F35-243E-4901-A6D6-64A65860DA7B}" destId="{1FFFF314-6E70-4596-98A6-A37CCF300C9D}" srcOrd="2" destOrd="0" parTransId="{804E3BA3-AC32-4E4D-9F17-D2D099774DB3}" sibTransId="{9A663155-2630-4EAB-B39E-B8AFF5692DF7}"/>
    <dgm:cxn modelId="{55B38184-7EDE-4201-83C5-B8B680740B4B}" type="presOf" srcId="{1FFFF314-6E70-4596-98A6-A37CCF300C9D}" destId="{75FEA508-2FCC-44E4-8C10-1C1719B565E6}" srcOrd="0" destOrd="0" presId="urn:microsoft.com/office/officeart/2008/layout/VerticalCurvedList"/>
    <dgm:cxn modelId="{C3A3B615-F193-400A-A928-5986A8F99AFE}" type="presOf" srcId="{4F3D3AFF-CF8F-4CBA-9E75-97D22F5ABCFF}" destId="{9EA754F1-A248-4A60-98AF-B884242B65BD}" srcOrd="0" destOrd="0" presId="urn:microsoft.com/office/officeart/2008/layout/VerticalCurvedList"/>
    <dgm:cxn modelId="{C5E1707B-C351-46E9-8560-8D025C33CCA3}" type="presOf" srcId="{F8A2FFA0-24B7-48E0-9FF0-1A934FC0639C}" destId="{1B41D399-094B-4349-BD55-6DB01BE767DE}" srcOrd="0" destOrd="0" presId="urn:microsoft.com/office/officeart/2008/layout/VerticalCurvedList"/>
    <dgm:cxn modelId="{E010AFAC-15FF-4A6C-B9DE-9CA0D5880C7F}" type="presParOf" srcId="{432CDDE3-9FD7-49D7-84C0-9698583D805E}" destId="{48CFE085-7EAA-4F85-B055-C0B1774CE0D3}" srcOrd="0" destOrd="0" presId="urn:microsoft.com/office/officeart/2008/layout/VerticalCurvedList"/>
    <dgm:cxn modelId="{B6C449F1-6067-47FB-ABDB-F42A531872E6}" type="presParOf" srcId="{48CFE085-7EAA-4F85-B055-C0B1774CE0D3}" destId="{1248D3C9-6B1E-4E12-BA83-C6829C2C72EE}" srcOrd="0" destOrd="0" presId="urn:microsoft.com/office/officeart/2008/layout/VerticalCurvedList"/>
    <dgm:cxn modelId="{7FEFD10B-46D6-4FCF-9983-1FDC726D787B}" type="presParOf" srcId="{1248D3C9-6B1E-4E12-BA83-C6829C2C72EE}" destId="{A7EE0D46-3059-4D69-8E3C-2BCFBB2EFD3A}" srcOrd="0" destOrd="0" presId="urn:microsoft.com/office/officeart/2008/layout/VerticalCurvedList"/>
    <dgm:cxn modelId="{A5E9A7AC-DA5C-4481-A815-2E7BBE98F91C}" type="presParOf" srcId="{1248D3C9-6B1E-4E12-BA83-C6829C2C72EE}" destId="{3E950C28-F049-47E3-985B-28A56016BA54}" srcOrd="1" destOrd="0" presId="urn:microsoft.com/office/officeart/2008/layout/VerticalCurvedList"/>
    <dgm:cxn modelId="{87974900-99D2-407D-8E31-2BB2D136B6D2}" type="presParOf" srcId="{1248D3C9-6B1E-4E12-BA83-C6829C2C72EE}" destId="{C2CDFBDF-159C-447F-B5D8-203016B7B794}" srcOrd="2" destOrd="0" presId="urn:microsoft.com/office/officeart/2008/layout/VerticalCurvedList"/>
    <dgm:cxn modelId="{1D2450D5-5651-46FD-8869-0581110EEAFB}" type="presParOf" srcId="{1248D3C9-6B1E-4E12-BA83-C6829C2C72EE}" destId="{85C95F75-737A-4D52-8693-D172E6022156}" srcOrd="3" destOrd="0" presId="urn:microsoft.com/office/officeart/2008/layout/VerticalCurvedList"/>
    <dgm:cxn modelId="{1DBBFE8B-8965-43C6-8E12-FDE9BB833CE7}" type="presParOf" srcId="{48CFE085-7EAA-4F85-B055-C0B1774CE0D3}" destId="{8B31351D-AB22-4EAE-B64D-5B2C0E6F3EDC}" srcOrd="1" destOrd="0" presId="urn:microsoft.com/office/officeart/2008/layout/VerticalCurvedList"/>
    <dgm:cxn modelId="{880513E0-FDE0-4F45-B7FB-F9AA31CDF9D4}" type="presParOf" srcId="{48CFE085-7EAA-4F85-B055-C0B1774CE0D3}" destId="{74A4FBBA-DA00-41D6-9BB4-ADA7EE2AA18D}" srcOrd="2" destOrd="0" presId="urn:microsoft.com/office/officeart/2008/layout/VerticalCurvedList"/>
    <dgm:cxn modelId="{66E838D7-0CC1-4678-8687-25E4375CD120}" type="presParOf" srcId="{74A4FBBA-DA00-41D6-9BB4-ADA7EE2AA18D}" destId="{0B493FC3-6473-4137-93A3-1785F9C258E5}" srcOrd="0" destOrd="0" presId="urn:microsoft.com/office/officeart/2008/layout/VerticalCurvedList"/>
    <dgm:cxn modelId="{E56BBB81-3D1A-416A-9273-17913DB809B4}" type="presParOf" srcId="{48CFE085-7EAA-4F85-B055-C0B1774CE0D3}" destId="{F17C1D5C-4D1D-4462-B6AA-B5DA65EFFB04}" srcOrd="3" destOrd="0" presId="urn:microsoft.com/office/officeart/2008/layout/VerticalCurvedList"/>
    <dgm:cxn modelId="{7C7E5995-E8FC-4407-AD54-7C2CB7C9AE76}" type="presParOf" srcId="{48CFE085-7EAA-4F85-B055-C0B1774CE0D3}" destId="{43012C2B-CC39-471C-820C-C74DB012A5ED}" srcOrd="4" destOrd="0" presId="urn:microsoft.com/office/officeart/2008/layout/VerticalCurvedList"/>
    <dgm:cxn modelId="{56046457-A474-424E-BD80-EE00BE7A2E5B}" type="presParOf" srcId="{43012C2B-CC39-471C-820C-C74DB012A5ED}" destId="{F42A6CCD-BBBB-448C-ACDB-B392AA0C50C3}" srcOrd="0" destOrd="0" presId="urn:microsoft.com/office/officeart/2008/layout/VerticalCurvedList"/>
    <dgm:cxn modelId="{89E4FC97-643F-4298-96A7-454042FB3A4D}" type="presParOf" srcId="{48CFE085-7EAA-4F85-B055-C0B1774CE0D3}" destId="{75FEA508-2FCC-44E4-8C10-1C1719B565E6}" srcOrd="5" destOrd="0" presId="urn:microsoft.com/office/officeart/2008/layout/VerticalCurvedList"/>
    <dgm:cxn modelId="{0AFEFCB6-1776-4667-A4AF-D09A37DD844A}" type="presParOf" srcId="{48CFE085-7EAA-4F85-B055-C0B1774CE0D3}" destId="{A12E0B00-4EFE-4669-83EB-91FA3FDF1D5C}" srcOrd="6" destOrd="0" presId="urn:microsoft.com/office/officeart/2008/layout/VerticalCurvedList"/>
    <dgm:cxn modelId="{E9BA8FDB-5C1F-4609-8AE9-338BEC53DC12}" type="presParOf" srcId="{A12E0B00-4EFE-4669-83EB-91FA3FDF1D5C}" destId="{46495328-34D8-48A9-8793-963DE50CAF8C}" srcOrd="0" destOrd="0" presId="urn:microsoft.com/office/officeart/2008/layout/VerticalCurvedList"/>
    <dgm:cxn modelId="{6F96CF24-45D8-4D02-BC40-DB7F58A18E54}" type="presParOf" srcId="{48CFE085-7EAA-4F85-B055-C0B1774CE0D3}" destId="{1B41D399-094B-4349-BD55-6DB01BE767DE}" srcOrd="7" destOrd="0" presId="urn:microsoft.com/office/officeart/2008/layout/VerticalCurvedList"/>
    <dgm:cxn modelId="{C9EE9DCD-5E5D-43C3-9C36-3F4BDBFE7C60}" type="presParOf" srcId="{48CFE085-7EAA-4F85-B055-C0B1774CE0D3}" destId="{2E75CFB7-F473-447C-ADD6-C5A8C586F08D}" srcOrd="8" destOrd="0" presId="urn:microsoft.com/office/officeart/2008/layout/VerticalCurvedList"/>
    <dgm:cxn modelId="{81909759-299C-4FD9-B82E-1FDF429F6AFE}" type="presParOf" srcId="{2E75CFB7-F473-447C-ADD6-C5A8C586F08D}" destId="{1008012C-97FF-4C8D-8940-29019D73FA91}" srcOrd="0" destOrd="0" presId="urn:microsoft.com/office/officeart/2008/layout/VerticalCurvedList"/>
    <dgm:cxn modelId="{DB908D89-EFBD-4083-9459-EBD10EE7F093}" type="presParOf" srcId="{48CFE085-7EAA-4F85-B055-C0B1774CE0D3}" destId="{9EA754F1-A248-4A60-98AF-B884242B65BD}" srcOrd="9" destOrd="0" presId="urn:microsoft.com/office/officeart/2008/layout/VerticalCurvedList"/>
    <dgm:cxn modelId="{97EBB509-E0EF-4908-B211-FB74CDB657B1}" type="presParOf" srcId="{48CFE085-7EAA-4F85-B055-C0B1774CE0D3}" destId="{C68785B2-8BF3-4949-AA7C-A548CD0F4EB5}" srcOrd="10" destOrd="0" presId="urn:microsoft.com/office/officeart/2008/layout/VerticalCurvedList"/>
    <dgm:cxn modelId="{21F4BBC3-EAA4-4821-B145-5E6024D223BE}" type="presParOf" srcId="{C68785B2-8BF3-4949-AA7C-A548CD0F4EB5}" destId="{D64B8F10-1B04-4F0A-94B9-6D4EF2043B03}" srcOrd="0" destOrd="0" presId="urn:microsoft.com/office/officeart/2008/layout/VerticalCurvedList"/>
    <dgm:cxn modelId="{185E88AF-E739-4FBB-A30A-FC51034D0D18}" type="presParOf" srcId="{48CFE085-7EAA-4F85-B055-C0B1774CE0D3}" destId="{17462554-4366-4041-B445-4E378F52F2F8}" srcOrd="11" destOrd="0" presId="urn:microsoft.com/office/officeart/2008/layout/VerticalCurvedList"/>
    <dgm:cxn modelId="{1A6F96FA-55D2-44CB-A80A-B5EF8FADA944}" type="presParOf" srcId="{48CFE085-7EAA-4F85-B055-C0B1774CE0D3}" destId="{33A17CD0-EA19-49B6-A4F9-13224F00152B}" srcOrd="12" destOrd="0" presId="urn:microsoft.com/office/officeart/2008/layout/VerticalCurvedList"/>
    <dgm:cxn modelId="{FE1693E4-8A62-4F5F-8960-024E48E51351}" type="presParOf" srcId="{33A17CD0-EA19-49B6-A4F9-13224F00152B}" destId="{547B8ECD-0233-4F2F-9AFD-A8936A9D0E5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A8182E-C6AA-4410-8F03-5A09CC80BC7B}" type="doc">
      <dgm:prSet loTypeId="urn:microsoft.com/office/officeart/2005/8/layout/matrix1" loCatId="matrix" qsTypeId="urn:microsoft.com/office/officeart/2005/8/quickstyle/simple5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EA36A320-EFD7-42D4-A58B-FB0CFBF6BD58}">
      <dgm:prSet phldrT="[Текст]"/>
      <dgm:spPr>
        <a:blipFill dpi="0" rotWithShape="0">
          <a:blip xmlns:r="http://schemas.openxmlformats.org/officeDocument/2006/relationships" r:embed="rId1"/>
          <a:srcRect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FFF8B6D0-51EC-4FBD-BAC8-C55577FD6180}" type="parTrans" cxnId="{CBFCA6AC-8B66-4464-8177-48D007819370}">
      <dgm:prSet/>
      <dgm:spPr/>
      <dgm:t>
        <a:bodyPr/>
        <a:lstStyle/>
        <a:p>
          <a:endParaRPr lang="ru-RU"/>
        </a:p>
      </dgm:t>
    </dgm:pt>
    <dgm:pt modelId="{6C33DD7D-7FD3-419A-B835-022FF9629F17}" type="sibTrans" cxnId="{CBFCA6AC-8B66-4464-8177-48D007819370}">
      <dgm:prSet/>
      <dgm:spPr/>
      <dgm:t>
        <a:bodyPr/>
        <a:lstStyle/>
        <a:p>
          <a:endParaRPr lang="ru-RU"/>
        </a:p>
      </dgm:t>
    </dgm:pt>
    <dgm:pt modelId="{408BC5F1-7D73-4E8A-B892-09C1534CAF0A}">
      <dgm:prSet phldrT="[Текст]" custT="1"/>
      <dgm:spPr/>
      <dgm:t>
        <a:bodyPr/>
        <a:lstStyle/>
        <a:p>
          <a:pPr algn="ctr"/>
          <a:endParaRPr lang="ru-RU" sz="2000" dirty="0"/>
        </a:p>
        <a:p>
          <a:pPr algn="ctr"/>
          <a:r>
            <a:rPr lang="ru-RU" sz="2000" b="1" u="sng" dirty="0">
              <a:solidFill>
                <a:srgbClr val="FFFF00"/>
              </a:solidFill>
            </a:rPr>
            <a:t>ЧЕРЕЗ ОРГАНЫ ОБРАЗОВАНИЯ</a:t>
          </a:r>
        </a:p>
        <a:p>
          <a:pPr algn="ctr"/>
          <a:r>
            <a:rPr lang="ru-RU" sz="2000" b="1" dirty="0">
              <a:solidFill>
                <a:srgbClr val="FFFF00"/>
              </a:solidFill>
            </a:rPr>
            <a:t>Выявлять малоимущих граждан, оказавшихся в ТЖС</a:t>
          </a:r>
        </a:p>
        <a:p>
          <a:pPr algn="ctr"/>
          <a:r>
            <a:rPr lang="ru-RU" sz="2000" b="1" dirty="0">
              <a:solidFill>
                <a:srgbClr val="FFFF00"/>
              </a:solidFill>
            </a:rPr>
            <a:t>Информировать данных граждан о возможности заключения соцконтракта</a:t>
          </a:r>
        </a:p>
        <a:p>
          <a:pPr algn="ctr"/>
          <a:endParaRPr lang="ru-RU" sz="1800" dirty="0"/>
        </a:p>
      </dgm:t>
    </dgm:pt>
    <dgm:pt modelId="{209D7B88-A8B1-4037-B22D-CD02F70940D6}" type="parTrans" cxnId="{A6B47EC1-5505-4BAE-B255-5778B9A25A04}">
      <dgm:prSet/>
      <dgm:spPr/>
      <dgm:t>
        <a:bodyPr/>
        <a:lstStyle/>
        <a:p>
          <a:endParaRPr lang="ru-RU"/>
        </a:p>
      </dgm:t>
    </dgm:pt>
    <dgm:pt modelId="{67D58729-5A29-45B9-B76C-2EBAB2226C23}" type="sibTrans" cxnId="{A6B47EC1-5505-4BAE-B255-5778B9A25A04}">
      <dgm:prSet/>
      <dgm:spPr/>
      <dgm:t>
        <a:bodyPr/>
        <a:lstStyle/>
        <a:p>
          <a:endParaRPr lang="ru-RU"/>
        </a:p>
      </dgm:t>
    </dgm:pt>
    <dgm:pt modelId="{F5019448-69B1-4FFE-B9A5-45CA7E9C7FAB}">
      <dgm:prSet phldrT="[Текст]" custT="1"/>
      <dgm:spPr/>
      <dgm:t>
        <a:bodyPr/>
        <a:lstStyle/>
        <a:p>
          <a:pPr algn="ctr"/>
          <a:endParaRPr lang="ru-RU" sz="2000" b="1" dirty="0"/>
        </a:p>
        <a:p>
          <a:pPr algn="ctr"/>
          <a:r>
            <a:rPr lang="ru-RU" sz="2000" b="1" dirty="0"/>
            <a:t>2</a:t>
          </a:r>
        </a:p>
        <a:p>
          <a:pPr algn="ctr"/>
          <a:r>
            <a:rPr lang="ru-RU" sz="2000" b="1" dirty="0"/>
            <a:t> Содействовать в поиске гражданином работы с последующим трудоустройством</a:t>
          </a:r>
        </a:p>
        <a:p>
          <a:pPr algn="ctr"/>
          <a:endParaRPr lang="ru-RU" sz="2000" b="1" dirty="0"/>
        </a:p>
        <a:p>
          <a:pPr algn="ctr"/>
          <a:r>
            <a:rPr lang="ru-RU" sz="2000" b="1" dirty="0"/>
            <a:t>    </a:t>
          </a:r>
        </a:p>
      </dgm:t>
    </dgm:pt>
    <dgm:pt modelId="{D9969B89-0CB8-4401-A2A2-E36568A77204}" type="parTrans" cxnId="{3643A443-5D56-42C5-B132-72C91E9A2F97}">
      <dgm:prSet/>
      <dgm:spPr/>
      <dgm:t>
        <a:bodyPr/>
        <a:lstStyle/>
        <a:p>
          <a:endParaRPr lang="ru-RU"/>
        </a:p>
      </dgm:t>
    </dgm:pt>
    <dgm:pt modelId="{633025F4-ED57-4F89-B238-40D836D33070}" type="sibTrans" cxnId="{3643A443-5D56-42C5-B132-72C91E9A2F97}">
      <dgm:prSet/>
      <dgm:spPr/>
      <dgm:t>
        <a:bodyPr/>
        <a:lstStyle/>
        <a:p>
          <a:endParaRPr lang="ru-RU"/>
        </a:p>
      </dgm:t>
    </dgm:pt>
    <dgm:pt modelId="{F917D5F4-D1D9-4003-8B71-CB5E1649A839}">
      <dgm:prSet phldrT="[Текст]" custT="1"/>
      <dgm:spPr/>
      <dgm:t>
        <a:bodyPr/>
        <a:lstStyle/>
        <a:p>
          <a:r>
            <a:rPr lang="ru-RU" sz="2000" dirty="0"/>
            <a:t>4</a:t>
          </a:r>
        </a:p>
        <a:p>
          <a:r>
            <a:rPr lang="ru-RU" sz="2000" b="1" dirty="0"/>
            <a:t>Содействовать гражданину в осуществлении ведения им личного подсобного хозяйства, в реализации продукции личного подсобного хозяйства</a:t>
          </a:r>
        </a:p>
        <a:p>
          <a:endParaRPr lang="ru-RU" sz="2000" dirty="0"/>
        </a:p>
      </dgm:t>
    </dgm:pt>
    <dgm:pt modelId="{DB1004EB-B836-45A6-B4A6-CB1B1415E4CF}" type="parTrans" cxnId="{79423F4B-65A0-4E1D-A4A1-D2487E1C5D40}">
      <dgm:prSet/>
      <dgm:spPr/>
      <dgm:t>
        <a:bodyPr/>
        <a:lstStyle/>
        <a:p>
          <a:endParaRPr lang="ru-RU"/>
        </a:p>
      </dgm:t>
    </dgm:pt>
    <dgm:pt modelId="{29C89779-F652-4753-9CBA-B4D59CA9E14C}" type="sibTrans" cxnId="{79423F4B-65A0-4E1D-A4A1-D2487E1C5D40}">
      <dgm:prSet/>
      <dgm:spPr/>
      <dgm:t>
        <a:bodyPr/>
        <a:lstStyle/>
        <a:p>
          <a:endParaRPr lang="ru-RU"/>
        </a:p>
      </dgm:t>
    </dgm:pt>
    <dgm:pt modelId="{40430DE8-AF36-4818-BFAA-36D32267937C}">
      <dgm:prSet phldrT="[Текст]"/>
      <dgm:spPr/>
      <dgm:t>
        <a:bodyPr/>
        <a:lstStyle/>
        <a:p>
          <a:endParaRPr lang="ru-RU"/>
        </a:p>
      </dgm:t>
    </dgm:pt>
    <dgm:pt modelId="{BF8F0814-9DA2-4F67-8F91-E255C7D60ED1}" type="parTrans" cxnId="{ED531BB4-01A2-4708-BCB8-BE0E563C4D8C}">
      <dgm:prSet/>
      <dgm:spPr/>
      <dgm:t>
        <a:bodyPr/>
        <a:lstStyle/>
        <a:p>
          <a:endParaRPr lang="ru-RU"/>
        </a:p>
      </dgm:t>
    </dgm:pt>
    <dgm:pt modelId="{564CB67A-B74B-44A2-AA7B-11EEC2062A92}" type="sibTrans" cxnId="{ED531BB4-01A2-4708-BCB8-BE0E563C4D8C}">
      <dgm:prSet/>
      <dgm:spPr/>
      <dgm:t>
        <a:bodyPr/>
        <a:lstStyle/>
        <a:p>
          <a:endParaRPr lang="ru-RU"/>
        </a:p>
      </dgm:t>
    </dgm:pt>
    <dgm:pt modelId="{558B38DB-F5BB-48B2-90B2-2A2D17CB09EA}">
      <dgm:prSet/>
      <dgm:spPr/>
      <dgm:t>
        <a:bodyPr/>
        <a:lstStyle/>
        <a:p>
          <a:endParaRPr lang="ru-RU"/>
        </a:p>
      </dgm:t>
    </dgm:pt>
    <dgm:pt modelId="{417297CB-31AF-4C41-9BAA-F1A15DC94D00}" type="parTrans" cxnId="{E4A5E432-1C57-4EB1-AE30-593AA59C9615}">
      <dgm:prSet/>
      <dgm:spPr/>
      <dgm:t>
        <a:bodyPr/>
        <a:lstStyle/>
        <a:p>
          <a:endParaRPr lang="ru-RU"/>
        </a:p>
      </dgm:t>
    </dgm:pt>
    <dgm:pt modelId="{09FEE1A5-5ED1-447A-A1CA-103C096B9E4E}" type="sibTrans" cxnId="{E4A5E432-1C57-4EB1-AE30-593AA59C9615}">
      <dgm:prSet/>
      <dgm:spPr/>
      <dgm:t>
        <a:bodyPr/>
        <a:lstStyle/>
        <a:p>
          <a:endParaRPr lang="ru-RU"/>
        </a:p>
      </dgm:t>
    </dgm:pt>
    <dgm:pt modelId="{EA9B7BAB-0CE8-4259-BED9-884AD2089F13}">
      <dgm:prSet custT="1"/>
      <dgm:spPr/>
      <dgm:t>
        <a:bodyPr/>
        <a:lstStyle/>
        <a:p>
          <a:pPr algn="ctr"/>
          <a:endParaRPr lang="ru-RU" sz="2000" b="1" dirty="0"/>
        </a:p>
        <a:p>
          <a:pPr algn="ctr"/>
          <a:r>
            <a:rPr lang="ru-RU" sz="2000" b="1" dirty="0"/>
            <a:t>3</a:t>
          </a:r>
        </a:p>
        <a:p>
          <a:pPr algn="ctr"/>
          <a:r>
            <a:rPr lang="ru-RU" sz="2000" b="1" dirty="0"/>
            <a:t>Содействовать гражданину в создании условий для осуществления предпринимательской деятельности </a:t>
          </a:r>
        </a:p>
        <a:p>
          <a:pPr algn="ctr"/>
          <a:endParaRPr lang="ru-RU" sz="1200" b="1" dirty="0"/>
        </a:p>
        <a:p>
          <a:pPr algn="ctr"/>
          <a:endParaRPr lang="ru-RU" sz="1200" b="1" dirty="0"/>
        </a:p>
      </dgm:t>
    </dgm:pt>
    <dgm:pt modelId="{AFD00C36-B6E1-4717-B4D3-30EF83F317D8}" type="sibTrans" cxnId="{17C219C1-907E-4715-A610-8AB544ADADF1}">
      <dgm:prSet/>
      <dgm:spPr/>
      <dgm:t>
        <a:bodyPr/>
        <a:lstStyle/>
        <a:p>
          <a:endParaRPr lang="ru-RU"/>
        </a:p>
      </dgm:t>
    </dgm:pt>
    <dgm:pt modelId="{FFA09FC6-8A31-4058-84FE-B941320390E3}" type="parTrans" cxnId="{17C219C1-907E-4715-A610-8AB544ADADF1}">
      <dgm:prSet/>
      <dgm:spPr/>
      <dgm:t>
        <a:bodyPr/>
        <a:lstStyle/>
        <a:p>
          <a:endParaRPr lang="ru-RU"/>
        </a:p>
      </dgm:t>
    </dgm:pt>
    <dgm:pt modelId="{5CE06CED-3680-44EF-AC2F-BDAC07FFE55C}" type="pres">
      <dgm:prSet presAssocID="{10A8182E-C6AA-4410-8F03-5A09CC80BC7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F4E596-B181-4FA4-8553-A6F6047B0A74}" type="pres">
      <dgm:prSet presAssocID="{10A8182E-C6AA-4410-8F03-5A09CC80BC7B}" presName="matrix" presStyleCnt="0"/>
      <dgm:spPr/>
    </dgm:pt>
    <dgm:pt modelId="{523613F6-5366-46DD-87BF-95327C1CC16D}" type="pres">
      <dgm:prSet presAssocID="{10A8182E-C6AA-4410-8F03-5A09CC80BC7B}" presName="tile1" presStyleLbl="node1" presStyleIdx="0" presStyleCnt="4" custLinFactNeighborX="767" custLinFactNeighborY="-15152"/>
      <dgm:spPr/>
      <dgm:t>
        <a:bodyPr/>
        <a:lstStyle/>
        <a:p>
          <a:endParaRPr lang="ru-RU"/>
        </a:p>
      </dgm:t>
    </dgm:pt>
    <dgm:pt modelId="{47ED630B-7DE8-49B2-8E0B-D24FC8E6CC5A}" type="pres">
      <dgm:prSet presAssocID="{10A8182E-C6AA-4410-8F03-5A09CC80BC7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CC59DC-F222-4AE0-8894-22F686F0780D}" type="pres">
      <dgm:prSet presAssocID="{10A8182E-C6AA-4410-8F03-5A09CC80BC7B}" presName="tile2" presStyleLbl="node1" presStyleIdx="1" presStyleCnt="4" custLinFactNeighborX="-160"/>
      <dgm:spPr/>
      <dgm:t>
        <a:bodyPr/>
        <a:lstStyle/>
        <a:p>
          <a:endParaRPr lang="ru-RU"/>
        </a:p>
      </dgm:t>
    </dgm:pt>
    <dgm:pt modelId="{C0F70C6C-F658-4852-93E6-B50AFA0072E1}" type="pres">
      <dgm:prSet presAssocID="{10A8182E-C6AA-4410-8F03-5A09CC80BC7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A867A5-C26A-4CFF-AC1B-123E1B577F3E}" type="pres">
      <dgm:prSet presAssocID="{10A8182E-C6AA-4410-8F03-5A09CC80BC7B}" presName="tile3" presStyleLbl="node1" presStyleIdx="2" presStyleCnt="4"/>
      <dgm:spPr/>
      <dgm:t>
        <a:bodyPr/>
        <a:lstStyle/>
        <a:p>
          <a:endParaRPr lang="ru-RU"/>
        </a:p>
      </dgm:t>
    </dgm:pt>
    <dgm:pt modelId="{40A5126B-32E6-4C59-86AC-CA899438BE2B}" type="pres">
      <dgm:prSet presAssocID="{10A8182E-C6AA-4410-8F03-5A09CC80BC7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E63CAA-A4D5-4F69-938C-F4B10208C61D}" type="pres">
      <dgm:prSet presAssocID="{10A8182E-C6AA-4410-8F03-5A09CC80BC7B}" presName="tile4" presStyleLbl="node1" presStyleIdx="3" presStyleCnt="4" custLinFactNeighborX="1479"/>
      <dgm:spPr/>
      <dgm:t>
        <a:bodyPr/>
        <a:lstStyle/>
        <a:p>
          <a:endParaRPr lang="ru-RU"/>
        </a:p>
      </dgm:t>
    </dgm:pt>
    <dgm:pt modelId="{B1F35C2E-AB33-407D-B2D5-4E4D8ED18747}" type="pres">
      <dgm:prSet presAssocID="{10A8182E-C6AA-4410-8F03-5A09CC80BC7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655092-45E9-4499-BCC0-5BD159144DE4}" type="pres">
      <dgm:prSet presAssocID="{10A8182E-C6AA-4410-8F03-5A09CC80BC7B}" presName="centerTile" presStyleLbl="fgShp" presStyleIdx="0" presStyleCnt="1" custScaleX="131587" custScaleY="133333" custLinFactNeighborX="-1511" custLinFactNeighborY="8439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1B3C9796-2BF7-4A1C-A5D1-1CBCE84F651C}" type="presOf" srcId="{F917D5F4-D1D9-4003-8B71-CB5E1649A839}" destId="{40A5126B-32E6-4C59-86AC-CA899438BE2B}" srcOrd="1" destOrd="0" presId="urn:microsoft.com/office/officeart/2005/8/layout/matrix1"/>
    <dgm:cxn modelId="{5610C4C9-8E29-4D54-B503-A593BBAFDDFE}" type="presOf" srcId="{EA9B7BAB-0CE8-4259-BED9-884AD2089F13}" destId="{B1F35C2E-AB33-407D-B2D5-4E4D8ED18747}" srcOrd="1" destOrd="0" presId="urn:microsoft.com/office/officeart/2005/8/layout/matrix1"/>
    <dgm:cxn modelId="{17C219C1-907E-4715-A610-8AB544ADADF1}" srcId="{EA36A320-EFD7-42D4-A58B-FB0CFBF6BD58}" destId="{EA9B7BAB-0CE8-4259-BED9-884AD2089F13}" srcOrd="3" destOrd="0" parTransId="{FFA09FC6-8A31-4058-84FE-B941320390E3}" sibTransId="{AFD00C36-B6E1-4717-B4D3-30EF83F317D8}"/>
    <dgm:cxn modelId="{3643A443-5D56-42C5-B132-72C91E9A2F97}" srcId="{EA36A320-EFD7-42D4-A58B-FB0CFBF6BD58}" destId="{F5019448-69B1-4FFE-B9A5-45CA7E9C7FAB}" srcOrd="1" destOrd="0" parTransId="{D9969B89-0CB8-4401-A2A2-E36568A77204}" sibTransId="{633025F4-ED57-4F89-B238-40D836D33070}"/>
    <dgm:cxn modelId="{46E69422-5F47-4505-B27A-CC6352FD8DD4}" type="presOf" srcId="{F5019448-69B1-4FFE-B9A5-45CA7E9C7FAB}" destId="{C0F70C6C-F658-4852-93E6-B50AFA0072E1}" srcOrd="1" destOrd="0" presId="urn:microsoft.com/office/officeart/2005/8/layout/matrix1"/>
    <dgm:cxn modelId="{BCE8CF91-78BA-4186-A3AA-09DE55AB52B8}" type="presOf" srcId="{F917D5F4-D1D9-4003-8B71-CB5E1649A839}" destId="{97A867A5-C26A-4CFF-AC1B-123E1B577F3E}" srcOrd="0" destOrd="0" presId="urn:microsoft.com/office/officeart/2005/8/layout/matrix1"/>
    <dgm:cxn modelId="{79423F4B-65A0-4E1D-A4A1-D2487E1C5D40}" srcId="{EA36A320-EFD7-42D4-A58B-FB0CFBF6BD58}" destId="{F917D5F4-D1D9-4003-8B71-CB5E1649A839}" srcOrd="2" destOrd="0" parTransId="{DB1004EB-B836-45A6-B4A6-CB1B1415E4CF}" sibTransId="{29C89779-F652-4753-9CBA-B4D59CA9E14C}"/>
    <dgm:cxn modelId="{E4A5E432-1C57-4EB1-AE30-593AA59C9615}" srcId="{EA36A320-EFD7-42D4-A58B-FB0CFBF6BD58}" destId="{558B38DB-F5BB-48B2-90B2-2A2D17CB09EA}" srcOrd="4" destOrd="0" parTransId="{417297CB-31AF-4C41-9BAA-F1A15DC94D00}" sibTransId="{09FEE1A5-5ED1-447A-A1CA-103C096B9E4E}"/>
    <dgm:cxn modelId="{A6B47EC1-5505-4BAE-B255-5778B9A25A04}" srcId="{EA36A320-EFD7-42D4-A58B-FB0CFBF6BD58}" destId="{408BC5F1-7D73-4E8A-B892-09C1534CAF0A}" srcOrd="0" destOrd="0" parTransId="{209D7B88-A8B1-4037-B22D-CD02F70940D6}" sibTransId="{67D58729-5A29-45B9-B76C-2EBAB2226C23}"/>
    <dgm:cxn modelId="{ED531BB4-01A2-4708-BCB8-BE0E563C4D8C}" srcId="{EA36A320-EFD7-42D4-A58B-FB0CFBF6BD58}" destId="{40430DE8-AF36-4818-BFAA-36D32267937C}" srcOrd="5" destOrd="0" parTransId="{BF8F0814-9DA2-4F67-8F91-E255C7D60ED1}" sibTransId="{564CB67A-B74B-44A2-AA7B-11EEC2062A92}"/>
    <dgm:cxn modelId="{A0A28060-04BD-47BA-8844-3FE30CD2A267}" type="presOf" srcId="{10A8182E-C6AA-4410-8F03-5A09CC80BC7B}" destId="{5CE06CED-3680-44EF-AC2F-BDAC07FFE55C}" srcOrd="0" destOrd="0" presId="urn:microsoft.com/office/officeart/2005/8/layout/matrix1"/>
    <dgm:cxn modelId="{BC8007AB-5816-43A8-8540-899DC36038EB}" type="presOf" srcId="{EA9B7BAB-0CE8-4259-BED9-884AD2089F13}" destId="{E4E63CAA-A4D5-4F69-938C-F4B10208C61D}" srcOrd="0" destOrd="0" presId="urn:microsoft.com/office/officeart/2005/8/layout/matrix1"/>
    <dgm:cxn modelId="{5F6B1B99-4588-41F8-A923-31CADBA79EED}" type="presOf" srcId="{408BC5F1-7D73-4E8A-B892-09C1534CAF0A}" destId="{47ED630B-7DE8-49B2-8E0B-D24FC8E6CC5A}" srcOrd="1" destOrd="0" presId="urn:microsoft.com/office/officeart/2005/8/layout/matrix1"/>
    <dgm:cxn modelId="{609FDE37-5EE2-48EA-A974-162BE98F192F}" type="presOf" srcId="{F5019448-69B1-4FFE-B9A5-45CA7E9C7FAB}" destId="{FFCC59DC-F222-4AE0-8894-22F686F0780D}" srcOrd="0" destOrd="0" presId="urn:microsoft.com/office/officeart/2005/8/layout/matrix1"/>
    <dgm:cxn modelId="{3BADA0B7-9333-4058-A22A-5B81FEF2E05C}" type="presOf" srcId="{EA36A320-EFD7-42D4-A58B-FB0CFBF6BD58}" destId="{6F655092-45E9-4499-BCC0-5BD159144DE4}" srcOrd="0" destOrd="0" presId="urn:microsoft.com/office/officeart/2005/8/layout/matrix1"/>
    <dgm:cxn modelId="{CBFCA6AC-8B66-4464-8177-48D007819370}" srcId="{10A8182E-C6AA-4410-8F03-5A09CC80BC7B}" destId="{EA36A320-EFD7-42D4-A58B-FB0CFBF6BD58}" srcOrd="0" destOrd="0" parTransId="{FFF8B6D0-51EC-4FBD-BAC8-C55577FD6180}" sibTransId="{6C33DD7D-7FD3-419A-B835-022FF9629F17}"/>
    <dgm:cxn modelId="{CE7F1A74-1256-4595-BE1A-0B45481E82DD}" type="presOf" srcId="{408BC5F1-7D73-4E8A-B892-09C1534CAF0A}" destId="{523613F6-5366-46DD-87BF-95327C1CC16D}" srcOrd="0" destOrd="0" presId="urn:microsoft.com/office/officeart/2005/8/layout/matrix1"/>
    <dgm:cxn modelId="{41297A96-82D6-46C1-97A2-AD503F1C727D}" type="presParOf" srcId="{5CE06CED-3680-44EF-AC2F-BDAC07FFE55C}" destId="{B2F4E596-B181-4FA4-8553-A6F6047B0A74}" srcOrd="0" destOrd="0" presId="urn:microsoft.com/office/officeart/2005/8/layout/matrix1"/>
    <dgm:cxn modelId="{C1317579-4DD9-4CEB-932C-E9C322ADDDE9}" type="presParOf" srcId="{B2F4E596-B181-4FA4-8553-A6F6047B0A74}" destId="{523613F6-5366-46DD-87BF-95327C1CC16D}" srcOrd="0" destOrd="0" presId="urn:microsoft.com/office/officeart/2005/8/layout/matrix1"/>
    <dgm:cxn modelId="{D91ED38F-CD39-4F19-8B1C-A7954D2465EB}" type="presParOf" srcId="{B2F4E596-B181-4FA4-8553-A6F6047B0A74}" destId="{47ED630B-7DE8-49B2-8E0B-D24FC8E6CC5A}" srcOrd="1" destOrd="0" presId="urn:microsoft.com/office/officeart/2005/8/layout/matrix1"/>
    <dgm:cxn modelId="{32769B92-4497-423D-93B9-3D0964CF20E9}" type="presParOf" srcId="{B2F4E596-B181-4FA4-8553-A6F6047B0A74}" destId="{FFCC59DC-F222-4AE0-8894-22F686F0780D}" srcOrd="2" destOrd="0" presId="urn:microsoft.com/office/officeart/2005/8/layout/matrix1"/>
    <dgm:cxn modelId="{0955B2FB-A919-405E-97D7-C1BA5667CF2B}" type="presParOf" srcId="{B2F4E596-B181-4FA4-8553-A6F6047B0A74}" destId="{C0F70C6C-F658-4852-93E6-B50AFA0072E1}" srcOrd="3" destOrd="0" presId="urn:microsoft.com/office/officeart/2005/8/layout/matrix1"/>
    <dgm:cxn modelId="{6D31B8EE-C7D6-4A10-8DD1-355F8078B50D}" type="presParOf" srcId="{B2F4E596-B181-4FA4-8553-A6F6047B0A74}" destId="{97A867A5-C26A-4CFF-AC1B-123E1B577F3E}" srcOrd="4" destOrd="0" presId="urn:microsoft.com/office/officeart/2005/8/layout/matrix1"/>
    <dgm:cxn modelId="{EAFB1F37-E11F-4F65-B3BA-56C662646B2E}" type="presParOf" srcId="{B2F4E596-B181-4FA4-8553-A6F6047B0A74}" destId="{40A5126B-32E6-4C59-86AC-CA899438BE2B}" srcOrd="5" destOrd="0" presId="urn:microsoft.com/office/officeart/2005/8/layout/matrix1"/>
    <dgm:cxn modelId="{79D8D181-0EEE-4909-8745-01F2EEC84C6D}" type="presParOf" srcId="{B2F4E596-B181-4FA4-8553-A6F6047B0A74}" destId="{E4E63CAA-A4D5-4F69-938C-F4B10208C61D}" srcOrd="6" destOrd="0" presId="urn:microsoft.com/office/officeart/2005/8/layout/matrix1"/>
    <dgm:cxn modelId="{378DDC48-49A8-4218-92EB-86AECD75EAC3}" type="presParOf" srcId="{B2F4E596-B181-4FA4-8553-A6F6047B0A74}" destId="{B1F35C2E-AB33-407D-B2D5-4E4D8ED18747}" srcOrd="7" destOrd="0" presId="urn:microsoft.com/office/officeart/2005/8/layout/matrix1"/>
    <dgm:cxn modelId="{42FE9357-B838-4D50-B8A9-E22B4387996D}" type="presParOf" srcId="{5CE06CED-3680-44EF-AC2F-BDAC07FFE55C}" destId="{6F655092-45E9-4499-BCC0-5BD159144DE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66ECC13-F96A-4B8B-A0F7-25F3E0654F17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6E49D281-D2BA-4A6B-A4A7-FACDF5B33B7B}">
      <dgm:prSet phldrT="[Текст]" custT="1"/>
      <dgm:spPr/>
      <dgm:t>
        <a:bodyPr/>
        <a:lstStyle/>
        <a:p>
          <a:r>
            <a:rPr lang="ru-RU" sz="1200" dirty="0"/>
            <a:t>Сайт Соцконтракт38 </a:t>
          </a:r>
        </a:p>
        <a:p>
          <a:r>
            <a:rPr lang="ru-RU" sz="1200" dirty="0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http://umc38.ru/lp/sc38</a:t>
          </a:r>
          <a:endParaRPr lang="ru-RU" sz="1200" dirty="0"/>
        </a:p>
      </dgm:t>
    </dgm:pt>
    <dgm:pt modelId="{09AEAC7A-39FB-498F-B3D7-F5BB20156517}" type="parTrans" cxnId="{1AE212D6-AF34-4492-A068-DD42890A9EA5}">
      <dgm:prSet/>
      <dgm:spPr/>
      <dgm:t>
        <a:bodyPr/>
        <a:lstStyle/>
        <a:p>
          <a:endParaRPr lang="ru-RU"/>
        </a:p>
      </dgm:t>
    </dgm:pt>
    <dgm:pt modelId="{03DB5087-2A07-43F2-AF0A-8220D9044FB3}" type="sibTrans" cxnId="{1AE212D6-AF34-4492-A068-DD42890A9EA5}">
      <dgm:prSet/>
      <dgm:spPr/>
      <dgm:t>
        <a:bodyPr/>
        <a:lstStyle/>
        <a:p>
          <a:endParaRPr lang="ru-RU"/>
        </a:p>
      </dgm:t>
    </dgm:pt>
    <dgm:pt modelId="{C7E67301-589B-496E-B080-9A7E43EE3BD6}">
      <dgm:prSet phldrT="[Текст]" custT="1"/>
      <dgm:spPr/>
      <dgm:t>
        <a:bodyPr/>
        <a:lstStyle/>
        <a:p>
          <a:r>
            <a:rPr lang="ru-RU" sz="1200" dirty="0"/>
            <a:t>Макеты информационных материалов</a:t>
          </a:r>
        </a:p>
        <a:p>
          <a:r>
            <a:rPr lang="ru-RU" sz="1200" dirty="0"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https://cloud.mail.ru/public/Ze3W/r2Bvn6YM4</a:t>
          </a:r>
          <a:endParaRPr lang="ru-RU" sz="1200" dirty="0"/>
        </a:p>
      </dgm:t>
    </dgm:pt>
    <dgm:pt modelId="{A4503EEF-1617-4A96-B0BC-F796435678FD}" type="parTrans" cxnId="{612F3669-9903-4760-9742-E9127CE9D3DF}">
      <dgm:prSet/>
      <dgm:spPr/>
      <dgm:t>
        <a:bodyPr/>
        <a:lstStyle/>
        <a:p>
          <a:endParaRPr lang="ru-RU"/>
        </a:p>
      </dgm:t>
    </dgm:pt>
    <dgm:pt modelId="{F97A5E49-D768-4197-BCEC-042CAD708913}" type="sibTrans" cxnId="{612F3669-9903-4760-9742-E9127CE9D3DF}">
      <dgm:prSet/>
      <dgm:spPr/>
      <dgm:t>
        <a:bodyPr/>
        <a:lstStyle/>
        <a:p>
          <a:endParaRPr lang="ru-RU"/>
        </a:p>
      </dgm:t>
    </dgm:pt>
    <dgm:pt modelId="{9B099B05-AB58-4F45-B418-CCDE64C0E95C}">
      <dgm:prSet phldrT="[Текст]" custT="1"/>
      <dgm:spPr/>
      <dgm:t>
        <a:bodyPr/>
        <a:lstStyle/>
        <a:p>
          <a:r>
            <a:rPr lang="ru-RU" sz="1100" dirty="0"/>
            <a:t>Страница на </a:t>
          </a:r>
          <a:r>
            <a:rPr lang="ru-RU" sz="1100" dirty="0" err="1"/>
            <a:t>фейсбуке</a:t>
          </a:r>
          <a:endParaRPr lang="ru-RU" sz="1100" dirty="0"/>
        </a:p>
        <a:p>
          <a:r>
            <a:rPr lang="ru-RU" sz="1100" dirty="0"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https://www.facebook.com/groups/243998924066025/permalink/251877703278147/</a:t>
          </a:r>
          <a:endParaRPr lang="ru-RU" sz="1100" dirty="0"/>
        </a:p>
      </dgm:t>
    </dgm:pt>
    <dgm:pt modelId="{733E7A5E-86F1-4283-A843-E1E92870295E}" type="parTrans" cxnId="{B4BF8053-E7AE-418E-A6B3-3B1C75430B2E}">
      <dgm:prSet/>
      <dgm:spPr/>
      <dgm:t>
        <a:bodyPr/>
        <a:lstStyle/>
        <a:p>
          <a:endParaRPr lang="ru-RU"/>
        </a:p>
      </dgm:t>
    </dgm:pt>
    <dgm:pt modelId="{2B7DE827-0069-4669-8386-B0108C7FE2D7}" type="sibTrans" cxnId="{B4BF8053-E7AE-418E-A6B3-3B1C75430B2E}">
      <dgm:prSet/>
      <dgm:spPr/>
      <dgm:t>
        <a:bodyPr/>
        <a:lstStyle/>
        <a:p>
          <a:endParaRPr lang="ru-RU"/>
        </a:p>
      </dgm:t>
    </dgm:pt>
    <dgm:pt modelId="{E4E9718D-41A5-4BB9-8716-490EF9702E40}">
      <dgm:prSet custT="1"/>
      <dgm:spPr/>
      <dgm:t>
        <a:bodyPr/>
        <a:lstStyle/>
        <a:p>
          <a:r>
            <a:rPr lang="ru-RU" sz="1100" dirty="0"/>
            <a:t>Страница в Одноклассниках</a:t>
          </a:r>
        </a:p>
        <a:p>
          <a:r>
            <a:rPr lang="ru-RU" sz="1100" dirty="0">
              <a:hlinkClick xmlns:r="http://schemas.openxmlformats.org/officeDocument/2006/relationships" r:id="rId4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https://ok.ru/group/60549079761081/topic/152992205010361</a:t>
          </a:r>
          <a:r>
            <a:rPr lang="ru-RU" sz="1100" dirty="0"/>
            <a:t> </a:t>
          </a:r>
        </a:p>
      </dgm:t>
    </dgm:pt>
    <dgm:pt modelId="{90F1EF9F-7CD6-48F3-A6AC-89776307C800}" type="parTrans" cxnId="{27852E49-6BE2-4CB2-B2BE-AE44352F7CBC}">
      <dgm:prSet/>
      <dgm:spPr/>
      <dgm:t>
        <a:bodyPr/>
        <a:lstStyle/>
        <a:p>
          <a:endParaRPr lang="ru-RU"/>
        </a:p>
      </dgm:t>
    </dgm:pt>
    <dgm:pt modelId="{311852C8-01F2-4C05-8C32-C54A7B459CDA}" type="sibTrans" cxnId="{27852E49-6BE2-4CB2-B2BE-AE44352F7CBC}">
      <dgm:prSet/>
      <dgm:spPr/>
      <dgm:t>
        <a:bodyPr/>
        <a:lstStyle/>
        <a:p>
          <a:endParaRPr lang="ru-RU"/>
        </a:p>
      </dgm:t>
    </dgm:pt>
    <dgm:pt modelId="{127ED1FF-9181-4CE2-B8FF-3FBCCA89227E}">
      <dgm:prSet custT="1"/>
      <dgm:spPr/>
      <dgm:t>
        <a:bodyPr/>
        <a:lstStyle/>
        <a:p>
          <a:r>
            <a:rPr lang="ru-RU" sz="1100" dirty="0"/>
            <a:t>Группа в </a:t>
          </a:r>
          <a:r>
            <a:rPr lang="ru-RU" sz="1100" dirty="0" err="1"/>
            <a:t>Вайбере</a:t>
          </a:r>
          <a:endParaRPr lang="ru-RU" sz="1100" dirty="0"/>
        </a:p>
        <a:p>
          <a:r>
            <a:rPr lang="ru-RU" sz="1100" dirty="0">
              <a:hlinkClick xmlns:r="http://schemas.openxmlformats.org/officeDocument/2006/relationships" r:id="rId5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https://invite.viber.com/?g2=AQAy1Dky8tYuwEikCQkrwjN%2BJ9gGghNGaQ6WVDbE4XdDzaB%2F1plh%2FtEIDGaOMz%2FE</a:t>
          </a:r>
          <a:endParaRPr lang="ru-RU" sz="1100" dirty="0"/>
        </a:p>
      </dgm:t>
    </dgm:pt>
    <dgm:pt modelId="{3E77AE92-498A-44A2-B1DB-67EA588F70F3}" type="parTrans" cxnId="{5595659D-C4E1-43E4-8473-4BE38AF1ADC3}">
      <dgm:prSet/>
      <dgm:spPr/>
      <dgm:t>
        <a:bodyPr/>
        <a:lstStyle/>
        <a:p>
          <a:endParaRPr lang="ru-RU"/>
        </a:p>
      </dgm:t>
    </dgm:pt>
    <dgm:pt modelId="{D6DC4F82-B74E-4D8D-9926-737DD93FE58D}" type="sibTrans" cxnId="{5595659D-C4E1-43E4-8473-4BE38AF1ADC3}">
      <dgm:prSet/>
      <dgm:spPr/>
      <dgm:t>
        <a:bodyPr/>
        <a:lstStyle/>
        <a:p>
          <a:endParaRPr lang="ru-RU"/>
        </a:p>
      </dgm:t>
    </dgm:pt>
    <dgm:pt modelId="{589FE8EB-D427-487C-AF69-DF71460BE040}" type="pres">
      <dgm:prSet presAssocID="{566ECC13-F96A-4B8B-A0F7-25F3E0654F1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A8494C17-EFB1-4D61-AF5F-3283EF090906}" type="pres">
      <dgm:prSet presAssocID="{566ECC13-F96A-4B8B-A0F7-25F3E0654F17}" presName="Name1" presStyleCnt="0"/>
      <dgm:spPr/>
    </dgm:pt>
    <dgm:pt modelId="{6594EF9A-3A48-4E8F-9D5B-2467029E3A6C}" type="pres">
      <dgm:prSet presAssocID="{566ECC13-F96A-4B8B-A0F7-25F3E0654F17}" presName="cycle" presStyleCnt="0"/>
      <dgm:spPr/>
    </dgm:pt>
    <dgm:pt modelId="{A1E0261F-2005-4B2D-8AB9-B3726FF763F5}" type="pres">
      <dgm:prSet presAssocID="{566ECC13-F96A-4B8B-A0F7-25F3E0654F17}" presName="srcNode" presStyleLbl="node1" presStyleIdx="0" presStyleCnt="5"/>
      <dgm:spPr/>
    </dgm:pt>
    <dgm:pt modelId="{2F5FC5E7-F795-450C-A2BD-160E6BE01FC3}" type="pres">
      <dgm:prSet presAssocID="{566ECC13-F96A-4B8B-A0F7-25F3E0654F17}" presName="conn" presStyleLbl="parChTrans1D2" presStyleIdx="0" presStyleCnt="1"/>
      <dgm:spPr/>
      <dgm:t>
        <a:bodyPr/>
        <a:lstStyle/>
        <a:p>
          <a:endParaRPr lang="ru-RU"/>
        </a:p>
      </dgm:t>
    </dgm:pt>
    <dgm:pt modelId="{B9FF4F42-F5C3-4FEF-9C5B-D040C90B5473}" type="pres">
      <dgm:prSet presAssocID="{566ECC13-F96A-4B8B-A0F7-25F3E0654F17}" presName="extraNode" presStyleLbl="node1" presStyleIdx="0" presStyleCnt="5"/>
      <dgm:spPr/>
    </dgm:pt>
    <dgm:pt modelId="{2A6CB957-80A2-49DA-990D-F3E031AAA1A1}" type="pres">
      <dgm:prSet presAssocID="{566ECC13-F96A-4B8B-A0F7-25F3E0654F17}" presName="dstNode" presStyleLbl="node1" presStyleIdx="0" presStyleCnt="5"/>
      <dgm:spPr/>
    </dgm:pt>
    <dgm:pt modelId="{38890E97-939C-43EC-A3E6-75EBA7DB5E8B}" type="pres">
      <dgm:prSet presAssocID="{6E49D281-D2BA-4A6B-A4A7-FACDF5B33B7B}" presName="text_1" presStyleLbl="node1" presStyleIdx="0" presStyleCnt="5" custScaleY="1523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DEBFAB-C80E-4567-8DC5-8EF8CA48EEA2}" type="pres">
      <dgm:prSet presAssocID="{6E49D281-D2BA-4A6B-A4A7-FACDF5B33B7B}" presName="accent_1" presStyleCnt="0"/>
      <dgm:spPr/>
    </dgm:pt>
    <dgm:pt modelId="{27C430D2-7D41-483E-85D2-7979C9724E7A}" type="pres">
      <dgm:prSet presAssocID="{6E49D281-D2BA-4A6B-A4A7-FACDF5B33B7B}" presName="accentRepeatNode" presStyleLbl="solidFgAcc1" presStyleIdx="0" presStyleCnt="5"/>
      <dgm:spPr/>
    </dgm:pt>
    <dgm:pt modelId="{28ABB24D-7E4C-4B71-B875-54BD073B523B}" type="pres">
      <dgm:prSet presAssocID="{C7E67301-589B-496E-B080-9A7E43EE3BD6}" presName="text_2" presStyleLbl="node1" presStyleIdx="1" presStyleCnt="5" custScaleY="1259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0E9149-D271-471B-BB74-411CD190C989}" type="pres">
      <dgm:prSet presAssocID="{C7E67301-589B-496E-B080-9A7E43EE3BD6}" presName="accent_2" presStyleCnt="0"/>
      <dgm:spPr/>
    </dgm:pt>
    <dgm:pt modelId="{D41EA9E8-F691-4A36-91DD-35A5067D2269}" type="pres">
      <dgm:prSet presAssocID="{C7E67301-589B-496E-B080-9A7E43EE3BD6}" presName="accentRepeatNode" presStyleLbl="solidFgAcc1" presStyleIdx="1" presStyleCnt="5"/>
      <dgm:spPr/>
    </dgm:pt>
    <dgm:pt modelId="{6A2ABE84-34BB-4F8B-AFD3-417D3AC98C3B}" type="pres">
      <dgm:prSet presAssocID="{9B099B05-AB58-4F45-B418-CCDE64C0E95C}" presName="text_3" presStyleLbl="node1" presStyleIdx="2" presStyleCnt="5" custScaleY="1303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CA2CCA-3788-4608-AF67-E7030D652946}" type="pres">
      <dgm:prSet presAssocID="{9B099B05-AB58-4F45-B418-CCDE64C0E95C}" presName="accent_3" presStyleCnt="0"/>
      <dgm:spPr/>
    </dgm:pt>
    <dgm:pt modelId="{1D79336A-BC52-4EDF-900C-0F2703B96F3E}" type="pres">
      <dgm:prSet presAssocID="{9B099B05-AB58-4F45-B418-CCDE64C0E95C}" presName="accentRepeatNode" presStyleLbl="solidFgAcc1" presStyleIdx="2" presStyleCnt="5"/>
      <dgm:spPr/>
    </dgm:pt>
    <dgm:pt modelId="{7FB22938-ABD7-46B3-99B7-9E14513781B6}" type="pres">
      <dgm:prSet presAssocID="{E4E9718D-41A5-4BB9-8716-490EF9702E40}" presName="text_4" presStyleLbl="node1" presStyleIdx="3" presStyleCnt="5" custScaleY="143432" custLinFactNeighborX="597" custLinFactNeighborY="-43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6A1741-6DF6-41D1-A743-622A1225C413}" type="pres">
      <dgm:prSet presAssocID="{E4E9718D-41A5-4BB9-8716-490EF9702E40}" presName="accent_4" presStyleCnt="0"/>
      <dgm:spPr/>
    </dgm:pt>
    <dgm:pt modelId="{F84E2838-9A41-45FA-9E7B-0865A4381595}" type="pres">
      <dgm:prSet presAssocID="{E4E9718D-41A5-4BB9-8716-490EF9702E40}" presName="accentRepeatNode" presStyleLbl="solidFgAcc1" presStyleIdx="3" presStyleCnt="5"/>
      <dgm:spPr/>
    </dgm:pt>
    <dgm:pt modelId="{BE596E4F-C36C-4E87-B697-9DF86320ACF4}" type="pres">
      <dgm:prSet presAssocID="{127ED1FF-9181-4CE2-B8FF-3FBCCA89227E}" presName="text_5" presStyleLbl="node1" presStyleIdx="4" presStyleCnt="5" custScaleY="162187" custLinFactNeighborX="1807" custLinFactNeighborY="137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1B633F-A174-4D26-A742-960AFB363BA7}" type="pres">
      <dgm:prSet presAssocID="{127ED1FF-9181-4CE2-B8FF-3FBCCA89227E}" presName="accent_5" presStyleCnt="0"/>
      <dgm:spPr/>
    </dgm:pt>
    <dgm:pt modelId="{BBFF7C59-3179-4021-8B80-2763EA28A562}" type="pres">
      <dgm:prSet presAssocID="{127ED1FF-9181-4CE2-B8FF-3FBCCA89227E}" presName="accentRepeatNode" presStyleLbl="solidFgAcc1" presStyleIdx="4" presStyleCnt="5"/>
      <dgm:spPr/>
    </dgm:pt>
  </dgm:ptLst>
  <dgm:cxnLst>
    <dgm:cxn modelId="{5595659D-C4E1-43E4-8473-4BE38AF1ADC3}" srcId="{566ECC13-F96A-4B8B-A0F7-25F3E0654F17}" destId="{127ED1FF-9181-4CE2-B8FF-3FBCCA89227E}" srcOrd="4" destOrd="0" parTransId="{3E77AE92-498A-44A2-B1DB-67EA588F70F3}" sibTransId="{D6DC4F82-B74E-4D8D-9926-737DD93FE58D}"/>
    <dgm:cxn modelId="{825901DD-423D-4157-B662-760E5183AF5E}" type="presOf" srcId="{566ECC13-F96A-4B8B-A0F7-25F3E0654F17}" destId="{589FE8EB-D427-487C-AF69-DF71460BE040}" srcOrd="0" destOrd="0" presId="urn:microsoft.com/office/officeart/2008/layout/VerticalCurvedList"/>
    <dgm:cxn modelId="{B4BF8053-E7AE-418E-A6B3-3B1C75430B2E}" srcId="{566ECC13-F96A-4B8B-A0F7-25F3E0654F17}" destId="{9B099B05-AB58-4F45-B418-CCDE64C0E95C}" srcOrd="2" destOrd="0" parTransId="{733E7A5E-86F1-4283-A843-E1E92870295E}" sibTransId="{2B7DE827-0069-4669-8386-B0108C7FE2D7}"/>
    <dgm:cxn modelId="{612F3669-9903-4760-9742-E9127CE9D3DF}" srcId="{566ECC13-F96A-4B8B-A0F7-25F3E0654F17}" destId="{C7E67301-589B-496E-B080-9A7E43EE3BD6}" srcOrd="1" destOrd="0" parTransId="{A4503EEF-1617-4A96-B0BC-F796435678FD}" sibTransId="{F97A5E49-D768-4197-BCEC-042CAD708913}"/>
    <dgm:cxn modelId="{1AE212D6-AF34-4492-A068-DD42890A9EA5}" srcId="{566ECC13-F96A-4B8B-A0F7-25F3E0654F17}" destId="{6E49D281-D2BA-4A6B-A4A7-FACDF5B33B7B}" srcOrd="0" destOrd="0" parTransId="{09AEAC7A-39FB-498F-B3D7-F5BB20156517}" sibTransId="{03DB5087-2A07-43F2-AF0A-8220D9044FB3}"/>
    <dgm:cxn modelId="{52D8BB90-F10F-466E-8A61-76BBA0680DC2}" type="presOf" srcId="{9B099B05-AB58-4F45-B418-CCDE64C0E95C}" destId="{6A2ABE84-34BB-4F8B-AFD3-417D3AC98C3B}" srcOrd="0" destOrd="0" presId="urn:microsoft.com/office/officeart/2008/layout/VerticalCurvedList"/>
    <dgm:cxn modelId="{4CEAF20A-B168-40F0-A51E-90367D8579DA}" type="presOf" srcId="{03DB5087-2A07-43F2-AF0A-8220D9044FB3}" destId="{2F5FC5E7-F795-450C-A2BD-160E6BE01FC3}" srcOrd="0" destOrd="0" presId="urn:microsoft.com/office/officeart/2008/layout/VerticalCurvedList"/>
    <dgm:cxn modelId="{27852E49-6BE2-4CB2-B2BE-AE44352F7CBC}" srcId="{566ECC13-F96A-4B8B-A0F7-25F3E0654F17}" destId="{E4E9718D-41A5-4BB9-8716-490EF9702E40}" srcOrd="3" destOrd="0" parTransId="{90F1EF9F-7CD6-48F3-A6AC-89776307C800}" sibTransId="{311852C8-01F2-4C05-8C32-C54A7B459CDA}"/>
    <dgm:cxn modelId="{B2720F27-EB69-42AC-91CC-912A69CFCF15}" type="presOf" srcId="{6E49D281-D2BA-4A6B-A4A7-FACDF5B33B7B}" destId="{38890E97-939C-43EC-A3E6-75EBA7DB5E8B}" srcOrd="0" destOrd="0" presId="urn:microsoft.com/office/officeart/2008/layout/VerticalCurvedList"/>
    <dgm:cxn modelId="{5175FC48-137D-4DF6-AF40-671FD4E73B18}" type="presOf" srcId="{127ED1FF-9181-4CE2-B8FF-3FBCCA89227E}" destId="{BE596E4F-C36C-4E87-B697-9DF86320ACF4}" srcOrd="0" destOrd="0" presId="urn:microsoft.com/office/officeart/2008/layout/VerticalCurvedList"/>
    <dgm:cxn modelId="{E44586D8-C925-4F2E-9631-C4BFADA1CAD6}" type="presOf" srcId="{C7E67301-589B-496E-B080-9A7E43EE3BD6}" destId="{28ABB24D-7E4C-4B71-B875-54BD073B523B}" srcOrd="0" destOrd="0" presId="urn:microsoft.com/office/officeart/2008/layout/VerticalCurvedList"/>
    <dgm:cxn modelId="{2A6D9772-5B34-4ADD-92B1-3A6D897C729E}" type="presOf" srcId="{E4E9718D-41A5-4BB9-8716-490EF9702E40}" destId="{7FB22938-ABD7-46B3-99B7-9E14513781B6}" srcOrd="0" destOrd="0" presId="urn:microsoft.com/office/officeart/2008/layout/VerticalCurvedList"/>
    <dgm:cxn modelId="{D9BBACD0-C044-47D2-B5F7-D2813B52EF1C}" type="presParOf" srcId="{589FE8EB-D427-487C-AF69-DF71460BE040}" destId="{A8494C17-EFB1-4D61-AF5F-3283EF090906}" srcOrd="0" destOrd="0" presId="urn:microsoft.com/office/officeart/2008/layout/VerticalCurvedList"/>
    <dgm:cxn modelId="{93929E4E-1F0A-4774-B61B-B3F0560CA207}" type="presParOf" srcId="{A8494C17-EFB1-4D61-AF5F-3283EF090906}" destId="{6594EF9A-3A48-4E8F-9D5B-2467029E3A6C}" srcOrd="0" destOrd="0" presId="urn:microsoft.com/office/officeart/2008/layout/VerticalCurvedList"/>
    <dgm:cxn modelId="{2F6F9728-C00C-46DE-B492-1B0A259733DB}" type="presParOf" srcId="{6594EF9A-3A48-4E8F-9D5B-2467029E3A6C}" destId="{A1E0261F-2005-4B2D-8AB9-B3726FF763F5}" srcOrd="0" destOrd="0" presId="urn:microsoft.com/office/officeart/2008/layout/VerticalCurvedList"/>
    <dgm:cxn modelId="{64CC3669-8149-4994-A404-4B4323A537D1}" type="presParOf" srcId="{6594EF9A-3A48-4E8F-9D5B-2467029E3A6C}" destId="{2F5FC5E7-F795-450C-A2BD-160E6BE01FC3}" srcOrd="1" destOrd="0" presId="urn:microsoft.com/office/officeart/2008/layout/VerticalCurvedList"/>
    <dgm:cxn modelId="{0314273D-D42E-417B-BE64-BED6BE1EFDF6}" type="presParOf" srcId="{6594EF9A-3A48-4E8F-9D5B-2467029E3A6C}" destId="{B9FF4F42-F5C3-4FEF-9C5B-D040C90B5473}" srcOrd="2" destOrd="0" presId="urn:microsoft.com/office/officeart/2008/layout/VerticalCurvedList"/>
    <dgm:cxn modelId="{A48022ED-5D26-4037-B0C3-FEE98F0C1462}" type="presParOf" srcId="{6594EF9A-3A48-4E8F-9D5B-2467029E3A6C}" destId="{2A6CB957-80A2-49DA-990D-F3E031AAA1A1}" srcOrd="3" destOrd="0" presId="urn:microsoft.com/office/officeart/2008/layout/VerticalCurvedList"/>
    <dgm:cxn modelId="{996D1BA2-875E-4A85-9798-A479F31166AC}" type="presParOf" srcId="{A8494C17-EFB1-4D61-AF5F-3283EF090906}" destId="{38890E97-939C-43EC-A3E6-75EBA7DB5E8B}" srcOrd="1" destOrd="0" presId="urn:microsoft.com/office/officeart/2008/layout/VerticalCurvedList"/>
    <dgm:cxn modelId="{6EC8B988-8681-4E4C-8DF5-1E7748736DAF}" type="presParOf" srcId="{A8494C17-EFB1-4D61-AF5F-3283EF090906}" destId="{0BDEBFAB-C80E-4567-8DC5-8EF8CA48EEA2}" srcOrd="2" destOrd="0" presId="urn:microsoft.com/office/officeart/2008/layout/VerticalCurvedList"/>
    <dgm:cxn modelId="{72A046E6-8C95-4C1C-8393-354CC91763B7}" type="presParOf" srcId="{0BDEBFAB-C80E-4567-8DC5-8EF8CA48EEA2}" destId="{27C430D2-7D41-483E-85D2-7979C9724E7A}" srcOrd="0" destOrd="0" presId="urn:microsoft.com/office/officeart/2008/layout/VerticalCurvedList"/>
    <dgm:cxn modelId="{C5BF5DB5-E602-4CB3-AE80-0FB93A7E9339}" type="presParOf" srcId="{A8494C17-EFB1-4D61-AF5F-3283EF090906}" destId="{28ABB24D-7E4C-4B71-B875-54BD073B523B}" srcOrd="3" destOrd="0" presId="urn:microsoft.com/office/officeart/2008/layout/VerticalCurvedList"/>
    <dgm:cxn modelId="{7EF58F8C-24DA-4E83-A7B4-67485A1EA9AB}" type="presParOf" srcId="{A8494C17-EFB1-4D61-AF5F-3283EF090906}" destId="{010E9149-D271-471B-BB74-411CD190C989}" srcOrd="4" destOrd="0" presId="urn:microsoft.com/office/officeart/2008/layout/VerticalCurvedList"/>
    <dgm:cxn modelId="{0A7F6125-4352-4385-A935-D71AC8F72FB5}" type="presParOf" srcId="{010E9149-D271-471B-BB74-411CD190C989}" destId="{D41EA9E8-F691-4A36-91DD-35A5067D2269}" srcOrd="0" destOrd="0" presId="urn:microsoft.com/office/officeart/2008/layout/VerticalCurvedList"/>
    <dgm:cxn modelId="{2ABF5B96-7614-42C9-9315-E1A098119A29}" type="presParOf" srcId="{A8494C17-EFB1-4D61-AF5F-3283EF090906}" destId="{6A2ABE84-34BB-4F8B-AFD3-417D3AC98C3B}" srcOrd="5" destOrd="0" presId="urn:microsoft.com/office/officeart/2008/layout/VerticalCurvedList"/>
    <dgm:cxn modelId="{48480336-7206-448D-BB8D-A2AC87F26A16}" type="presParOf" srcId="{A8494C17-EFB1-4D61-AF5F-3283EF090906}" destId="{CCCA2CCA-3788-4608-AF67-E7030D652946}" srcOrd="6" destOrd="0" presId="urn:microsoft.com/office/officeart/2008/layout/VerticalCurvedList"/>
    <dgm:cxn modelId="{74109DEE-97F5-418E-B11A-C18FD335160C}" type="presParOf" srcId="{CCCA2CCA-3788-4608-AF67-E7030D652946}" destId="{1D79336A-BC52-4EDF-900C-0F2703B96F3E}" srcOrd="0" destOrd="0" presId="urn:microsoft.com/office/officeart/2008/layout/VerticalCurvedList"/>
    <dgm:cxn modelId="{7603FB96-9082-4B61-9B71-42EED5909FB6}" type="presParOf" srcId="{A8494C17-EFB1-4D61-AF5F-3283EF090906}" destId="{7FB22938-ABD7-46B3-99B7-9E14513781B6}" srcOrd="7" destOrd="0" presId="urn:microsoft.com/office/officeart/2008/layout/VerticalCurvedList"/>
    <dgm:cxn modelId="{DE3ACCE6-6AB3-4449-8DFD-2631D1422CCD}" type="presParOf" srcId="{A8494C17-EFB1-4D61-AF5F-3283EF090906}" destId="{446A1741-6DF6-41D1-A743-622A1225C413}" srcOrd="8" destOrd="0" presId="urn:microsoft.com/office/officeart/2008/layout/VerticalCurvedList"/>
    <dgm:cxn modelId="{FE8CA9A0-629F-436C-8754-3358D84CEE2D}" type="presParOf" srcId="{446A1741-6DF6-41D1-A743-622A1225C413}" destId="{F84E2838-9A41-45FA-9E7B-0865A4381595}" srcOrd="0" destOrd="0" presId="urn:microsoft.com/office/officeart/2008/layout/VerticalCurvedList"/>
    <dgm:cxn modelId="{954D0C82-0254-4E56-9319-58CAF5B0840A}" type="presParOf" srcId="{A8494C17-EFB1-4D61-AF5F-3283EF090906}" destId="{BE596E4F-C36C-4E87-B697-9DF86320ACF4}" srcOrd="9" destOrd="0" presId="urn:microsoft.com/office/officeart/2008/layout/VerticalCurvedList"/>
    <dgm:cxn modelId="{48B42B51-8C66-49C8-9713-8286ECF24387}" type="presParOf" srcId="{A8494C17-EFB1-4D61-AF5F-3283EF090906}" destId="{2B1B633F-A174-4D26-A742-960AFB363BA7}" srcOrd="10" destOrd="0" presId="urn:microsoft.com/office/officeart/2008/layout/VerticalCurvedList"/>
    <dgm:cxn modelId="{5865F340-BB1D-4816-BA5B-EBA2D701F159}" type="presParOf" srcId="{2B1B633F-A174-4D26-A742-960AFB363BA7}" destId="{BBFF7C59-3179-4021-8B80-2763EA28A56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DAA420-3B45-4FFC-A90B-913E9558E49C}">
      <dsp:nvSpPr>
        <dsp:cNvPr id="0" name=""/>
        <dsp:cNvSpPr/>
      </dsp:nvSpPr>
      <dsp:spPr>
        <a:xfrm>
          <a:off x="-4721575" y="-723751"/>
          <a:ext cx="5623967" cy="5623967"/>
        </a:xfrm>
        <a:prstGeom prst="blockArc">
          <a:avLst>
            <a:gd name="adj1" fmla="val 18900000"/>
            <a:gd name="adj2" fmla="val 2700000"/>
            <a:gd name="adj3" fmla="val 384"/>
          </a:avLst>
        </a:pr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BF950A-30D4-430D-8D7D-DAC40D7FD32C}">
      <dsp:nvSpPr>
        <dsp:cNvPr id="0" name=""/>
        <dsp:cNvSpPr/>
      </dsp:nvSpPr>
      <dsp:spPr>
        <a:xfrm>
          <a:off x="507367" y="288029"/>
          <a:ext cx="3510612" cy="6425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999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tx1"/>
              </a:solidFill>
            </a:rPr>
            <a:t>Поиск работы </a:t>
          </a:r>
        </a:p>
      </dsp:txBody>
      <dsp:txXfrm>
        <a:off x="507367" y="288029"/>
        <a:ext cx="3510612" cy="642507"/>
      </dsp:txXfrm>
    </dsp:sp>
    <dsp:sp modelId="{BE21F6D3-B265-4C13-A9C5-09806B6A2FEA}">
      <dsp:nvSpPr>
        <dsp:cNvPr id="0" name=""/>
        <dsp:cNvSpPr/>
      </dsp:nvSpPr>
      <dsp:spPr>
        <a:xfrm>
          <a:off x="71045" y="240773"/>
          <a:ext cx="803134" cy="8031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716FA7-7447-42B2-BE62-B023437F2A3F}">
      <dsp:nvSpPr>
        <dsp:cNvPr id="0" name=""/>
        <dsp:cNvSpPr/>
      </dsp:nvSpPr>
      <dsp:spPr>
        <a:xfrm>
          <a:off x="840976" y="1285014"/>
          <a:ext cx="3142248" cy="6425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999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tx1"/>
              </a:solidFill>
            </a:rPr>
            <a:t>Осуществление ИП</a:t>
          </a:r>
        </a:p>
      </dsp:txBody>
      <dsp:txXfrm>
        <a:off x="840976" y="1285014"/>
        <a:ext cx="3142248" cy="642507"/>
      </dsp:txXfrm>
    </dsp:sp>
    <dsp:sp modelId="{167CF159-A849-48C6-A164-2512839CA9AA}">
      <dsp:nvSpPr>
        <dsp:cNvPr id="0" name=""/>
        <dsp:cNvSpPr/>
      </dsp:nvSpPr>
      <dsp:spPr>
        <a:xfrm>
          <a:off x="439409" y="1204701"/>
          <a:ext cx="803134" cy="8031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8790C5-8619-45FF-927A-F39FA1D9646C}">
      <dsp:nvSpPr>
        <dsp:cNvPr id="0" name=""/>
        <dsp:cNvSpPr/>
      </dsp:nvSpPr>
      <dsp:spPr>
        <a:xfrm>
          <a:off x="846193" y="2266071"/>
          <a:ext cx="3142248" cy="6425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999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tx1"/>
              </a:solidFill>
            </a:rPr>
            <a:t>Ведение личного подсобного хозяйства</a:t>
          </a:r>
        </a:p>
      </dsp:txBody>
      <dsp:txXfrm>
        <a:off x="846193" y="2266071"/>
        <a:ext cx="3142248" cy="642507"/>
      </dsp:txXfrm>
    </dsp:sp>
    <dsp:sp modelId="{F661E6D2-C163-43EB-AEAE-C0FC3DCB84C5}">
      <dsp:nvSpPr>
        <dsp:cNvPr id="0" name=""/>
        <dsp:cNvSpPr/>
      </dsp:nvSpPr>
      <dsp:spPr>
        <a:xfrm>
          <a:off x="439409" y="2168628"/>
          <a:ext cx="803134" cy="8031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163CF7-F416-4FC9-8F39-1CE05527229D}">
      <dsp:nvSpPr>
        <dsp:cNvPr id="0" name=""/>
        <dsp:cNvSpPr/>
      </dsp:nvSpPr>
      <dsp:spPr>
        <a:xfrm>
          <a:off x="472612" y="3107807"/>
          <a:ext cx="3510612" cy="85263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999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solidFill>
                <a:schemeClr val="tx1"/>
              </a:solidFill>
            </a:rPr>
            <a:t>Иные мероприятия, направленные на преодоление ТЖС</a:t>
          </a:r>
        </a:p>
      </dsp:txBody>
      <dsp:txXfrm>
        <a:off x="472612" y="3107807"/>
        <a:ext cx="3510612" cy="852632"/>
      </dsp:txXfrm>
    </dsp:sp>
    <dsp:sp modelId="{F310BA2C-1199-4D97-A257-332C47740087}">
      <dsp:nvSpPr>
        <dsp:cNvPr id="0" name=""/>
        <dsp:cNvSpPr/>
      </dsp:nvSpPr>
      <dsp:spPr>
        <a:xfrm>
          <a:off x="71045" y="3132556"/>
          <a:ext cx="803134" cy="8031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950C28-F049-47E3-985B-28A56016BA54}">
      <dsp:nvSpPr>
        <dsp:cNvPr id="0" name=""/>
        <dsp:cNvSpPr/>
      </dsp:nvSpPr>
      <dsp:spPr>
        <a:xfrm>
          <a:off x="-4721575" y="-723751"/>
          <a:ext cx="5623967" cy="5623967"/>
        </a:xfrm>
        <a:prstGeom prst="blockArc">
          <a:avLst>
            <a:gd name="adj1" fmla="val 18900000"/>
            <a:gd name="adj2" fmla="val 2700000"/>
            <a:gd name="adj3" fmla="val 384"/>
          </a:avLst>
        </a:pr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31351D-AB22-4EAE-B64D-5B2C0E6F3EDC}">
      <dsp:nvSpPr>
        <dsp:cNvPr id="0" name=""/>
        <dsp:cNvSpPr/>
      </dsp:nvSpPr>
      <dsp:spPr>
        <a:xfrm>
          <a:off x="336877" y="219932"/>
          <a:ext cx="3846891" cy="439698"/>
        </a:xfrm>
        <a:prstGeom prst="rect">
          <a:avLst/>
        </a:prstGeom>
        <a:solidFill>
          <a:schemeClr val="bg2"/>
        </a:solidFill>
        <a:ln w="3810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010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>
              <a:solidFill>
                <a:schemeClr val="tx1"/>
              </a:solidFill>
            </a:rPr>
            <a:t>Министерство социального развития, опеки и попечительства </a:t>
          </a:r>
        </a:p>
      </dsp:txBody>
      <dsp:txXfrm>
        <a:off x="336877" y="219932"/>
        <a:ext cx="3846891" cy="439698"/>
      </dsp:txXfrm>
    </dsp:sp>
    <dsp:sp modelId="{0B493FC3-6473-4137-93A3-1785F9C258E5}">
      <dsp:nvSpPr>
        <dsp:cNvPr id="0" name=""/>
        <dsp:cNvSpPr/>
      </dsp:nvSpPr>
      <dsp:spPr>
        <a:xfrm>
          <a:off x="62066" y="164970"/>
          <a:ext cx="549622" cy="5496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7C1D5C-4D1D-4462-B6AA-B5DA65EFFB04}">
      <dsp:nvSpPr>
        <dsp:cNvPr id="0" name=""/>
        <dsp:cNvSpPr/>
      </dsp:nvSpPr>
      <dsp:spPr>
        <a:xfrm>
          <a:off x="698559" y="879396"/>
          <a:ext cx="3485209" cy="439698"/>
        </a:xfrm>
        <a:prstGeom prst="rect">
          <a:avLst/>
        </a:prstGeom>
        <a:solidFill>
          <a:schemeClr val="bg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010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3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Министерство</a:t>
          </a:r>
          <a:r>
            <a:rPr kumimoji="0" lang="ru-RU" sz="13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 труда и занятости</a:t>
          </a:r>
          <a:endParaRPr kumimoji="0" lang="ru-RU" sz="1300" kern="1200" dirty="0">
            <a:solidFill>
              <a:schemeClr val="tx1"/>
            </a:solidFill>
            <a:effectLst/>
            <a:latin typeface="+mn-lt"/>
            <a:ea typeface="+mn-ea"/>
            <a:cs typeface="+mn-cs"/>
          </a:endParaRPr>
        </a:p>
      </dsp:txBody>
      <dsp:txXfrm>
        <a:off x="698559" y="879396"/>
        <a:ext cx="3485209" cy="439698"/>
      </dsp:txXfrm>
    </dsp:sp>
    <dsp:sp modelId="{F42A6CCD-BBBB-448C-ACDB-B392AA0C50C3}">
      <dsp:nvSpPr>
        <dsp:cNvPr id="0" name=""/>
        <dsp:cNvSpPr/>
      </dsp:nvSpPr>
      <dsp:spPr>
        <a:xfrm>
          <a:off x="423748" y="824433"/>
          <a:ext cx="549622" cy="5496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FEA508-2FCC-44E4-8C10-1C1719B565E6}">
      <dsp:nvSpPr>
        <dsp:cNvPr id="0" name=""/>
        <dsp:cNvSpPr/>
      </dsp:nvSpPr>
      <dsp:spPr>
        <a:xfrm>
          <a:off x="863947" y="1538859"/>
          <a:ext cx="3319821" cy="439698"/>
        </a:xfrm>
        <a:prstGeom prst="rect">
          <a:avLst/>
        </a:prstGeom>
        <a:solidFill>
          <a:schemeClr val="bg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010" tIns="33020" rIns="33020" bIns="3302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3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Министерство экономического развития</a:t>
          </a:r>
          <a:endParaRPr lang="ru-RU" sz="1300" kern="1200" dirty="0">
            <a:solidFill>
              <a:schemeClr val="tx1"/>
            </a:solidFill>
          </a:endParaRPr>
        </a:p>
      </dsp:txBody>
      <dsp:txXfrm>
        <a:off x="863947" y="1538859"/>
        <a:ext cx="3319821" cy="439698"/>
      </dsp:txXfrm>
    </dsp:sp>
    <dsp:sp modelId="{46495328-34D8-48A9-8793-963DE50CAF8C}">
      <dsp:nvSpPr>
        <dsp:cNvPr id="0" name=""/>
        <dsp:cNvSpPr/>
      </dsp:nvSpPr>
      <dsp:spPr>
        <a:xfrm>
          <a:off x="589136" y="1483897"/>
          <a:ext cx="549622" cy="5496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41D399-094B-4349-BD55-6DB01BE767DE}">
      <dsp:nvSpPr>
        <dsp:cNvPr id="0" name=""/>
        <dsp:cNvSpPr/>
      </dsp:nvSpPr>
      <dsp:spPr>
        <a:xfrm>
          <a:off x="863947" y="2197905"/>
          <a:ext cx="3319821" cy="439698"/>
        </a:xfrm>
        <a:prstGeom prst="rect">
          <a:avLst/>
        </a:prstGeom>
        <a:solidFill>
          <a:schemeClr val="bg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010" tIns="33020" rIns="33020" bIns="3302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3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Министерство</a:t>
          </a:r>
          <a:r>
            <a:rPr kumimoji="0" lang="ru-RU" sz="13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kumimoji="0" lang="ru-RU" sz="13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сельского хозяйства</a:t>
          </a:r>
          <a:endParaRPr lang="ru-RU" sz="1300" kern="1200" dirty="0">
            <a:solidFill>
              <a:schemeClr val="tx1"/>
            </a:solidFill>
          </a:endParaRPr>
        </a:p>
      </dsp:txBody>
      <dsp:txXfrm>
        <a:off x="863947" y="2197905"/>
        <a:ext cx="3319821" cy="439698"/>
      </dsp:txXfrm>
    </dsp:sp>
    <dsp:sp modelId="{1008012C-97FF-4C8D-8940-29019D73FA91}">
      <dsp:nvSpPr>
        <dsp:cNvPr id="0" name=""/>
        <dsp:cNvSpPr/>
      </dsp:nvSpPr>
      <dsp:spPr>
        <a:xfrm>
          <a:off x="589136" y="2142943"/>
          <a:ext cx="549622" cy="5496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A754F1-A248-4A60-98AF-B884242B65BD}">
      <dsp:nvSpPr>
        <dsp:cNvPr id="0" name=""/>
        <dsp:cNvSpPr/>
      </dsp:nvSpPr>
      <dsp:spPr>
        <a:xfrm>
          <a:off x="698559" y="2857369"/>
          <a:ext cx="3485209" cy="439698"/>
        </a:xfrm>
        <a:prstGeom prst="rect">
          <a:avLst/>
        </a:prstGeom>
        <a:solidFill>
          <a:schemeClr val="bg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010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>
              <a:solidFill>
                <a:schemeClr val="tx1"/>
              </a:solidFill>
            </a:rPr>
            <a:t>Министерство образования</a:t>
          </a:r>
        </a:p>
      </dsp:txBody>
      <dsp:txXfrm>
        <a:off x="698559" y="2857369"/>
        <a:ext cx="3485209" cy="439698"/>
      </dsp:txXfrm>
    </dsp:sp>
    <dsp:sp modelId="{D64B8F10-1B04-4F0A-94B9-6D4EF2043B03}">
      <dsp:nvSpPr>
        <dsp:cNvPr id="0" name=""/>
        <dsp:cNvSpPr/>
      </dsp:nvSpPr>
      <dsp:spPr>
        <a:xfrm>
          <a:off x="423748" y="2802407"/>
          <a:ext cx="549622" cy="5496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462554-4366-4041-B445-4E378F52F2F8}">
      <dsp:nvSpPr>
        <dsp:cNvPr id="0" name=""/>
        <dsp:cNvSpPr/>
      </dsp:nvSpPr>
      <dsp:spPr>
        <a:xfrm>
          <a:off x="336877" y="3516833"/>
          <a:ext cx="3846891" cy="439698"/>
        </a:xfrm>
        <a:prstGeom prst="rect">
          <a:avLst/>
        </a:prstGeom>
        <a:solidFill>
          <a:schemeClr val="bg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9010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>
              <a:solidFill>
                <a:schemeClr val="tx1"/>
              </a:solidFill>
            </a:rPr>
            <a:t>Органы местного самоуправления</a:t>
          </a:r>
        </a:p>
      </dsp:txBody>
      <dsp:txXfrm>
        <a:off x="336877" y="3516833"/>
        <a:ext cx="3846891" cy="439698"/>
      </dsp:txXfrm>
    </dsp:sp>
    <dsp:sp modelId="{547B8ECD-0233-4F2F-9AFD-A8936A9D0E51}">
      <dsp:nvSpPr>
        <dsp:cNvPr id="0" name=""/>
        <dsp:cNvSpPr/>
      </dsp:nvSpPr>
      <dsp:spPr>
        <a:xfrm>
          <a:off x="62066" y="3461871"/>
          <a:ext cx="549622" cy="5496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3613F6-5366-46DD-87BF-95327C1CC16D}">
      <dsp:nvSpPr>
        <dsp:cNvPr id="0" name=""/>
        <dsp:cNvSpPr/>
      </dsp:nvSpPr>
      <dsp:spPr>
        <a:xfrm rot="16200000">
          <a:off x="791283" y="-757842"/>
          <a:ext cx="2844316" cy="4360001"/>
        </a:xfrm>
        <a:prstGeom prst="round1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accent1">
                <a:shade val="80000"/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>
              <a:solidFill>
                <a:srgbClr val="FFFF00"/>
              </a:solidFill>
            </a:rPr>
            <a:t>ЧЕРЕЗ ОРГАНЫ ОБРАЗОВАНИЯ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rgbClr val="FFFF00"/>
              </a:solidFill>
            </a:rPr>
            <a:t>Выявлять малоимущих граждан, оказавшихся в ТЖС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rgbClr val="FFFF00"/>
              </a:solidFill>
            </a:rPr>
            <a:t>Информировать данных граждан о возможности заключения соцконтракта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 rot="5400000">
        <a:off x="33441" y="1"/>
        <a:ext cx="4360001" cy="2133237"/>
      </dsp:txXfrm>
    </dsp:sp>
    <dsp:sp modelId="{FFCC59DC-F222-4AE0-8894-22F686F0780D}">
      <dsp:nvSpPr>
        <dsp:cNvPr id="0" name=""/>
        <dsp:cNvSpPr/>
      </dsp:nvSpPr>
      <dsp:spPr>
        <a:xfrm>
          <a:off x="4353024" y="0"/>
          <a:ext cx="4360001" cy="2844316"/>
        </a:xfrm>
        <a:prstGeom prst="round1Rect">
          <a:avLst/>
        </a:prstGeom>
        <a:gradFill rotWithShape="0">
          <a:gsLst>
            <a:gs pos="0">
              <a:schemeClr val="accent1">
                <a:shade val="80000"/>
                <a:hueOff val="97150"/>
                <a:satOff val="-7002"/>
                <a:lumOff val="10020"/>
                <a:alphaOff val="0"/>
                <a:shade val="58000"/>
                <a:satMod val="150000"/>
              </a:schemeClr>
            </a:gs>
            <a:gs pos="72000">
              <a:schemeClr val="accent1">
                <a:shade val="80000"/>
                <a:hueOff val="97150"/>
                <a:satOff val="-7002"/>
                <a:lumOff val="10020"/>
                <a:alphaOff val="0"/>
                <a:tint val="90000"/>
                <a:satMod val="135000"/>
              </a:schemeClr>
            </a:gs>
            <a:gs pos="100000">
              <a:schemeClr val="accent1">
                <a:shade val="80000"/>
                <a:hueOff val="97150"/>
                <a:satOff val="-7002"/>
                <a:lumOff val="1002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2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 Содействовать в поиске гражданином работы с последующим трудоустройством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    </a:t>
          </a:r>
        </a:p>
      </dsp:txBody>
      <dsp:txXfrm>
        <a:off x="4353024" y="0"/>
        <a:ext cx="4360001" cy="2133237"/>
      </dsp:txXfrm>
    </dsp:sp>
    <dsp:sp modelId="{97A867A5-C26A-4CFF-AC1B-123E1B577F3E}">
      <dsp:nvSpPr>
        <dsp:cNvPr id="0" name=""/>
        <dsp:cNvSpPr/>
      </dsp:nvSpPr>
      <dsp:spPr>
        <a:xfrm rot="10800000">
          <a:off x="0" y="2844316"/>
          <a:ext cx="4360001" cy="2844316"/>
        </a:xfrm>
        <a:prstGeom prst="round1Rect">
          <a:avLst/>
        </a:prstGeom>
        <a:gradFill rotWithShape="0">
          <a:gsLst>
            <a:gs pos="0">
              <a:schemeClr val="accent1">
                <a:shade val="80000"/>
                <a:hueOff val="194301"/>
                <a:satOff val="-14004"/>
                <a:lumOff val="20041"/>
                <a:alphaOff val="0"/>
                <a:shade val="58000"/>
                <a:satMod val="150000"/>
              </a:schemeClr>
            </a:gs>
            <a:gs pos="72000">
              <a:schemeClr val="accent1">
                <a:shade val="80000"/>
                <a:hueOff val="194301"/>
                <a:satOff val="-14004"/>
                <a:lumOff val="20041"/>
                <a:alphaOff val="0"/>
                <a:tint val="90000"/>
                <a:satMod val="135000"/>
              </a:schemeClr>
            </a:gs>
            <a:gs pos="100000">
              <a:schemeClr val="accent1">
                <a:shade val="80000"/>
                <a:hueOff val="194301"/>
                <a:satOff val="-14004"/>
                <a:lumOff val="20041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4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Содействовать гражданину в осуществлении ведения им личного подсобного хозяйства, в реализации продукции личного подсобного хозяйства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 rot="10800000">
        <a:off x="0" y="3555395"/>
        <a:ext cx="4360001" cy="2133237"/>
      </dsp:txXfrm>
    </dsp:sp>
    <dsp:sp modelId="{E4E63CAA-A4D5-4F69-938C-F4B10208C61D}">
      <dsp:nvSpPr>
        <dsp:cNvPr id="0" name=""/>
        <dsp:cNvSpPr/>
      </dsp:nvSpPr>
      <dsp:spPr>
        <a:xfrm rot="5400000">
          <a:off x="5117843" y="2086473"/>
          <a:ext cx="2844316" cy="4360001"/>
        </a:xfrm>
        <a:prstGeom prst="round1Rect">
          <a:avLst/>
        </a:prstGeom>
        <a:gradFill rotWithShape="0">
          <a:gsLst>
            <a:gs pos="0">
              <a:schemeClr val="accent1">
                <a:shade val="80000"/>
                <a:hueOff val="291451"/>
                <a:satOff val="-21006"/>
                <a:lumOff val="30061"/>
                <a:alphaOff val="0"/>
                <a:shade val="58000"/>
                <a:satMod val="150000"/>
              </a:schemeClr>
            </a:gs>
            <a:gs pos="72000">
              <a:schemeClr val="accent1">
                <a:shade val="80000"/>
                <a:hueOff val="291451"/>
                <a:satOff val="-21006"/>
                <a:lumOff val="30061"/>
                <a:alphaOff val="0"/>
                <a:tint val="90000"/>
                <a:satMod val="135000"/>
              </a:schemeClr>
            </a:gs>
            <a:gs pos="100000">
              <a:schemeClr val="accent1">
                <a:shade val="80000"/>
                <a:hueOff val="291451"/>
                <a:satOff val="-21006"/>
                <a:lumOff val="30061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3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Содействовать гражданину в создании условий для осуществления предпринимательской деятельности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/>
        </a:p>
      </dsp:txBody>
      <dsp:txXfrm rot="-5400000">
        <a:off x="4360000" y="3555395"/>
        <a:ext cx="4360001" cy="2133237"/>
      </dsp:txXfrm>
    </dsp:sp>
    <dsp:sp modelId="{6F655092-45E9-4499-BCC0-5BD159144DE4}">
      <dsp:nvSpPr>
        <dsp:cNvPr id="0" name=""/>
        <dsp:cNvSpPr/>
      </dsp:nvSpPr>
      <dsp:spPr>
        <a:xfrm>
          <a:off x="2599314" y="2016228"/>
          <a:ext cx="3442316" cy="1896205"/>
        </a:xfrm>
        <a:prstGeom prst="roundRect">
          <a:avLst/>
        </a:prstGeom>
        <a:blipFill dpi="0" rotWithShape="0"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000000"/>
          </a:lightRig>
        </a:scene3d>
        <a:sp3d prstMaterial="matte">
          <a:bevelT w="63500" h="63500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300" kern="1200" dirty="0"/>
        </a:p>
      </dsp:txBody>
      <dsp:txXfrm>
        <a:off x="2691879" y="2108793"/>
        <a:ext cx="3257186" cy="17110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5FC5E7-F795-450C-A2BD-160E6BE01FC3}">
      <dsp:nvSpPr>
        <dsp:cNvPr id="0" name=""/>
        <dsp:cNvSpPr/>
      </dsp:nvSpPr>
      <dsp:spPr>
        <a:xfrm>
          <a:off x="-4278753" y="-656431"/>
          <a:ext cx="5097927" cy="5097927"/>
        </a:xfrm>
        <a:prstGeom prst="blockArc">
          <a:avLst>
            <a:gd name="adj1" fmla="val 18900000"/>
            <a:gd name="adj2" fmla="val 2700000"/>
            <a:gd name="adj3" fmla="val 424"/>
          </a:avLst>
        </a:prstGeom>
        <a:noFill/>
        <a:ln w="381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890E97-939C-43EC-A3E6-75EBA7DB5E8B}">
      <dsp:nvSpPr>
        <dsp:cNvPr id="0" name=""/>
        <dsp:cNvSpPr/>
      </dsp:nvSpPr>
      <dsp:spPr>
        <a:xfrm>
          <a:off x="358762" y="112658"/>
          <a:ext cx="4054951" cy="7209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5670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Сайт Соцконтракт38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http://umc38.ru/lp/sc38</a:t>
          </a:r>
          <a:endParaRPr lang="ru-RU" sz="1200" kern="1200" dirty="0"/>
        </a:p>
      </dsp:txBody>
      <dsp:txXfrm>
        <a:off x="358762" y="112658"/>
        <a:ext cx="4054951" cy="720949"/>
      </dsp:txXfrm>
    </dsp:sp>
    <dsp:sp modelId="{27C430D2-7D41-483E-85D2-7979C9724E7A}">
      <dsp:nvSpPr>
        <dsp:cNvPr id="0" name=""/>
        <dsp:cNvSpPr/>
      </dsp:nvSpPr>
      <dsp:spPr>
        <a:xfrm>
          <a:off x="62960" y="177330"/>
          <a:ext cx="591605" cy="5916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ABB24D-7E4C-4B71-B875-54BD073B523B}">
      <dsp:nvSpPr>
        <dsp:cNvPr id="0" name=""/>
        <dsp:cNvSpPr/>
      </dsp:nvSpPr>
      <dsp:spPr>
        <a:xfrm>
          <a:off x="697904" y="884855"/>
          <a:ext cx="3715810" cy="5959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5670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Макеты информационных материалов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https://cloud.mail.ru/public/Ze3W/r2Bvn6YM4</a:t>
          </a:r>
          <a:endParaRPr lang="ru-RU" sz="1200" kern="1200" dirty="0"/>
        </a:p>
      </dsp:txBody>
      <dsp:txXfrm>
        <a:off x="697904" y="884855"/>
        <a:ext cx="3715810" cy="595955"/>
      </dsp:txXfrm>
    </dsp:sp>
    <dsp:sp modelId="{D41EA9E8-F691-4A36-91DD-35A5067D2269}">
      <dsp:nvSpPr>
        <dsp:cNvPr id="0" name=""/>
        <dsp:cNvSpPr/>
      </dsp:nvSpPr>
      <dsp:spPr>
        <a:xfrm>
          <a:off x="402101" y="887029"/>
          <a:ext cx="591605" cy="5916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2ABE84-34BB-4F8B-AFD3-417D3AC98C3B}">
      <dsp:nvSpPr>
        <dsp:cNvPr id="0" name=""/>
        <dsp:cNvSpPr/>
      </dsp:nvSpPr>
      <dsp:spPr>
        <a:xfrm>
          <a:off x="801994" y="1584175"/>
          <a:ext cx="3611720" cy="6167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5670" tIns="27940" rIns="27940" bIns="2794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Страница на </a:t>
          </a:r>
          <a:r>
            <a:rPr lang="ru-RU" sz="1100" kern="1200" dirty="0" err="1"/>
            <a:t>фейсбуке</a:t>
          </a:r>
          <a:endParaRPr lang="ru-RU" sz="1100" kern="1200" dirty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https://www.facebook.com/groups/243998924066025/permalink/251877703278147/</a:t>
          </a:r>
          <a:endParaRPr lang="ru-RU" sz="1100" kern="1200" dirty="0"/>
        </a:p>
      </dsp:txBody>
      <dsp:txXfrm>
        <a:off x="801994" y="1584175"/>
        <a:ext cx="3611720" cy="616713"/>
      </dsp:txXfrm>
    </dsp:sp>
    <dsp:sp modelId="{1D79336A-BC52-4EDF-900C-0F2703B96F3E}">
      <dsp:nvSpPr>
        <dsp:cNvPr id="0" name=""/>
        <dsp:cNvSpPr/>
      </dsp:nvSpPr>
      <dsp:spPr>
        <a:xfrm>
          <a:off x="506191" y="1596729"/>
          <a:ext cx="591605" cy="5916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B22938-ABD7-46B3-99B7-9E14513781B6}">
      <dsp:nvSpPr>
        <dsp:cNvPr id="0" name=""/>
        <dsp:cNvSpPr/>
      </dsp:nvSpPr>
      <dsp:spPr>
        <a:xfrm>
          <a:off x="720088" y="2242128"/>
          <a:ext cx="3715810" cy="6788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5670" tIns="27940" rIns="27940" bIns="2794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Страница в Одноклассниках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>
              <a:hlinkClick xmlns:r="http://schemas.openxmlformats.org/officeDocument/2006/relationships" r:id="rId4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https://ok.ru/group/60549079761081/topic/152992205010361</a:t>
          </a:r>
          <a:r>
            <a:rPr lang="ru-RU" sz="1100" kern="1200" dirty="0"/>
            <a:t> </a:t>
          </a:r>
        </a:p>
      </dsp:txBody>
      <dsp:txXfrm>
        <a:off x="720088" y="2242128"/>
        <a:ext cx="3715810" cy="678841"/>
      </dsp:txXfrm>
    </dsp:sp>
    <dsp:sp modelId="{F84E2838-9A41-45FA-9E7B-0865A4381595}">
      <dsp:nvSpPr>
        <dsp:cNvPr id="0" name=""/>
        <dsp:cNvSpPr/>
      </dsp:nvSpPr>
      <dsp:spPr>
        <a:xfrm>
          <a:off x="402101" y="2306429"/>
          <a:ext cx="591605" cy="5916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596E4F-C36C-4E87-B697-9DF86320ACF4}">
      <dsp:nvSpPr>
        <dsp:cNvPr id="0" name=""/>
        <dsp:cNvSpPr/>
      </dsp:nvSpPr>
      <dsp:spPr>
        <a:xfrm>
          <a:off x="409544" y="2992978"/>
          <a:ext cx="4054951" cy="7676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5670" tIns="27940" rIns="27940" bIns="2794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/>
            <a:t>Группа в </a:t>
          </a:r>
          <a:r>
            <a:rPr lang="ru-RU" sz="1100" kern="1200" dirty="0" err="1"/>
            <a:t>Вайбере</a:t>
          </a:r>
          <a:endParaRPr lang="ru-RU" sz="1100" kern="1200" dirty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>
              <a:hlinkClick xmlns:r="http://schemas.openxmlformats.org/officeDocument/2006/relationships" r:id="rId5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https://invite.viber.com/?g2=AQAy1Dky8tYuwEikCQkrwjN%2BJ9gGghNGaQ6WVDbE4XdDzaB%2F1plh%2FtEIDGaOMz%2FE</a:t>
          </a:r>
          <a:endParaRPr lang="ru-RU" sz="1100" kern="1200" dirty="0"/>
        </a:p>
      </dsp:txBody>
      <dsp:txXfrm>
        <a:off x="409544" y="2992978"/>
        <a:ext cx="4054951" cy="767605"/>
      </dsp:txXfrm>
    </dsp:sp>
    <dsp:sp modelId="{BBFF7C59-3179-4021-8B80-2763EA28A562}">
      <dsp:nvSpPr>
        <dsp:cNvPr id="0" name=""/>
        <dsp:cNvSpPr/>
      </dsp:nvSpPr>
      <dsp:spPr>
        <a:xfrm>
          <a:off x="62960" y="3016129"/>
          <a:ext cx="591605" cy="5916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15E84-768D-4B1A-A4B2-14B59DCF3F95}" type="datetimeFigureOut">
              <a:rPr lang="ru-RU" smtClean="0"/>
              <a:t>10.05.2021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EC414F-7629-4441-801A-8BF7995032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611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C414F-7629-4441-801A-8BF79950322F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413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C414F-7629-4441-801A-8BF79950322F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120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C414F-7629-4441-801A-8BF79950322F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720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B4C71EC6-210F-42DE-9C53-41977AD35B3D}" type="datetimeFigureOut">
              <a:rPr lang="ru-RU" smtClean="0"/>
              <a:pPr/>
              <a:t>10.05.2021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B4C71EC6-210F-42DE-9C53-41977AD35B3D}" type="datetimeFigureOut">
              <a:rPr lang="ru-RU" smtClean="0"/>
              <a:pPr/>
              <a:t>10.05.2021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B4C71EC6-210F-42DE-9C53-41977AD35B3D}" type="datetimeFigureOut">
              <a:rPr lang="ru-RU" smtClean="0"/>
              <a:pPr/>
              <a:t>10.05.2021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B4C71EC6-210F-42DE-9C53-41977AD35B3D}" type="datetimeFigureOut">
              <a:rPr lang="ru-RU" smtClean="0"/>
              <a:pPr/>
              <a:t>10.05.2021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10.05.2021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6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464050" y="4581128"/>
            <a:ext cx="4284414" cy="180020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отдела организации назначения региональных выплат министерства социального развития, опеки и попечительства</a:t>
            </a:r>
          </a:p>
          <a:p>
            <a:pPr marL="0" indent="0"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Иркутской области</a:t>
            </a:r>
          </a:p>
          <a:p>
            <a:pPr marL="0" indent="0">
              <a:buNone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И.В. Гаевая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27584" y="980728"/>
            <a:ext cx="7992492" cy="23762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182880" algn="ctr"/>
            <a:r>
              <a:rPr lang="ru-RU" sz="3200" b="1" dirty="0">
                <a:solidFill>
                  <a:schemeClr val="tx1"/>
                </a:solidFill>
                <a:effectLst/>
              </a:rPr>
              <a:t>Реализация социального контракт  на территории Иркутской области</a:t>
            </a:r>
            <a:endParaRPr lang="ru-RU" sz="3600" b="1" dirty="0">
              <a:solidFill>
                <a:schemeClr val="tx1"/>
              </a:solidFill>
            </a:endParaRPr>
          </a:p>
        </p:txBody>
      </p:sp>
      <p:pic>
        <p:nvPicPr>
          <p:cNvPr id="5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93769"/>
            <a:ext cx="3024335" cy="3168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99459"/>
            <a:ext cx="1450975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0758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332657"/>
            <a:ext cx="8208912" cy="50405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  Информирование и      выявление</a:t>
            </a:r>
          </a:p>
        </p:txBody>
      </p:sp>
      <p:graphicFrame>
        <p:nvGraphicFramePr>
          <p:cNvPr id="5" name="Объект 3">
            <a:extLst>
              <a:ext uri="{FF2B5EF4-FFF2-40B4-BE49-F238E27FC236}">
                <a16:creationId xmlns:a16="http://schemas.microsoft.com/office/drawing/2014/main" id="{D0E82C53-63B7-44F5-A4A9-314E17967A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1144930"/>
              </p:ext>
            </p:extLst>
          </p:nvPr>
        </p:nvGraphicFramePr>
        <p:xfrm>
          <a:off x="251520" y="940079"/>
          <a:ext cx="4464496" cy="3785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942332"/>
              </p:ext>
            </p:extLst>
          </p:nvPr>
        </p:nvGraphicFramePr>
        <p:xfrm>
          <a:off x="4932040" y="1052737"/>
          <a:ext cx="3816424" cy="36724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8212">
                  <a:extLst>
                    <a:ext uri="{9D8B030D-6E8A-4147-A177-3AD203B41FA5}">
                      <a16:colId xmlns:a16="http://schemas.microsoft.com/office/drawing/2014/main" val="208259828"/>
                    </a:ext>
                  </a:extLst>
                </a:gridCol>
                <a:gridCol w="1908212">
                  <a:extLst>
                    <a:ext uri="{9D8B030D-6E8A-4147-A177-3AD203B41FA5}">
                      <a16:colId xmlns:a16="http://schemas.microsoft.com/office/drawing/2014/main" val="3871381287"/>
                    </a:ext>
                  </a:extLst>
                </a:gridCol>
              </a:tblGrid>
              <a:tr h="6120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Органы местного самоуправления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Школы, детские сады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423312"/>
                  </a:ext>
                </a:extLst>
              </a:tr>
              <a:tr h="12601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Министерство социального развития, опеки и попечительства Иркутской области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Учреждения социального обслуживания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42216"/>
                  </a:ext>
                </a:extLst>
              </a:tr>
              <a:tr h="7800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Министерство труда и занятости Иркутской области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Центры занятости населения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172549"/>
                  </a:ext>
                </a:extLst>
              </a:tr>
              <a:tr h="102011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Министерство экономического развития Иркутской области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</a:rPr>
                        <a:t>Центр оказания услуг «Мой бизнес»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962248"/>
                  </a:ext>
                </a:extLst>
              </a:tr>
            </a:tbl>
          </a:graphicData>
        </a:graphic>
      </p:graphicFrame>
      <p:sp>
        <p:nvSpPr>
          <p:cNvPr id="7" name="Объект 2">
            <a:extLst>
              <a:ext uri="{FF2B5EF4-FFF2-40B4-BE49-F238E27FC236}">
                <a16:creationId xmlns:a16="http://schemas.microsoft.com/office/drawing/2014/main" id="{4909F04E-2E6F-4D76-8087-FFB0673E3096}"/>
              </a:ext>
            </a:extLst>
          </p:cNvPr>
          <p:cNvSpPr txBox="1">
            <a:spLocks/>
          </p:cNvSpPr>
          <p:nvPr/>
        </p:nvSpPr>
        <p:spPr>
          <a:xfrm>
            <a:off x="467544" y="4828510"/>
            <a:ext cx="8280920" cy="17901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292100" indent="-292100" algn="l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28600" algn="l" rtl="0" eaLnBrk="1" latinLnBrk="0" hangingPunct="1">
              <a:spcBef>
                <a:spcPts val="400"/>
              </a:spcBef>
              <a:buClr>
                <a:schemeClr val="accent2"/>
              </a:buClr>
              <a:buSzPct val="90000"/>
              <a:buFontTx/>
              <a:buChar char="•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822960" indent="-192024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37160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55448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73736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92024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ru-RU" sz="1600" dirty="0"/>
              <a:t>Постоянная реклама в СМИ (бегущая строка, голосовые сообщения, статьи, информационные объявления и т.д.)</a:t>
            </a:r>
          </a:p>
          <a:p>
            <a:pPr algn="just"/>
            <a:r>
              <a:rPr lang="ru-RU" sz="1600" dirty="0"/>
              <a:t>Реклама через бизнес-партнеров (магазины, такси, общественный транспорт, образовательные организации, учреждения здравоохранения и т.д.)</a:t>
            </a:r>
          </a:p>
          <a:p>
            <a:pPr algn="just"/>
            <a:r>
              <a:rPr lang="ru-RU" sz="1600" dirty="0"/>
              <a:t>Вовлечение СО НКО </a:t>
            </a:r>
          </a:p>
          <a:p>
            <a:pPr algn="just"/>
            <a:r>
              <a:rPr lang="ru-RU" sz="1600" dirty="0"/>
              <a:t>Сообщества в мессенджерах и социальных сетях</a:t>
            </a:r>
          </a:p>
          <a:p>
            <a:pPr algn="just"/>
            <a:r>
              <a:rPr lang="ru-RU" sz="1600" dirty="0"/>
              <a:t> Сайт 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6732240" y="1268760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6724695" y="2170880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6732240" y="3285481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6732240" y="4221088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2" descr="Картинки по запросу &quot;и человечки  и правильный выбор&quot;">
            <a:extLst>
              <a:ext uri="{FF2B5EF4-FFF2-40B4-BE49-F238E27FC236}">
                <a16:creationId xmlns:a16="http://schemas.microsoft.com/office/drawing/2014/main" id="{40F26053-E3E9-46A3-8D79-386D356C72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51231"/>
            <a:ext cx="877144" cy="665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Стрелка вниз 12"/>
          <p:cNvSpPr/>
          <p:nvPr/>
        </p:nvSpPr>
        <p:spPr>
          <a:xfrm>
            <a:off x="3059832" y="4596807"/>
            <a:ext cx="36004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870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Объект 1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04601565"/>
              </p:ext>
            </p:extLst>
          </p:nvPr>
        </p:nvGraphicFramePr>
        <p:xfrm>
          <a:off x="1403647" y="476673"/>
          <a:ext cx="6768753" cy="53333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6305">
                  <a:extLst>
                    <a:ext uri="{9D8B030D-6E8A-4147-A177-3AD203B41FA5}">
                      <a16:colId xmlns:a16="http://schemas.microsoft.com/office/drawing/2014/main" val="564151430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3284640341"/>
                    </a:ext>
                  </a:extLst>
                </a:gridCol>
              </a:tblGrid>
              <a:tr h="131405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Подходят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55" marR="65555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Не подходят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55" marR="65555" marT="0" marB="0"/>
                </a:tc>
                <a:extLst>
                  <a:ext uri="{0D108BD9-81ED-4DB2-BD59-A6C34878D82A}">
                    <a16:rowId xmlns:a16="http://schemas.microsoft.com/office/drawing/2014/main" val="1793606269"/>
                  </a:ext>
                </a:extLst>
              </a:tr>
              <a:tr h="27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Инвалидность любой группы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55" marR="65555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Люди, которым инвалидность не продлена или окончилась.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55" marR="65555" marT="0" marB="0"/>
                </a:tc>
                <a:extLst>
                  <a:ext uri="{0D108BD9-81ED-4DB2-BD59-A6C34878D82A}">
                    <a16:rowId xmlns:a16="http://schemas.microsoft.com/office/drawing/2014/main" val="3815585122"/>
                  </a:ext>
                </a:extLst>
              </a:tr>
              <a:tr h="279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Потеря кормильца (смерть 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55" marR="655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если обращение за назначением ГСП последовало позднее 1 года со  дня потери кормильца.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55" marR="65555" marT="0" marB="0"/>
                </a:tc>
                <a:extLst>
                  <a:ext uri="{0D108BD9-81ED-4DB2-BD59-A6C34878D82A}">
                    <a16:rowId xmlns:a16="http://schemas.microsoft.com/office/drawing/2014/main" val="3525066729"/>
                  </a:ext>
                </a:extLst>
              </a:tr>
              <a:tr h="553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Безработица (поиск работы)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55" marR="65555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Тунеядство, сознательный отказ от работы, нежелание вставать на учет в центр занятости для признания его безработным или зарегистрированным в целях поиска подходящей работы.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55" marR="65555" marT="0" marB="0"/>
                </a:tc>
                <a:extLst>
                  <a:ext uri="{0D108BD9-81ED-4DB2-BD59-A6C34878D82A}">
                    <a16:rowId xmlns:a16="http://schemas.microsoft.com/office/drawing/2014/main" val="2635172819"/>
                  </a:ext>
                </a:extLst>
              </a:tr>
              <a:tr h="6872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После окончания учебного заведения по общим основаниям.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55" marR="65555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Отсутствие возможности осуществления трудовой или иной приносящей доход деятельности в связи с получением образования по очной форме обучения за счет бюджетных ассигнований федерального бюджета, областного бюджета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55" marR="65555" marT="0" marB="0"/>
                </a:tc>
                <a:extLst>
                  <a:ext uri="{0D108BD9-81ED-4DB2-BD59-A6C34878D82A}">
                    <a16:rowId xmlns:a16="http://schemas.microsoft.com/office/drawing/2014/main" val="3936446487"/>
                  </a:ext>
                </a:extLst>
              </a:tr>
              <a:tr h="6917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Длительное и (или) дорогостоящее лечение,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55" marR="655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Лечение продолжительностью менее двух месяцев подряд, дорогостоящее лечение - лечение, повлекшее расходы в размере менее 15 тысяч рублей.</a:t>
                      </a:r>
                      <a:endParaRPr lang="ru-RU" sz="11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Если обращение за назначением ГСП последовало позднее одного 1 года со дня окончания длительного лечения, дорогостоящего лечения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55" marR="65555" marT="0" marB="0"/>
                </a:tc>
                <a:extLst>
                  <a:ext uri="{0D108BD9-81ED-4DB2-BD59-A6C34878D82A}">
                    <a16:rowId xmlns:a16="http://schemas.microsoft.com/office/drawing/2014/main" val="12362210"/>
                  </a:ext>
                </a:extLst>
              </a:tr>
              <a:tr h="830054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Утрата (повреждение) движимого имущества, повреждение жилого помещения, утрата (разрушение) жилого помещения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55" marR="655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Если обращение за назначением ГСП последовало позднее 1 года со дня утраты (повреждения) движимого имущества, со дня повреждения жилого помещения, со дня утраты (разрушения) жилого помещения.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Отсутствие права собственности или право пользования жилым помещением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55" marR="65555" marT="0" marB="0"/>
                </a:tc>
                <a:extLst>
                  <a:ext uri="{0D108BD9-81ED-4DB2-BD59-A6C34878D82A}">
                    <a16:rowId xmlns:a16="http://schemas.microsoft.com/office/drawing/2014/main" val="2401164493"/>
                  </a:ext>
                </a:extLst>
              </a:tr>
              <a:tr h="415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Уход за ребенком в возрасте от 1,5 до 3 лет, ребенком-инвалидом, инвалидом I группы, пожилыми гражданами, нуждающимися в уходе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55" marR="65555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Граждане, осуществляющие трудовую деятельность в период с отпуска по уходу за ребенком в возрасте от 1,5 до 3 лет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55" marR="65555" marT="0" marB="0"/>
                </a:tc>
                <a:extLst>
                  <a:ext uri="{0D108BD9-81ED-4DB2-BD59-A6C34878D82A}">
                    <a16:rowId xmlns:a16="http://schemas.microsoft.com/office/drawing/2014/main" val="323835998"/>
                  </a:ext>
                </a:extLst>
              </a:tr>
              <a:tr h="90827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Семьи, имеющие на воспитании 3 и более детей, не достигших возраста 18 лет, включая детей, принятых под опеку (попечительство), переданных на воспитание в приемную семью, без учета детей, находящихся на полном государственном обеспечении.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55" marR="65555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Достижение одним из детей (не менее 3 детей) совершеннолетия.</a:t>
                      </a:r>
                      <a:endParaRPr lang="ru-RU" sz="1100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Доход семьи превышает величину прожиточного минимума по СДГ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55" marR="65555" marT="0" marB="0"/>
                </a:tc>
                <a:extLst>
                  <a:ext uri="{0D108BD9-81ED-4DB2-BD59-A6C34878D82A}">
                    <a16:rowId xmlns:a16="http://schemas.microsoft.com/office/drawing/2014/main" val="2027979842"/>
                  </a:ext>
                </a:extLst>
              </a:tr>
              <a:tr h="5533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и тому подобное (заключение под стражу, тюремное заключение, срочная служба в армии отца,  развод супругов с невыплатой алиментов……)</a:t>
                      </a:r>
                      <a:endParaRPr lang="ru-RU" sz="1100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55" marR="65555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Отсутствие подтверждающих документов.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55" marR="65555" marT="0" marB="0"/>
                </a:tc>
                <a:extLst>
                  <a:ext uri="{0D108BD9-81ED-4DB2-BD59-A6C34878D82A}">
                    <a16:rowId xmlns:a16="http://schemas.microsoft.com/office/drawing/2014/main" val="899678783"/>
                  </a:ext>
                </a:extLst>
              </a:tr>
            </a:tbl>
          </a:graphicData>
        </a:graphic>
      </p:graphicFrame>
      <p:sp>
        <p:nvSpPr>
          <p:cNvPr id="17" name="Выноска: стрелка вниз 2"/>
          <p:cNvSpPr/>
          <p:nvPr/>
        </p:nvSpPr>
        <p:spPr>
          <a:xfrm>
            <a:off x="1403648" y="5809994"/>
            <a:ext cx="2767584" cy="884555"/>
          </a:xfrm>
          <a:prstGeom prst="downArrow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Направляем в Управление социальной защиты населения для получения развернутой консультации</a:t>
            </a:r>
            <a:endParaRPr lang="ru-RU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Выноска: стрелка вниз 3"/>
          <p:cNvSpPr/>
          <p:nvPr/>
        </p:nvSpPr>
        <p:spPr>
          <a:xfrm>
            <a:off x="4171232" y="5809994"/>
            <a:ext cx="4001168" cy="884555"/>
          </a:xfrm>
          <a:prstGeom prst="downArrow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0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Доводим до сведения гражданина, что у него нет обстоятельств для получения ГСП на основании социального контракта</a:t>
            </a:r>
            <a:endParaRPr lang="ru-RU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79512" y="44624"/>
            <a:ext cx="8784976" cy="43204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u="sng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Скрипт консультации по </a:t>
            </a:r>
            <a:r>
              <a:rPr lang="ru-RU" sz="1400" b="1" u="sng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соцконтракту</a:t>
            </a:r>
            <a:r>
              <a:rPr lang="ru-RU" sz="1400" b="1" u="sng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(для органов местного самоуправления, ЦЗН, образовательных организаций, волонтеров, студентов и др.) :Доход ниже ПМ+ </a:t>
            </a:r>
            <a:r>
              <a:rPr lang="ru-RU" sz="1400" b="1" u="sng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оъективные</a:t>
            </a:r>
            <a:r>
              <a:rPr lang="ru-RU" sz="1400" b="1" u="sng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обстоятельства</a:t>
            </a:r>
            <a:endParaRPr lang="ru-RU" sz="1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735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DA860C-E541-45B5-B37C-BEA21A95A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3536"/>
            <a:ext cx="8291264" cy="152950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0" algn="ctr"/>
            <a:r>
              <a:rPr lang="ru-RU" sz="3600" dirty="0"/>
              <a:t>Выявление целевых групп для заключения социального контракта.</a:t>
            </a:r>
            <a:br>
              <a:rPr lang="ru-RU" sz="3600" dirty="0"/>
            </a:br>
            <a:r>
              <a:rPr lang="ru-RU" sz="1000" dirty="0"/>
              <a:t> 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Расставляем акценты правильно!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FB657F-72AF-4310-9652-C1082F432E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8291264" cy="43822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Многодетные семьи</a:t>
            </a:r>
          </a:p>
          <a:p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Приемные семьи</a:t>
            </a:r>
          </a:p>
          <a:p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Малообеспеченные семьи</a:t>
            </a:r>
          </a:p>
          <a:p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Семьи, воспитывающие детей-инвалидов</a:t>
            </a:r>
          </a:p>
          <a:p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Семьи, в которых изменился состав семьи (безработица, смерть, заключение, срочная служба)</a:t>
            </a:r>
          </a:p>
          <a:p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Проблемная семья</a:t>
            </a:r>
          </a:p>
          <a:p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Кризисная семья ранней стадии</a:t>
            </a:r>
          </a:p>
        </p:txBody>
      </p:sp>
      <p:sp>
        <p:nvSpPr>
          <p:cNvPr id="6" name="Сердце 5"/>
          <p:cNvSpPr/>
          <p:nvPr/>
        </p:nvSpPr>
        <p:spPr>
          <a:xfrm>
            <a:off x="683568" y="4941168"/>
            <a:ext cx="8064896" cy="360040"/>
          </a:xfrm>
          <a:prstGeom prst="hear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367644" y="5475189"/>
            <a:ext cx="6696744" cy="65829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Выявление в том числе среди граждан, состоящих на учете в качестве получателей МСП и социальных услуг</a:t>
            </a:r>
          </a:p>
        </p:txBody>
      </p:sp>
    </p:spTree>
    <p:extLst>
      <p:ext uri="{BB962C8B-B14F-4D97-AF65-F5344CB8AC3E}">
        <p14:creationId xmlns:p14="http://schemas.microsoft.com/office/powerpoint/2010/main" val="3577716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3528" y="253536"/>
            <a:ext cx="8424936" cy="65518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Разработческий</a:t>
            </a:r>
          </a:p>
        </p:txBody>
      </p:sp>
      <p:pic>
        <p:nvPicPr>
          <p:cNvPr id="6" name="Picture 2" descr="https://i2.wp.com/blog.sf.education/wp-content/uploads/2020/04/1-135.jpg?w=638&amp;ssl=1">
            <a:extLst>
              <a:ext uri="{FF2B5EF4-FFF2-40B4-BE49-F238E27FC236}">
                <a16:creationId xmlns:a16="http://schemas.microsoft.com/office/drawing/2014/main" id="{2E9D13F5-42B2-4162-9330-089CF8D9A47D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5" y="253536"/>
            <a:ext cx="1506704" cy="723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95536" y="1678763"/>
            <a:ext cx="4320480" cy="9361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Первичная консультация, помощь в сборе документов, помощь в разработке программы адаптации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02808" y="2703770"/>
            <a:ext cx="4320480" cy="9361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Утверждение программы социальной адаптации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862751" y="1663784"/>
            <a:ext cx="3971880" cy="9361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УСЗН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УСО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855475" y="2736838"/>
            <a:ext cx="3967471" cy="93610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Территориальные межведомственные комиссии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81209" y="3769445"/>
            <a:ext cx="3967471" cy="145975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Министерство сельского хозяйства  Иркутской области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</a:rPr>
              <a:t>Министерство экономического развития Иркутской области, подведомственные организации, МО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884846" y="5313974"/>
            <a:ext cx="3963834" cy="129955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Министерство труда и занятости Иркутской области, подведомственные организации, МО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12574" y="5301208"/>
            <a:ext cx="4320480" cy="131231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</a:rPr>
              <a:t>Информационное, консультационное сопровождение и предоставление государственных услуг безработным гражданам, заключившим социальный контракт по направлению «поиск работы»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12574" y="3794912"/>
            <a:ext cx="4320480" cy="136227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>
                <a:solidFill>
                  <a:schemeClr val="tx1"/>
                </a:solidFill>
              </a:rPr>
              <a:t>Информационное и консультационное сопровождение граждан, заключивших социальный контракт осуществление ЛПХ, открытие ИП. Проведение обучающих мероприятий для граждан, заключивших социальный контракт, по актуальным вопросам ИП и </a:t>
            </a:r>
            <a:r>
              <a:rPr lang="ru-RU" sz="1200" dirty="0" err="1">
                <a:solidFill>
                  <a:schemeClr val="tx1"/>
                </a:solidFill>
              </a:rPr>
              <a:t>самозанятости</a:t>
            </a:r>
            <a:r>
              <a:rPr lang="ru-RU" sz="1200" dirty="0"/>
              <a:t>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187624" y="1052736"/>
            <a:ext cx="6624736" cy="50405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Цель – разработка программы социальной адаптации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4572000" y="2060848"/>
            <a:ext cx="504056" cy="288032"/>
          </a:xfrm>
          <a:prstGeom prst="righ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4591101" y="3032671"/>
            <a:ext cx="504056" cy="288032"/>
          </a:xfrm>
          <a:prstGeom prst="righ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4671486" y="4420940"/>
            <a:ext cx="504056" cy="288032"/>
          </a:xfrm>
          <a:prstGeom prst="righ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4603447" y="5761173"/>
            <a:ext cx="504056" cy="288032"/>
          </a:xfrm>
          <a:prstGeom prst="righ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640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2719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Реализационный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15711" y="1185265"/>
            <a:ext cx="4156287" cy="129614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Содействие в трудоустройстве граждан, заключивших социальный контракт.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1282" y="4937022"/>
            <a:ext cx="4170716" cy="158832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Предоставление гражданину социально-психологических, социально-правовых, социально-трудовых услуг и организация социального сопровождения в процессе исполнения социального контракта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4716016" y="1216739"/>
            <a:ext cx="4038600" cy="128746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800" b="1" dirty="0">
                <a:solidFill>
                  <a:schemeClr val="tx1"/>
                </a:solidFill>
              </a:rPr>
              <a:t>Министерство труда и занятости Иркутской области, подведомственные организации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27578" y="2618056"/>
            <a:ext cx="4038600" cy="217909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chemeClr val="tx1"/>
                </a:solidFill>
              </a:rPr>
              <a:t>УСЗН, УСО (при невозможности получения образования через органы службы занятости через УМЦ и профессиональные образовательные организации, имеющие лицензии на осуществление  образовательной деятельности по программам профессионального обучения и программам дополнительного профессионального  образования)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01282" y="2621280"/>
            <a:ext cx="4170717" cy="217587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</a:rPr>
              <a:t>Организация прохождения  краткосрочного курсового профессионального обучения или получения дополнительного профессионального образования гражданами, заключившими социальные контракты</a:t>
            </a:r>
            <a:r>
              <a:rPr lang="ru-RU" dirty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729783" y="4916362"/>
            <a:ext cx="4054314" cy="158832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УСО</a:t>
            </a:r>
          </a:p>
        </p:txBody>
      </p:sp>
      <p:sp>
        <p:nvSpPr>
          <p:cNvPr id="16" name="Стрелка вправо 15"/>
          <p:cNvSpPr/>
          <p:nvPr/>
        </p:nvSpPr>
        <p:spPr>
          <a:xfrm>
            <a:off x="4283968" y="2060848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4325753" y="4275881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4391980" y="5831403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3727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2719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 Контрольный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8356" y="1134612"/>
            <a:ext cx="4156287" cy="152314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Социальное сопровождение гражданина в течение года и составление контрольных актов по итогам реализации социального контракта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4225" y="4902593"/>
            <a:ext cx="4170716" cy="158832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Подготовка заключения об эффективности реализации социального контракта на основании данных учреждений социального обслуживания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4716016" y="1134612"/>
            <a:ext cx="4038600" cy="152314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ru-RU" sz="1800" b="1" dirty="0">
                <a:solidFill>
                  <a:schemeClr val="tx1"/>
                </a:solidFill>
              </a:rPr>
              <a:t>УСО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03778" y="2996952"/>
            <a:ext cx="4038600" cy="127892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УСЗН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09998" y="2996952"/>
            <a:ext cx="4170717" cy="127892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Контроль целевого использования средств социального контракта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803778" y="4886515"/>
            <a:ext cx="4054314" cy="158832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УСЗН</a:t>
            </a:r>
          </a:p>
        </p:txBody>
      </p:sp>
      <p:sp>
        <p:nvSpPr>
          <p:cNvPr id="16" name="Стрелка вправо 15"/>
          <p:cNvSpPr/>
          <p:nvPr/>
        </p:nvSpPr>
        <p:spPr>
          <a:xfrm>
            <a:off x="4344262" y="2259587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4368211" y="3905540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4391980" y="6053508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5382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496944" cy="43204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Индивидуально предпринимательская деятельность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764704"/>
            <a:ext cx="8496944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</a:endParaRP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Размер выплаты до 250 000 рублей в зависимости от сметы расходов, указанной в утвержденном межведомственной комиссией бизнес-плане гражданина, по мере наступления расходных обязательств</a:t>
            </a:r>
          </a:p>
          <a:p>
            <a:pPr algn="ctr"/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0553" y="1476373"/>
            <a:ext cx="4104456" cy="5400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Гражданин </a:t>
            </a:r>
            <a:r>
              <a:rPr lang="ru-RU" b="1" dirty="0">
                <a:solidFill>
                  <a:srgbClr val="FF0000"/>
                </a:solidFill>
              </a:rPr>
              <a:t>состоит</a:t>
            </a:r>
            <a:r>
              <a:rPr lang="ru-RU" dirty="0">
                <a:solidFill>
                  <a:schemeClr val="tx1"/>
                </a:solidFill>
              </a:rPr>
              <a:t> на учете в налоговом органе в качестве ИП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43629" y="1469685"/>
            <a:ext cx="4107120" cy="5400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Гражданин </a:t>
            </a:r>
            <a:r>
              <a:rPr lang="ru-RU" b="1" dirty="0">
                <a:solidFill>
                  <a:srgbClr val="FF0000"/>
                </a:solidFill>
              </a:rPr>
              <a:t>не состоит </a:t>
            </a:r>
            <a:r>
              <a:rPr lang="ru-RU" dirty="0">
                <a:solidFill>
                  <a:schemeClr val="tx1"/>
                </a:solidFill>
              </a:rPr>
              <a:t>на учете в налоговом органе в качестве ИП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204864"/>
            <a:ext cx="4104456" cy="1800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Выплата осуществляется на </a:t>
            </a:r>
            <a:r>
              <a:rPr lang="ru-RU" sz="1600" b="1" dirty="0">
                <a:solidFill>
                  <a:schemeClr val="tx1"/>
                </a:solidFill>
              </a:rPr>
              <a:t>расчетный счет, открытый в кредитной организации</a:t>
            </a:r>
            <a:r>
              <a:rPr lang="ru-RU" sz="1600" dirty="0">
                <a:solidFill>
                  <a:schemeClr val="tx1"/>
                </a:solidFill>
              </a:rPr>
              <a:t>, </a:t>
            </a:r>
            <a:r>
              <a:rPr lang="ru-RU" sz="1600" b="1" dirty="0">
                <a:solidFill>
                  <a:schemeClr val="tx1"/>
                </a:solidFill>
              </a:rPr>
              <a:t>с целью ведения им предпринимательской деятельности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51499" y="2228555"/>
            <a:ext cx="4104456" cy="1800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tx1"/>
                </a:solidFill>
              </a:rPr>
              <a:t>Выплата гражданину осуществляется на </a:t>
            </a:r>
            <a:r>
              <a:rPr lang="ru-RU" sz="1600" b="1" dirty="0">
                <a:solidFill>
                  <a:schemeClr val="tx1"/>
                </a:solidFill>
              </a:rPr>
              <a:t>счет физического лица </a:t>
            </a:r>
            <a:r>
              <a:rPr lang="ru-RU" sz="1600" dirty="0">
                <a:solidFill>
                  <a:schemeClr val="tx1"/>
                </a:solidFill>
              </a:rPr>
              <a:t>до тех пор, пока гражданин не встанет на учет в качестве ИП. </a:t>
            </a:r>
            <a:r>
              <a:rPr lang="ru-RU" sz="1600" b="1" dirty="0">
                <a:solidFill>
                  <a:srgbClr val="FF0000"/>
                </a:solidFill>
              </a:rPr>
              <a:t>После постановки на учет в качестве ИП </a:t>
            </a:r>
            <a:r>
              <a:rPr lang="ru-RU" sz="1600" dirty="0">
                <a:solidFill>
                  <a:schemeClr val="tx1"/>
                </a:solidFill>
              </a:rPr>
              <a:t>выплата осуществляется на </a:t>
            </a:r>
            <a:r>
              <a:rPr lang="ru-RU" sz="1600" b="1" dirty="0">
                <a:solidFill>
                  <a:schemeClr val="tx1"/>
                </a:solidFill>
              </a:rPr>
              <a:t>расчетный счет, открытый в кредитной организации.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0553" y="4149080"/>
            <a:ext cx="8532427" cy="5523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В </a:t>
            </a:r>
            <a:r>
              <a:rPr lang="ru-RU" sz="1600" b="1" dirty="0">
                <a:solidFill>
                  <a:schemeClr val="tx1"/>
                </a:solidFill>
              </a:rPr>
              <a:t>иных случаях </a:t>
            </a:r>
            <a:r>
              <a:rPr lang="ru-RU" sz="1600" dirty="0">
                <a:solidFill>
                  <a:schemeClr val="tx1"/>
                </a:solidFill>
              </a:rPr>
              <a:t>выплата гражданину осуществляется </a:t>
            </a:r>
            <a:r>
              <a:rPr lang="ru-RU" sz="1600" b="1" dirty="0">
                <a:solidFill>
                  <a:schemeClr val="tx1"/>
                </a:solidFill>
              </a:rPr>
              <a:t>на счет физического лица, </a:t>
            </a:r>
            <a:r>
              <a:rPr lang="ru-RU" sz="1600" dirty="0">
                <a:solidFill>
                  <a:schemeClr val="tx1"/>
                </a:solidFill>
              </a:rPr>
              <a:t>открытый в кредитной организации (</a:t>
            </a:r>
            <a:r>
              <a:rPr lang="ru-RU" sz="1600" dirty="0" err="1">
                <a:solidFill>
                  <a:schemeClr val="tx1"/>
                </a:solidFill>
              </a:rPr>
              <a:t>самозанятость</a:t>
            </a:r>
            <a:r>
              <a:rPr lang="ru-RU" sz="1600" dirty="0">
                <a:solidFill>
                  <a:schemeClr val="tx1"/>
                </a:solidFill>
              </a:rPr>
              <a:t>).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40553" y="4820843"/>
            <a:ext cx="8532427" cy="18722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Расходы:</a:t>
            </a:r>
          </a:p>
          <a:p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5% суммы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выплаченной гражданину, может быть направлено на компенсацию расходов, связанных с постановкой на учет в качестве ИП или налогоплательщика налога на профессиональный доход;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15%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 аренду помещения (включая коммунальные платежи), необходимого для осуществления ИП, </a:t>
            </a:r>
          </a:p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оставшаяся часть выплаты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направлена на приобретение основных средств и материально-производственных запасов (сырье, материалы, комплектующие, готовая продукция и другие материальные ценности, участвующие в процессе производства).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1763688" y="2016433"/>
            <a:ext cx="432048" cy="188431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444208" y="2040125"/>
            <a:ext cx="432048" cy="164740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4022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0449" y="463248"/>
            <a:ext cx="8496944" cy="43204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Ведение личного подсобного хозяйства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32409" y="1170725"/>
            <a:ext cx="8496944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</a:endParaRP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Размер выплаты </a:t>
            </a:r>
            <a:r>
              <a:rPr lang="ru-RU" sz="1400" b="1" dirty="0">
                <a:solidFill>
                  <a:srgbClr val="FF0000"/>
                </a:solidFill>
              </a:rPr>
              <a:t>до 100 000 рублей </a:t>
            </a:r>
            <a:r>
              <a:rPr lang="ru-RU" sz="1400" b="1" dirty="0">
                <a:solidFill>
                  <a:schemeClr val="tx1"/>
                </a:solidFill>
              </a:rPr>
              <a:t>в зависимости от сметы расходов, утвержденной межведомственной комиссией, </a:t>
            </a:r>
            <a:r>
              <a:rPr lang="ru-RU" sz="1400" b="1" dirty="0">
                <a:solidFill>
                  <a:srgbClr val="FF0000"/>
                </a:solidFill>
              </a:rPr>
              <a:t>по мере наступления расходных обязательств</a:t>
            </a:r>
          </a:p>
          <a:p>
            <a:pPr algn="ctr"/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2541" y="2232767"/>
            <a:ext cx="8496944" cy="43204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Поиск работы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59833" y="4527197"/>
            <a:ext cx="8496944" cy="63546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Осуществление иных мероприятий, направленных на преодоление трудной жизненной ситуации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59833" y="2965344"/>
            <a:ext cx="8496944" cy="11332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</a:endParaRPr>
          </a:p>
          <a:p>
            <a:pPr algn="just"/>
            <a:r>
              <a:rPr lang="ru-RU" sz="1400" b="1" dirty="0">
                <a:solidFill>
                  <a:schemeClr val="tx1"/>
                </a:solidFill>
              </a:rPr>
              <a:t>Размер величины ПМ трудоспособного населения, установленного в Иркутской области за II квартал года, предшествующего заключению соцконтракта:</a:t>
            </a:r>
          </a:p>
          <a:p>
            <a:pPr marL="342900" indent="-342900" algn="just">
              <a:buAutoNum type="arabicParenR"/>
            </a:pPr>
            <a:r>
              <a:rPr lang="ru-RU" sz="1400" b="1" dirty="0">
                <a:solidFill>
                  <a:schemeClr val="tx1"/>
                </a:solidFill>
              </a:rPr>
              <a:t>В месяц заключения социального контракта (1)</a:t>
            </a:r>
          </a:p>
          <a:p>
            <a:pPr marL="342900" indent="-342900" algn="just">
              <a:buAutoNum type="arabicParenR"/>
            </a:pPr>
            <a:r>
              <a:rPr lang="ru-RU" sz="1400" b="1" dirty="0">
                <a:solidFill>
                  <a:schemeClr val="tx1"/>
                </a:solidFill>
              </a:rPr>
              <a:t>Три месяца после подтверждения факта трудоустройства (3)</a:t>
            </a:r>
            <a:endParaRPr lang="ru-RU" sz="1400" b="1" dirty="0">
              <a:solidFill>
                <a:srgbClr val="FF0000"/>
              </a:solidFill>
            </a:endParaRPr>
          </a:p>
          <a:p>
            <a:pPr algn="ctr"/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9833" y="5495812"/>
            <a:ext cx="8496944" cy="9361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chemeClr val="tx1"/>
              </a:solidFill>
            </a:endParaRPr>
          </a:p>
          <a:p>
            <a:pPr algn="just"/>
            <a:r>
              <a:rPr lang="ru-RU" sz="1400" b="1" dirty="0">
                <a:solidFill>
                  <a:schemeClr val="tx1"/>
                </a:solidFill>
              </a:rPr>
              <a:t>Ежемесячно (не более 6 месяцев) в размере величины ПМ трудоспособного населения, установленного в Иркутской области за II квартал года, предшествующего году заключения соцконтракта</a:t>
            </a:r>
          </a:p>
          <a:p>
            <a:pPr algn="just"/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3923928" y="906729"/>
            <a:ext cx="972409" cy="263996"/>
          </a:xfrm>
          <a:prstGeom prst="down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3947996" y="2696416"/>
            <a:ext cx="972409" cy="263996"/>
          </a:xfrm>
          <a:prstGeom prst="down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3995936" y="5207947"/>
            <a:ext cx="972409" cy="263996"/>
          </a:xfrm>
          <a:prstGeom prst="down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3640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0505" y="1052128"/>
            <a:ext cx="3941455" cy="12247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Оказывая содействие гражданину в получении профессионального обучения или дополнительного профессионального образования, гражданин направляется: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35138"/>
            <a:ext cx="280831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Поиск работы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19872" y="271731"/>
            <a:ext cx="2520280" cy="39484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Осуществление ИП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82343" y="296044"/>
            <a:ext cx="2736304" cy="37053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Ведение ЛПХ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1295007" y="716746"/>
            <a:ext cx="64807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20778843">
            <a:off x="4842063" y="650872"/>
            <a:ext cx="648072" cy="4257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1292126">
            <a:off x="6997146" y="687377"/>
            <a:ext cx="648072" cy="4438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70505" y="2636912"/>
            <a:ext cx="4085471" cy="2880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>
                <a:solidFill>
                  <a:schemeClr val="tx1"/>
                </a:solidFill>
              </a:rPr>
              <a:t>В орган занятости населения</a:t>
            </a:r>
            <a:r>
              <a:rPr lang="ru-RU" dirty="0">
                <a:solidFill>
                  <a:schemeClr val="tx1"/>
                </a:solidFill>
              </a:rPr>
              <a:t> с целью прохождения гражданином профессионального обучения или дополнительного профессионального образования в </a:t>
            </a:r>
            <a:r>
              <a:rPr lang="ru-RU" b="1" u="sng" dirty="0">
                <a:solidFill>
                  <a:schemeClr val="tx1"/>
                </a:solidFill>
              </a:rPr>
              <a:t>случае наличия у органа занятости населения возможности обеспечить такое прохождение.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2662422"/>
            <a:ext cx="4246647" cy="28548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700" b="1" u="sng" dirty="0">
                <a:solidFill>
                  <a:schemeClr val="tx1"/>
                </a:solidFill>
              </a:rPr>
              <a:t>При отсутствии в органах занятости населения такой возможности или в случае отсутствия оснований предоставления гражданину образовательных программ, приобретенных за счет средств органа занятости населения</a:t>
            </a:r>
            <a:r>
              <a:rPr lang="ru-RU" sz="1700" dirty="0">
                <a:solidFill>
                  <a:schemeClr val="tx1"/>
                </a:solidFill>
              </a:rPr>
              <a:t>, гражданину в получении профессионального обучения или дополнительного профессионального образования. </a:t>
            </a:r>
          </a:p>
        </p:txBody>
      </p:sp>
      <p:sp>
        <p:nvSpPr>
          <p:cNvPr id="14" name="Стрелка вниз 13"/>
          <p:cNvSpPr/>
          <p:nvPr/>
        </p:nvSpPr>
        <p:spPr>
          <a:xfrm>
            <a:off x="790951" y="2324222"/>
            <a:ext cx="684705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1</a:t>
            </a:r>
          </a:p>
        </p:txBody>
      </p:sp>
      <p:sp>
        <p:nvSpPr>
          <p:cNvPr id="15" name="Стрелка вниз 14"/>
          <p:cNvSpPr/>
          <p:nvPr/>
        </p:nvSpPr>
        <p:spPr>
          <a:xfrm rot="17871008">
            <a:off x="4087523" y="2012798"/>
            <a:ext cx="503412" cy="1041487"/>
          </a:xfrm>
          <a:prstGeom prst="downArrow">
            <a:avLst>
              <a:gd name="adj1" fmla="val 50000"/>
              <a:gd name="adj2" fmla="val 389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2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70505" y="5733256"/>
            <a:ext cx="4085471" cy="864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Оплата за счет средств органов занятости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608003" y="5733256"/>
            <a:ext cx="4210644" cy="1008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rgbClr val="FF0000"/>
                </a:solidFill>
              </a:rPr>
              <a:t>Стоимость обучения за счет средств органа социальной защиты, не может превышать 30 000 рублей, + ЕДВ в размере 50% </a:t>
            </a:r>
            <a:r>
              <a:rPr lang="ru-RU" sz="1200" dirty="0">
                <a:solidFill>
                  <a:schemeClr val="tx1"/>
                </a:solidFill>
              </a:rPr>
              <a:t>величин ПМ, на срок прохождения гражданином обучения, но </a:t>
            </a:r>
            <a:r>
              <a:rPr lang="ru-RU" sz="1200" b="1" dirty="0">
                <a:solidFill>
                  <a:srgbClr val="FF0000"/>
                </a:solidFill>
              </a:rPr>
              <a:t>не более 3 месяцев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608003" y="1103348"/>
            <a:ext cx="4210644" cy="134304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Оказывая содействие  в получении профессионального обучения или дополнительного профессионального образования.</a:t>
            </a:r>
            <a:r>
              <a:rPr lang="ru-RU" sz="1400" b="1" dirty="0">
                <a:solidFill>
                  <a:srgbClr val="FF0000"/>
                </a:solidFill>
              </a:rPr>
              <a:t> Стоимость обучения за счет средств органа социальной защиты, не может превышать 30 000 рублей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1781003" y="5530769"/>
            <a:ext cx="703719" cy="1889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6361465" y="5544306"/>
            <a:ext cx="703719" cy="1889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1465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260648"/>
            <a:ext cx="8496943" cy="2880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количества социальных контрактов по направлениям: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027609"/>
              </p:ext>
            </p:extLst>
          </p:nvPr>
        </p:nvGraphicFramePr>
        <p:xfrm>
          <a:off x="683568" y="764703"/>
          <a:ext cx="7992888" cy="5501893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191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2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88034">
                  <a:extLst>
                    <a:ext uri="{9D8B030D-6E8A-4147-A177-3AD203B41FA5}">
                      <a16:colId xmlns:a16="http://schemas.microsoft.com/office/drawing/2014/main" val="4098546977"/>
                    </a:ext>
                  </a:extLst>
                </a:gridCol>
                <a:gridCol w="1688034">
                  <a:extLst>
                    <a:ext uri="{9D8B030D-6E8A-4147-A177-3AD203B41FA5}">
                      <a16:colId xmlns:a16="http://schemas.microsoft.com/office/drawing/2014/main" val="727740770"/>
                    </a:ext>
                  </a:extLst>
                </a:gridCol>
              </a:tblGrid>
              <a:tr h="962349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Направления</a:t>
                      </a:r>
                      <a:r>
                        <a:rPr lang="ru-RU" sz="18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реализации социальных контрактов</a:t>
                      </a:r>
                      <a:endParaRPr lang="ru-RU" sz="1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39" marR="91439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Количество социальных контрактов </a:t>
                      </a:r>
                    </a:p>
                    <a:p>
                      <a:pPr algn="ctr"/>
                      <a:r>
                        <a:rPr lang="ru-RU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В</a:t>
                      </a:r>
                      <a:r>
                        <a:rPr lang="ru-RU" sz="18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2021</a:t>
                      </a:r>
                    </a:p>
                  </a:txBody>
                  <a:tcPr marL="91439" marR="91439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39" marR="91439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31442943"/>
                  </a:ext>
                </a:extLst>
              </a:tr>
              <a:tr h="6522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план</a:t>
                      </a:r>
                    </a:p>
                  </a:txBody>
                  <a:tcPr marL="91439" marR="91439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факт на 28.04.21</a:t>
                      </a:r>
                    </a:p>
                  </a:txBody>
                  <a:tcPr marL="91439" marR="91439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Процент исполнения</a:t>
                      </a:r>
                    </a:p>
                  </a:txBody>
                  <a:tcPr marL="91439" marR="91439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592014765"/>
                  </a:ext>
                </a:extLst>
              </a:tr>
              <a:tr h="652219"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ведение личного подсобного хозяйства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1 100</a:t>
                      </a:r>
                    </a:p>
                  </a:txBody>
                  <a:tcPr marL="91439" marR="91439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556</a:t>
                      </a:r>
                    </a:p>
                  </a:txBody>
                  <a:tcPr marL="91439" marR="91439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51%</a:t>
                      </a:r>
                    </a:p>
                  </a:txBody>
                  <a:tcPr marL="91439" marR="91439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6846"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поиск работы, прохождение профессионального обучения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1 981</a:t>
                      </a:r>
                    </a:p>
                  </a:txBody>
                  <a:tcPr marL="91439" marR="91439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289</a:t>
                      </a:r>
                    </a:p>
                  </a:txBody>
                  <a:tcPr marL="91439" marR="91439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15%</a:t>
                      </a:r>
                    </a:p>
                  </a:txBody>
                  <a:tcPr marL="91439" marR="91439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1247"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индивидуальной предпринимательской деятельности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1 049</a:t>
                      </a:r>
                    </a:p>
                  </a:txBody>
                  <a:tcPr marL="91439" marR="91439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353</a:t>
                      </a:r>
                    </a:p>
                  </a:txBody>
                  <a:tcPr marL="91439" marR="91439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34%</a:t>
                      </a:r>
                    </a:p>
                  </a:txBody>
                  <a:tcPr marL="91439" marR="91439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2219">
                <a:tc>
                  <a:txBody>
                    <a:bodyPr/>
                    <a:lstStyle/>
                    <a:p>
                      <a:pPr marL="0" lvl="0" indent="0" algn="just">
                        <a:buFontTx/>
                        <a:buNone/>
                      </a:pPr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иных мероприятий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1 700</a:t>
                      </a:r>
                    </a:p>
                  </a:txBody>
                  <a:tcPr marL="91439" marR="91439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254</a:t>
                      </a:r>
                    </a:p>
                  </a:txBody>
                  <a:tcPr marL="91439" marR="91439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15%</a:t>
                      </a:r>
                    </a:p>
                  </a:txBody>
                  <a:tcPr marL="91439" marR="91439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2706"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91439" marR="91439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5 830</a:t>
                      </a:r>
                    </a:p>
                  </a:txBody>
                  <a:tcPr marL="91439" marR="91439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1425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25%</a:t>
                      </a:r>
                    </a:p>
                  </a:txBody>
                  <a:tcPr marL="91439" marR="91439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8568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7273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88913"/>
            <a:ext cx="7165975" cy="1655762"/>
          </a:xfrm>
          <a:prstGeom prst="rect">
            <a:avLst/>
          </a:prstGeom>
        </p:spPr>
        <p:txBody>
          <a:bodyPr>
            <a:noAutofit/>
          </a:bodyPr>
          <a:lstStyle/>
          <a:p>
            <a:pPr marL="182880" algn="ctr"/>
            <a:r>
              <a:rPr lang="ru-RU" sz="3600" b="1" dirty="0">
                <a:solidFill>
                  <a:schemeClr val="tx1"/>
                </a:solidFill>
                <a:effectLst/>
              </a:rPr>
              <a:t/>
            </a:r>
            <a:br>
              <a:rPr lang="ru-RU" sz="3600" b="1" dirty="0">
                <a:solidFill>
                  <a:schemeClr val="tx1"/>
                </a:solidFill>
                <a:effectLst/>
              </a:rPr>
            </a:br>
            <a:r>
              <a:rPr lang="ru-RU" sz="3600" b="1" dirty="0">
                <a:solidFill>
                  <a:schemeClr val="tx1"/>
                </a:solidFill>
                <a:effectLst/>
              </a:rPr>
              <a:t/>
            </a:r>
            <a:br>
              <a:rPr lang="ru-RU" sz="3600" b="1" dirty="0">
                <a:solidFill>
                  <a:schemeClr val="tx1"/>
                </a:solidFill>
                <a:effectLst/>
              </a:rPr>
            </a:br>
            <a:r>
              <a:rPr lang="ru-RU" sz="3600" b="1" dirty="0">
                <a:solidFill>
                  <a:schemeClr val="tx1"/>
                </a:solidFill>
                <a:effectLst/>
              </a:rPr>
              <a:t/>
            </a:r>
            <a:br>
              <a:rPr lang="ru-RU" sz="3600" b="1" dirty="0">
                <a:solidFill>
                  <a:schemeClr val="tx1"/>
                </a:solidFill>
                <a:effectLst/>
              </a:rPr>
            </a:b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5140" y="548680"/>
            <a:ext cx="8562690" cy="195380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>
                <a:solidFill>
                  <a:srgbClr val="FF0000"/>
                </a:solidFill>
              </a:rPr>
              <a:t>Социальный контракт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- соглашение, которое заключено между гражданином и органом социальной защиты населения, в соответствии с которым орган социальной защиты населения обязуется оказать гражданину государственную социальную помощь, гражданин - реализовать мероприятия, предусмотренные для выхода из трудной жизненной ситуации (далее- ТЖС)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54482" y="2828879"/>
            <a:ext cx="8562691" cy="1349096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/>
                </a:solidFill>
              </a:rPr>
              <a:t>Цель соцконтракта стимулирование граждан к  активным действиям по преодолению трудной жизненной ситуации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6815" y="4869160"/>
            <a:ext cx="8578026" cy="13490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b="1" dirty="0"/>
          </a:p>
          <a:p>
            <a:pPr algn="ctr"/>
            <a:r>
              <a:rPr lang="ru-RU" b="1" dirty="0"/>
              <a:t>Повышение денежных доходов гражданина; </a:t>
            </a:r>
          </a:p>
          <a:p>
            <a:pPr algn="ctr"/>
            <a:endParaRPr lang="ru-RU" b="1" dirty="0"/>
          </a:p>
          <a:p>
            <a:pPr algn="ctr"/>
            <a:r>
              <a:rPr lang="ru-RU" b="1" dirty="0"/>
              <a:t>преодоление гражданином трудной жизненной ситуации по истечении срока действия социального контракта</a:t>
            </a:r>
          </a:p>
          <a:p>
            <a:pPr algn="ctr"/>
            <a:endParaRPr lang="ru-RU" sz="1600" b="1" dirty="0"/>
          </a:p>
        </p:txBody>
      </p:sp>
      <p:sp>
        <p:nvSpPr>
          <p:cNvPr id="3" name="Стрелка вниз 2"/>
          <p:cNvSpPr/>
          <p:nvPr/>
        </p:nvSpPr>
        <p:spPr>
          <a:xfrm>
            <a:off x="4281410" y="4211349"/>
            <a:ext cx="708836" cy="657811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4296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1125538"/>
            <a:ext cx="4149725" cy="414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Rectangle 5"/>
          <p:cNvSpPr>
            <a:spLocks noChangeArrowheads="1"/>
          </p:cNvSpPr>
          <p:nvPr/>
        </p:nvSpPr>
        <p:spPr bwMode="auto">
          <a:xfrm>
            <a:off x="900113" y="5732463"/>
            <a:ext cx="7416800" cy="965200"/>
          </a:xfrm>
          <a:prstGeom prst="roundRect">
            <a:avLst>
              <a:gd name="adj" fmla="val 4866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30" tIns="45716" rIns="91430" bIns="45716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b="1">
                <a:solidFill>
                  <a:srgbClr val="0070C0"/>
                </a:solidFill>
              </a:rPr>
              <a:t>Спасибо за внимание!</a:t>
            </a:r>
            <a:endParaRPr lang="ru-RU" altLang="ru-RU" b="1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779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3704" y="421747"/>
            <a:ext cx="8229601" cy="991029"/>
          </a:xfr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200" dirty="0"/>
              <a:t>Анализ распределения денежных средств на реализацию соцконтракта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3111" y="1628800"/>
            <a:ext cx="4040188" cy="639762"/>
          </a:xfr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ru-RU" sz="1800" b="1" dirty="0"/>
          </a:p>
          <a:p>
            <a:pPr algn="ctr"/>
            <a:endParaRPr lang="ru-RU" sz="1800" b="1" dirty="0"/>
          </a:p>
          <a:p>
            <a:pPr algn="ctr"/>
            <a:r>
              <a:rPr lang="ru-RU" sz="1800" b="1" dirty="0"/>
              <a:t>До софинансирования</a:t>
            </a:r>
          </a:p>
          <a:p>
            <a:pPr algn="ctr"/>
            <a:endParaRPr lang="ru-RU" sz="20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266332920"/>
              </p:ext>
            </p:extLst>
          </p:nvPr>
        </p:nvGraphicFramePr>
        <p:xfrm>
          <a:off x="463704" y="2924944"/>
          <a:ext cx="4040187" cy="2955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424">
                  <a:extLst>
                    <a:ext uri="{9D8B030D-6E8A-4147-A177-3AD203B41FA5}">
                      <a16:colId xmlns:a16="http://schemas.microsoft.com/office/drawing/2014/main" val="300232945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713619907"/>
                    </a:ext>
                  </a:extLst>
                </a:gridCol>
                <a:gridCol w="2229643">
                  <a:extLst>
                    <a:ext uri="{9D8B030D-6E8A-4147-A177-3AD203B41FA5}">
                      <a16:colId xmlns:a16="http://schemas.microsoft.com/office/drawing/2014/main" val="2275141986"/>
                    </a:ext>
                  </a:extLst>
                </a:gridCol>
              </a:tblGrid>
              <a:tr h="82143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Финанси-рование (млн. рублей)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Количество соцконтрактов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243334"/>
                  </a:ext>
                </a:extLst>
              </a:tr>
              <a:tr h="821432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138, 4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1418(новых)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3382912"/>
                  </a:ext>
                </a:extLst>
              </a:tr>
              <a:tr h="821432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151, 9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1045 (новых)</a:t>
                      </a:r>
                    </a:p>
                    <a:p>
                      <a:pPr algn="ctr"/>
                      <a:r>
                        <a:rPr lang="ru-RU" b="1" dirty="0"/>
                        <a:t>2338(</a:t>
                      </a:r>
                      <a:r>
                        <a:rPr lang="ru-RU" b="1" baseline="0" dirty="0"/>
                        <a:t>с учетом переходящих с 2020 года)</a:t>
                      </a:r>
                      <a:r>
                        <a:rPr lang="ru-RU" b="1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761399"/>
                  </a:ext>
                </a:extLst>
              </a:tr>
            </a:tbl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718837" y="1628800"/>
            <a:ext cx="4041775" cy="639762"/>
          </a:xfr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ru-RU" sz="1800" b="1" dirty="0"/>
          </a:p>
          <a:p>
            <a:pPr algn="ctr"/>
            <a:endParaRPr lang="ru-RU" sz="1800" b="1" dirty="0"/>
          </a:p>
          <a:p>
            <a:pPr algn="ctr"/>
            <a:endParaRPr lang="ru-RU" sz="1800" b="1" dirty="0"/>
          </a:p>
          <a:p>
            <a:pPr algn="ctr"/>
            <a:endParaRPr lang="ru-RU" sz="1800" b="1" dirty="0"/>
          </a:p>
          <a:p>
            <a:pPr algn="ctr"/>
            <a:endParaRPr lang="ru-RU" sz="1800" b="1" dirty="0"/>
          </a:p>
          <a:p>
            <a:pPr algn="ctr"/>
            <a:endParaRPr lang="ru-RU" sz="1800" b="1" dirty="0"/>
          </a:p>
          <a:p>
            <a:pPr algn="ctr"/>
            <a:r>
              <a:rPr lang="ru-RU" sz="1800" b="1" dirty="0"/>
              <a:t>С учетом софинансирования</a:t>
            </a:r>
          </a:p>
          <a:p>
            <a:pPr algn="ctr"/>
            <a:r>
              <a:rPr lang="ru-RU" sz="1600" b="1" dirty="0"/>
              <a:t>(по Соглашению с </a:t>
            </a:r>
            <a:r>
              <a:rPr lang="ru-RU" sz="1600" b="1" dirty="0" err="1"/>
              <a:t>минтрудом</a:t>
            </a:r>
            <a:r>
              <a:rPr lang="ru-RU" sz="1600" b="1" dirty="0"/>
              <a:t> РФ)</a:t>
            </a:r>
            <a:endParaRPr lang="ru-RU" sz="1800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13605734"/>
              </p:ext>
            </p:extLst>
          </p:nvPr>
        </p:nvGraphicFramePr>
        <p:xfrm>
          <a:off x="4685693" y="2906256"/>
          <a:ext cx="4041774" cy="297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6593">
                  <a:extLst>
                    <a:ext uri="{9D8B030D-6E8A-4147-A177-3AD203B41FA5}">
                      <a16:colId xmlns:a16="http://schemas.microsoft.com/office/drawing/2014/main" val="4103076463"/>
                    </a:ext>
                  </a:extLst>
                </a:gridCol>
                <a:gridCol w="1985181">
                  <a:extLst>
                    <a:ext uri="{9D8B030D-6E8A-4147-A177-3AD203B41FA5}">
                      <a16:colId xmlns:a16="http://schemas.microsoft.com/office/drawing/2014/main" val="2942605646"/>
                    </a:ext>
                  </a:extLst>
                </a:gridCol>
              </a:tblGrid>
              <a:tr h="993404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Всего</a:t>
                      </a:r>
                    </a:p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на 2021</a:t>
                      </a:r>
                      <a:r>
                        <a:rPr lang="ru-RU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920,7 млн. руб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.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4844977"/>
                  </a:ext>
                </a:extLst>
              </a:tr>
              <a:tr h="815424">
                <a:tc>
                  <a:txBody>
                    <a:bodyPr/>
                    <a:lstStyle/>
                    <a:p>
                      <a:r>
                        <a:rPr lang="ru-RU" dirty="0"/>
                        <a:t>Федеральный бюджет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accent2"/>
                          </a:solidFill>
                        </a:rPr>
                        <a:t>727,4 млн. руб. </a:t>
                      </a:r>
                      <a:endParaRPr lang="ru-RU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187396"/>
                  </a:ext>
                </a:extLst>
              </a:tr>
              <a:tr h="1164892">
                <a:tc>
                  <a:txBody>
                    <a:bodyPr/>
                    <a:lstStyle/>
                    <a:p>
                      <a:r>
                        <a:rPr lang="ru-RU" dirty="0"/>
                        <a:t>Региональный бюджет</a:t>
                      </a:r>
                      <a:endParaRPr lang="ru-RU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193,3 млн. руб. 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395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6354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4825" y="938437"/>
            <a:ext cx="410445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ГСП в виде предоставления денежных выплат в установленных размерах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716016" y="938437"/>
            <a:ext cx="410445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ГСП в виде заключения социального контракта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070140"/>
            <a:ext cx="4104456" cy="45243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инвалидность, 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потеря кормильца, 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безработица, 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утрата (повреждение) движимого имущества, повреждение жилого помещения, утрата (разрушение) жилого помещения, 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отсутствие возможности осуществления трудовой или иной приносящей доход деятельности в связи с получением образования по очной форме обучения за счет бюджетных ассигнований федерального бюджета, областного бюджета,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длительное и (или) дорогостоящее лечение, 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-уход за ребенком в возрасте от 1,5 до 3 лет, ребенком-инвалидом, инвалидом I группы и тому подобное.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16016" y="2070140"/>
            <a:ext cx="4104456" cy="452431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инвалидность, 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потеря кормильца, 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безработица, 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утрата (повреждение) движимого имущества, повреждение жилого помещения, утрата (разрушение) жилого помещения, 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отсутствие возможности осуществления трудовой или иной приносящей доход деятельности в связи с получением образования по очной форме обучения за счет бюджетных ассигнований федерального бюджета, областного бюджета,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длительное и (или) дорогостоящее лечение, 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-уход за ребенком в возрасте от 1,5 до 3 лет, ребенком-инвалидом, инвалидом I группы и тому подобное.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многодетные малоимущие семьи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39553"/>
            <a:ext cx="849694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Объективные обстоятельства низкого дохода граждан имеющих право на:</a:t>
            </a:r>
            <a:endParaRPr lang="ru-RU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339752" y="692695"/>
            <a:ext cx="432048" cy="2457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660232" y="688967"/>
            <a:ext cx="432048" cy="2457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660232" y="1684751"/>
            <a:ext cx="432048" cy="2457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2301029" y="1719265"/>
            <a:ext cx="432048" cy="2457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206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640960" cy="57606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Порядок предоставления ГСП, в том числе на основании соцконтракта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052736"/>
            <a:ext cx="8640960" cy="57606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Определяется право семьи на ГСП, при положительном решении: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823436"/>
            <a:ext cx="8640960" cy="57606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Разрабатывается совместно программа социальной адаптации, которая: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2617308"/>
            <a:ext cx="8640960" cy="57606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Утверждается межведомственной комиссией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3411180"/>
            <a:ext cx="8640960" cy="57606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Заключается социальный контракт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4205052"/>
            <a:ext cx="8640960" cy="57606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Производятся выплаты в соответствии с программой социальной адаптации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4998924"/>
            <a:ext cx="8640960" cy="57606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Ежемесячно гражданин отчитывается по исполненным мероприятия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5792796"/>
            <a:ext cx="8640960" cy="57606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В течение 12 месяцев после окончания срока соцконтракта осуществляется контроль за семьей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4067944" y="836712"/>
            <a:ext cx="792088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067944" y="1628800"/>
            <a:ext cx="792088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4067944" y="2420888"/>
            <a:ext cx="792088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082200" y="3193372"/>
            <a:ext cx="792088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4082200" y="3993673"/>
            <a:ext cx="792088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4115707" y="4781116"/>
            <a:ext cx="792088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4120338" y="5574988"/>
            <a:ext cx="792088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430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4294967295"/>
          </p:nvPr>
        </p:nvSpPr>
        <p:spPr>
          <a:xfrm>
            <a:off x="495809" y="1653783"/>
            <a:ext cx="4040188" cy="639762"/>
          </a:xfr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dirty="0"/>
              <a:t>Направления соцконтракта, количество </a:t>
            </a:r>
            <a:r>
              <a:rPr lang="ru-RU" b="1" dirty="0">
                <a:solidFill>
                  <a:schemeClr val="accent2"/>
                </a:solidFill>
              </a:rPr>
              <a:t>(не менее 5 830)</a:t>
            </a: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200021926"/>
              </p:ext>
            </p:extLst>
          </p:nvPr>
        </p:nvGraphicFramePr>
        <p:xfrm>
          <a:off x="467544" y="2276872"/>
          <a:ext cx="4040188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170161631"/>
              </p:ext>
            </p:extLst>
          </p:nvPr>
        </p:nvGraphicFramePr>
        <p:xfrm>
          <a:off x="4507732" y="2276872"/>
          <a:ext cx="4240732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4" name="Текст 7"/>
          <p:cNvSpPr txBox="1">
            <a:spLocks/>
          </p:cNvSpPr>
          <p:nvPr/>
        </p:nvSpPr>
        <p:spPr>
          <a:xfrm>
            <a:off x="4708276" y="1660765"/>
            <a:ext cx="4040188" cy="63976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>
            <a:lvl1pPr marL="292100" indent="-292100" algn="l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rtl="0" eaLnBrk="1" latinLnBrk="0" hangingPunct="1">
              <a:spcBef>
                <a:spcPts val="400"/>
              </a:spcBef>
              <a:buClr>
                <a:schemeClr val="accent2"/>
              </a:buClr>
              <a:buSzPct val="90000"/>
              <a:buFontTx/>
              <a:buChar char="•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92024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ru-RU" dirty="0"/>
              <a:t>Ответственные исполнители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492" y="188640"/>
            <a:ext cx="4320480" cy="1328029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11560" y="2731968"/>
            <a:ext cx="763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2"/>
                </a:solidFill>
              </a:rPr>
              <a:t>34%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72943" y="3699724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2"/>
                </a:solidFill>
              </a:rPr>
              <a:t>18%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72943" y="4666913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2"/>
                </a:solidFill>
              </a:rPr>
              <a:t>19%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49777" y="5659334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2"/>
                </a:solidFill>
              </a:rPr>
              <a:t>29%</a:t>
            </a:r>
          </a:p>
        </p:txBody>
      </p:sp>
    </p:spTree>
    <p:extLst>
      <p:ext uri="{BB962C8B-B14F-4D97-AF65-F5344CB8AC3E}">
        <p14:creationId xmlns:p14="http://schemas.microsoft.com/office/powerpoint/2010/main" val="139425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04664"/>
            <a:ext cx="7848872" cy="115212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Организации межведомственного взаимодействия по реализации социального контракта на территории Иркутской области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1931" y="1844824"/>
            <a:ext cx="3744416" cy="14401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Создана рабочая группа</a:t>
            </a:r>
            <a:r>
              <a:rPr lang="ru-RU" sz="1400" dirty="0">
                <a:solidFill>
                  <a:schemeClr val="tx1"/>
                </a:solidFill>
              </a:rPr>
              <a:t>, в которую вошли представители органов исполнительной власти, уполномоченный по правам человека, уполномоченный по правам предпринимателей, уполномоченный по правам ребенка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1931" y="3596863"/>
            <a:ext cx="3744416" cy="148832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Созданы </a:t>
            </a:r>
            <a:r>
              <a:rPr lang="ru-RU" sz="1400" dirty="0">
                <a:solidFill>
                  <a:schemeClr val="tx1"/>
                </a:solidFill>
              </a:rPr>
              <a:t>межведомственные комиссии, в состав которых входят: представители органов МО, органов занятости населения, органов опеки и попечительства, общественные организации и др.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4048" y="1844824"/>
            <a:ext cx="3744416" cy="129614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Утвержден </a:t>
            </a:r>
            <a:r>
              <a:rPr lang="ru-RU" sz="1400" dirty="0">
                <a:solidFill>
                  <a:schemeClr val="tx1"/>
                </a:solidFill>
              </a:rPr>
              <a:t>План мероприятий (дорожная карта) по реализации оказания государственной социальной помощи на основании социального контракта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3647360"/>
            <a:ext cx="3744416" cy="136581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 algn="just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Разработаны </a:t>
            </a:r>
            <a:r>
              <a:rPr lang="ru-RU" sz="1400" dirty="0">
                <a:solidFill>
                  <a:schemeClr val="tx1"/>
                </a:solidFill>
              </a:rPr>
              <a:t>Методические рекомендации по организации работы областных государственных учреждений при работе с гражданами и семьями, выразившими желание заключить социальный контракт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43009" y="5422980"/>
            <a:ext cx="4392488" cy="119661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Организована информационно - разъяснительная компания среди населения по информированию малоимущих граждан о возможности заключения социального контракта с семьями, находящимися в трудной жизненной ситуации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436476" y="1568147"/>
            <a:ext cx="297641" cy="38007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4667478" y="2420888"/>
            <a:ext cx="336569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4650377" y="4221088"/>
            <a:ext cx="35367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10800000">
            <a:off x="4170647" y="2430975"/>
            <a:ext cx="32934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10800000">
            <a:off x="4176498" y="4234848"/>
            <a:ext cx="32349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208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D5342F-B821-42C4-AEFA-2749F0187422}"/>
              </a:ext>
            </a:extLst>
          </p:cNvPr>
          <p:cNvSpPr txBox="1">
            <a:spLocks/>
          </p:cNvSpPr>
          <p:nvPr/>
        </p:nvSpPr>
        <p:spPr>
          <a:xfrm>
            <a:off x="457200" y="253536"/>
            <a:ext cx="8229600" cy="1143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54864" algn="r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dk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ru-RU" sz="3600"/>
              <a:t>Разработан межведомственный алгоритм взаимодействия, его этапы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55779" y="1534541"/>
            <a:ext cx="4114800" cy="103036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  Информирование и      выявление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2702909"/>
            <a:ext cx="4680520" cy="108613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>
                <a:solidFill>
                  <a:schemeClr val="tx1"/>
                </a:solidFill>
              </a:rPr>
              <a:t>     Разработческий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99792" y="3916416"/>
            <a:ext cx="4392488" cy="102475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Реализационный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83968" y="5151878"/>
            <a:ext cx="4032448" cy="109676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>
                <a:solidFill>
                  <a:schemeClr val="tx1"/>
                </a:solidFill>
              </a:rPr>
              <a:t>   Контрольный</a:t>
            </a:r>
          </a:p>
        </p:txBody>
      </p:sp>
      <p:sp>
        <p:nvSpPr>
          <p:cNvPr id="8" name="Стрелка углом вверх 7"/>
          <p:cNvSpPr/>
          <p:nvPr/>
        </p:nvSpPr>
        <p:spPr>
          <a:xfrm rot="5400000">
            <a:off x="628059" y="2653411"/>
            <a:ext cx="543066" cy="57606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углом вверх 8"/>
          <p:cNvSpPr/>
          <p:nvPr/>
        </p:nvSpPr>
        <p:spPr>
          <a:xfrm rot="5400000">
            <a:off x="1852195" y="3952185"/>
            <a:ext cx="543066" cy="57606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углом вверх 9"/>
          <p:cNvSpPr/>
          <p:nvPr/>
        </p:nvSpPr>
        <p:spPr>
          <a:xfrm rot="5400000">
            <a:off x="3508379" y="5140693"/>
            <a:ext cx="543066" cy="57606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088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331230485"/>
              </p:ext>
            </p:extLst>
          </p:nvPr>
        </p:nvGraphicFramePr>
        <p:xfrm>
          <a:off x="251520" y="1052736"/>
          <a:ext cx="8720002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39552" y="381001"/>
            <a:ext cx="8154282" cy="38370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Задачи органов местного самоуправления</a:t>
            </a:r>
            <a:r>
              <a:rPr lang="en-US" sz="2400" b="1" dirty="0"/>
              <a:t> </a:t>
            </a:r>
            <a:r>
              <a:rPr lang="ru-RU" sz="24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2813903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8568</TotalTime>
  <Words>2038</Words>
  <Application>Microsoft Office PowerPoint</Application>
  <PresentationFormat>Экран (4:3)</PresentationFormat>
  <Paragraphs>262</Paragraphs>
  <Slides>20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Calibri</vt:lpstr>
      <vt:lpstr>Cambria</vt:lpstr>
      <vt:lpstr>Rockwell</vt:lpstr>
      <vt:lpstr>Times New Roman</vt:lpstr>
      <vt:lpstr>Wingdings 2</vt:lpstr>
      <vt:lpstr>Литейная</vt:lpstr>
      <vt:lpstr>Реализация социального контракт  на территории Иркутской области</vt:lpstr>
      <vt:lpstr>   </vt:lpstr>
      <vt:lpstr>Анализ распределения денежных средств на реализацию соцконтракта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Задачи органов местного самоуправления :</vt:lpstr>
      <vt:lpstr>Презентация PowerPoint</vt:lpstr>
      <vt:lpstr>Презентация PowerPoint</vt:lpstr>
      <vt:lpstr>Выявление целевых групп для заключения социального контракта.   Расставляем акценты правильно!</vt:lpstr>
      <vt:lpstr>Разработческий</vt:lpstr>
      <vt:lpstr>Реализационный</vt:lpstr>
      <vt:lpstr> Контрольный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Изменения подходов предоставления государственной социальной помощи и адресной материальной помощи  с 1 января 2018 года</dc:title>
  <dc:creator>Гаевая Ирина Владимировна</dc:creator>
  <cp:lastModifiedBy>admin</cp:lastModifiedBy>
  <cp:revision>948</cp:revision>
  <cp:lastPrinted>2021-03-18T11:37:24Z</cp:lastPrinted>
  <dcterms:created xsi:type="dcterms:W3CDTF">2017-10-05T04:41:22Z</dcterms:created>
  <dcterms:modified xsi:type="dcterms:W3CDTF">2021-05-10T11:28:01Z</dcterms:modified>
</cp:coreProperties>
</file>