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84" r:id="rId3"/>
    <p:sldId id="290" r:id="rId4"/>
    <p:sldId id="285" r:id="rId5"/>
    <p:sldId id="286" r:id="rId6"/>
    <p:sldId id="288" r:id="rId7"/>
    <p:sldId id="287" r:id="rId8"/>
    <p:sldId id="289" r:id="rId9"/>
    <p:sldId id="282" r:id="rId10"/>
    <p:sldId id="28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CC9900"/>
    <a:srgbClr val="FFBE06"/>
    <a:srgbClr val="1F5480"/>
    <a:srgbClr val="006F9D"/>
    <a:srgbClr val="35C611"/>
    <a:srgbClr val="66FF66"/>
    <a:srgbClr val="AB0031"/>
    <a:srgbClr val="2EA061"/>
    <a:srgbClr val="07E8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16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462" y="2428340"/>
            <a:ext cx="6872240" cy="2387600"/>
          </a:xfrm>
        </p:spPr>
        <p:txBody>
          <a:bodyPr anchor="ctr">
            <a:no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экспертизы сводных учебных планов профессиональных образовательных организаций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2019-2020 уч. г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1033" y="5538897"/>
            <a:ext cx="3889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Карелина Л.Г.,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тарший методист  региональной сетевой </a:t>
            </a:r>
          </a:p>
          <a:p>
            <a:pPr algn="ctr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методической службы </a:t>
            </a:r>
          </a:p>
          <a:p>
            <a:pPr algn="ctr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ГАУ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ДПО ИО «РИКПНПО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AEF1158-D269-45AD-A831-1E37A4526B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845" y="571908"/>
            <a:ext cx="4229100" cy="1133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644" y="48929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сбора сводных данных по группе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2019- 2020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4146898"/>
              </p:ext>
            </p:extLst>
          </p:nvPr>
        </p:nvGraphicFramePr>
        <p:xfrm>
          <a:off x="199502" y="2371651"/>
          <a:ext cx="8478984" cy="3552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905">
                  <a:extLst>
                    <a:ext uri="{9D8B030D-6E8A-4147-A177-3AD203B41FA5}">
                      <a16:colId xmlns="" xmlns:a16="http://schemas.microsoft.com/office/drawing/2014/main" val="2502889690"/>
                    </a:ext>
                  </a:extLst>
                </a:gridCol>
                <a:gridCol w="452063">
                  <a:extLst>
                    <a:ext uri="{9D8B030D-6E8A-4147-A177-3AD203B41FA5}">
                      <a16:colId xmlns="" xmlns:a16="http://schemas.microsoft.com/office/drawing/2014/main" val="1961628866"/>
                    </a:ext>
                  </a:extLst>
                </a:gridCol>
                <a:gridCol w="452063">
                  <a:extLst>
                    <a:ext uri="{9D8B030D-6E8A-4147-A177-3AD203B41FA5}">
                      <a16:colId xmlns="" xmlns:a16="http://schemas.microsoft.com/office/drawing/2014/main" val="801567982"/>
                    </a:ext>
                  </a:extLst>
                </a:gridCol>
                <a:gridCol w="339447">
                  <a:extLst>
                    <a:ext uri="{9D8B030D-6E8A-4147-A177-3AD203B41FA5}">
                      <a16:colId xmlns="" xmlns:a16="http://schemas.microsoft.com/office/drawing/2014/main" val="3888784879"/>
                    </a:ext>
                  </a:extLst>
                </a:gridCol>
                <a:gridCol w="339447">
                  <a:extLst>
                    <a:ext uri="{9D8B030D-6E8A-4147-A177-3AD203B41FA5}">
                      <a16:colId xmlns="" xmlns:a16="http://schemas.microsoft.com/office/drawing/2014/main" val="2128001630"/>
                    </a:ext>
                  </a:extLst>
                </a:gridCol>
                <a:gridCol w="340247">
                  <a:extLst>
                    <a:ext uri="{9D8B030D-6E8A-4147-A177-3AD203B41FA5}">
                      <a16:colId xmlns="" xmlns:a16="http://schemas.microsoft.com/office/drawing/2014/main" val="188282774"/>
                    </a:ext>
                  </a:extLst>
                </a:gridCol>
                <a:gridCol w="455259">
                  <a:extLst>
                    <a:ext uri="{9D8B030D-6E8A-4147-A177-3AD203B41FA5}">
                      <a16:colId xmlns="" xmlns:a16="http://schemas.microsoft.com/office/drawing/2014/main" val="4078866059"/>
                    </a:ext>
                  </a:extLst>
                </a:gridCol>
                <a:gridCol w="455259">
                  <a:extLst>
                    <a:ext uri="{9D8B030D-6E8A-4147-A177-3AD203B41FA5}">
                      <a16:colId xmlns="" xmlns:a16="http://schemas.microsoft.com/office/drawing/2014/main" val="3206725270"/>
                    </a:ext>
                  </a:extLst>
                </a:gridCol>
                <a:gridCol w="339447">
                  <a:extLst>
                    <a:ext uri="{9D8B030D-6E8A-4147-A177-3AD203B41FA5}">
                      <a16:colId xmlns="" xmlns:a16="http://schemas.microsoft.com/office/drawing/2014/main" val="2086933523"/>
                    </a:ext>
                  </a:extLst>
                </a:gridCol>
                <a:gridCol w="339447">
                  <a:extLst>
                    <a:ext uri="{9D8B030D-6E8A-4147-A177-3AD203B41FA5}">
                      <a16:colId xmlns="" xmlns:a16="http://schemas.microsoft.com/office/drawing/2014/main" val="3835230253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3054433035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3883626171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2041394623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392562944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1870908767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2467724361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2454577571"/>
                    </a:ext>
                  </a:extLst>
                </a:gridCol>
                <a:gridCol w="460050">
                  <a:extLst>
                    <a:ext uri="{9D8B030D-6E8A-4147-A177-3AD203B41FA5}">
                      <a16:colId xmlns="" xmlns:a16="http://schemas.microsoft.com/office/drawing/2014/main" val="196203673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Дисциплина, ПМ, МДК практика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семестр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семестр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консультации*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квалификационный экзамен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рецензирование курсовых работ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проверка контрольных работ (для заочного 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="" xmlns:a16="http://schemas.microsoft.com/office/drawing/2014/main" val="2524634877"/>
                  </a:ext>
                </a:extLst>
              </a:tr>
              <a:tr h="1726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теоретическое обучение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лабораторно-практические занятия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учебная 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производственная практика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промежуточная аттестация 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теоретическое обучение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лабораторно-практические занятия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учебная 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производственная практика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преддипломная 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промежуточная аттестация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4669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Иностранный язык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79387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FF00"/>
                          </a:solidFill>
                          <a:effectLst/>
                        </a:rPr>
                        <a:t>Деление иностранный язык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73864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Физическая культура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05179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Правовые основы профессиональной деятельности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55404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Охрана труда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0979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Эффективное поведение на рынке труда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913479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2885" y="18148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2015" y="6232692"/>
            <a:ext cx="79833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"/>
              </a:rPr>
              <a:t>[</a:t>
            </a:r>
            <a:r>
              <a:rPr kumimoji="0" lang="ru-RU" alt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"/>
              </a:rPr>
              <a:t>1]</a:t>
            </a:r>
            <a:r>
              <a:rPr kumimoji="0" lang="ru-RU" alt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Столбцы таблицы, обозначенные * по образовательным программам по актуализированным ФГОС и по ФГОС ТОП-50 не заполняются</a:t>
            </a:r>
            <a:endParaRPr kumimoji="0" lang="ru-RU" altLang="ru-RU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4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12" y="2704565"/>
            <a:ext cx="5074920" cy="2387600"/>
          </a:xfrm>
        </p:spPr>
        <p:txBody>
          <a:bodyPr anchor="ctr">
            <a:normAutofit/>
          </a:bodyPr>
          <a:lstStyle/>
          <a:p>
            <a:r>
              <a:rPr lang="ru-RU" sz="6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6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13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20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44683"/>
            <a:ext cx="7886700" cy="4190221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стандарты СПО;</a:t>
            </a:r>
          </a:p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образования и науки  РФ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14.06.2013 г.№ 464  (в ред. 15.12.2014 г.) Об утверждении Порядка организации и осуществления образовательной деятельности по образовательным программам среднего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образования;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«Рекомендации по профессиональной практике студентов по специальностям среднего педагогического образования» Письмо Министерства образования и науки РФ от 3 марта 2003 г. №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18-51-210ин/18-28;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рекомендации Центра развития профессионального образования (ЦРПО) по разработке учебного плана организации, реализующей образовательные программы среднего профессионального образования по актуализированным и ФГОС по наиболее востребованным, новым и перспективным профессиям и специальностям (март 2019 г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реализации федеральных государственных стандартов среднего профессионального образования и нормы времени для планирования и расчета учебной нагрузки, выполняемой педагогическими работниками, утвержденные распоряжением министерства образования Иркутской области от 2 июля 2018 г № 450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99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Деление на подгруппы  (все ФГОС)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008505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изучении иностранного языка;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изучении информатики и ИКТ;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проведении занятий по физической культуре;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проведении лабораторных занятий по физике, химии, биологии;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организации лабораторно-практических занятий по МДК;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организации учебной практики.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Актуализированные ФГОС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ФГОС ТОП -50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176" y="2078843"/>
            <a:ext cx="7886700" cy="435133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образовательных программ в 2019-2020 учебном году осуществляется независимо от формы и срока обучения: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ФГОС ТОП -50 – 1, 2, 3 курс;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актуализированные ФГОС -1, 2 курс.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Объем недельной нагрузки обучающихся не может быть больше 36 часов и включает все виды работы во взаимодействии с преподавателем и самостоятельную учебную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273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Актуализированные ФГОС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ФГОС ТОП -50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176" y="2078843"/>
            <a:ext cx="7886700" cy="4351338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Промежуточная аттестация в форме экзамена может предусматриваться за счет часов из нагрузки, отведенной на дисциплины (междисциплинарные курсы) или за счет времени, отводимого на промежуточную аттестацию, выделенную в рамках цикла.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Проведение квалификационного экзамена по профессиональному модулю оплачивается из расчета (0, 75 +0,75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количество обучающихся)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количество членов комиссии (не более 5 человек).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Консультации в рамках учебных дисциплин (междисциплинарных курсов) выделяются образовательной организацией самостоятельно из объема нагрузки, отведенного на дисциплину.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Выполнение, подготовка и защита курсовой работы (проекта) проводятся за счет объема времени, отводимого на изучение учебной дисциплины, междисциплинарного курса. Рецензирование курсовых работ из расчета 1 час на одного студента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73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Актуализированные ФГОС 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ФГОС ТОП -50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092911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часов дисциплин и междисциплинарных курсов может составлять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до 70% от объема часов очной формы обучения –  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формы;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до 30% от объема часов очной формы обучения – для заочной формы.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Рецензирование/проверка контрольных работ по заочной форме обучения: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по дисциплинам циклов ОГСЭ, ЕН: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0,5 часа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количество студентов;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по дисциплинам и МДК цикла ОП: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0,75 часа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количество студентов.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ФГОС СПО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379" y="2317994"/>
            <a:ext cx="7886700" cy="273230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– не более 36 часов на студента;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 – 4 часа на студента;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 по заочной форме  - 4 часа, возможно до 6 часов (особые условия);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Рецензирование курсовых работ – 1 час на студента.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ФГОС СПО (промежуточная аттестация)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379" y="2317994"/>
            <a:ext cx="7886700" cy="38295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Письменный экзамен 3 часа+0.25х количество студентов;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Устный экзамен  0.75+0.25х количество студентов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Комплексный экзамен  0.75+0.25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студентов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преподавателей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вступительных экзаменов 4 часа+0.25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студентов (для творческих специальностей , Архитектура)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Квалификационный экзамен (0,75 +0, 75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обучающихся)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членов комиссии (не более 5 человек)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Сводные данные по учебным планам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2019-2020 уч. г. 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6184377"/>
              </p:ext>
            </p:extLst>
          </p:nvPr>
        </p:nvGraphicFramePr>
        <p:xfrm>
          <a:off x="415635" y="2153948"/>
          <a:ext cx="8226531" cy="3831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174">
                  <a:extLst>
                    <a:ext uri="{9D8B030D-6E8A-4147-A177-3AD203B41FA5}">
                      <a16:colId xmlns="" xmlns:a16="http://schemas.microsoft.com/office/drawing/2014/main" val="3122541860"/>
                    </a:ext>
                  </a:extLst>
                </a:gridCol>
                <a:gridCol w="231846">
                  <a:extLst>
                    <a:ext uri="{9D8B030D-6E8A-4147-A177-3AD203B41FA5}">
                      <a16:colId xmlns="" xmlns:a16="http://schemas.microsoft.com/office/drawing/2014/main" val="2381091327"/>
                    </a:ext>
                  </a:extLst>
                </a:gridCol>
                <a:gridCol w="337036">
                  <a:extLst>
                    <a:ext uri="{9D8B030D-6E8A-4147-A177-3AD203B41FA5}">
                      <a16:colId xmlns="" xmlns:a16="http://schemas.microsoft.com/office/drawing/2014/main" val="993461223"/>
                    </a:ext>
                  </a:extLst>
                </a:gridCol>
                <a:gridCol w="355433">
                  <a:extLst>
                    <a:ext uri="{9D8B030D-6E8A-4147-A177-3AD203B41FA5}">
                      <a16:colId xmlns="" xmlns:a16="http://schemas.microsoft.com/office/drawing/2014/main" val="4232411794"/>
                    </a:ext>
                  </a:extLst>
                </a:gridCol>
                <a:gridCol w="370889">
                  <a:extLst>
                    <a:ext uri="{9D8B030D-6E8A-4147-A177-3AD203B41FA5}">
                      <a16:colId xmlns="" xmlns:a16="http://schemas.microsoft.com/office/drawing/2014/main" val="3143886081"/>
                    </a:ext>
                  </a:extLst>
                </a:gridCol>
                <a:gridCol w="434174">
                  <a:extLst>
                    <a:ext uri="{9D8B030D-6E8A-4147-A177-3AD203B41FA5}">
                      <a16:colId xmlns="" xmlns:a16="http://schemas.microsoft.com/office/drawing/2014/main" val="2563687935"/>
                    </a:ext>
                  </a:extLst>
                </a:gridCol>
                <a:gridCol w="419456">
                  <a:extLst>
                    <a:ext uri="{9D8B030D-6E8A-4147-A177-3AD203B41FA5}">
                      <a16:colId xmlns="" xmlns:a16="http://schemas.microsoft.com/office/drawing/2014/main" val="45508969"/>
                    </a:ext>
                  </a:extLst>
                </a:gridCol>
                <a:gridCol w="521744">
                  <a:extLst>
                    <a:ext uri="{9D8B030D-6E8A-4147-A177-3AD203B41FA5}">
                      <a16:colId xmlns="" xmlns:a16="http://schemas.microsoft.com/office/drawing/2014/main" val="914881636"/>
                    </a:ext>
                  </a:extLst>
                </a:gridCol>
                <a:gridCol w="521744">
                  <a:extLst>
                    <a:ext uri="{9D8B030D-6E8A-4147-A177-3AD203B41FA5}">
                      <a16:colId xmlns="" xmlns:a16="http://schemas.microsoft.com/office/drawing/2014/main" val="3477900463"/>
                    </a:ext>
                  </a:extLst>
                </a:gridCol>
                <a:gridCol w="419456">
                  <a:extLst>
                    <a:ext uri="{9D8B030D-6E8A-4147-A177-3AD203B41FA5}">
                      <a16:colId xmlns="" xmlns:a16="http://schemas.microsoft.com/office/drawing/2014/main" val="2727644615"/>
                    </a:ext>
                  </a:extLst>
                </a:gridCol>
                <a:gridCol w="419456">
                  <a:extLst>
                    <a:ext uri="{9D8B030D-6E8A-4147-A177-3AD203B41FA5}">
                      <a16:colId xmlns="" xmlns:a16="http://schemas.microsoft.com/office/drawing/2014/main" val="2314413969"/>
                    </a:ext>
                  </a:extLst>
                </a:gridCol>
                <a:gridCol w="419456">
                  <a:extLst>
                    <a:ext uri="{9D8B030D-6E8A-4147-A177-3AD203B41FA5}">
                      <a16:colId xmlns="" xmlns:a16="http://schemas.microsoft.com/office/drawing/2014/main" val="2296670972"/>
                    </a:ext>
                  </a:extLst>
                </a:gridCol>
                <a:gridCol w="419456">
                  <a:extLst>
                    <a:ext uri="{9D8B030D-6E8A-4147-A177-3AD203B41FA5}">
                      <a16:colId xmlns="" xmlns:a16="http://schemas.microsoft.com/office/drawing/2014/main" val="4274910397"/>
                    </a:ext>
                  </a:extLst>
                </a:gridCol>
                <a:gridCol w="313489">
                  <a:extLst>
                    <a:ext uri="{9D8B030D-6E8A-4147-A177-3AD203B41FA5}">
                      <a16:colId xmlns="" xmlns:a16="http://schemas.microsoft.com/office/drawing/2014/main" val="1534600151"/>
                    </a:ext>
                  </a:extLst>
                </a:gridCol>
                <a:gridCol w="312752">
                  <a:extLst>
                    <a:ext uri="{9D8B030D-6E8A-4147-A177-3AD203B41FA5}">
                      <a16:colId xmlns="" xmlns:a16="http://schemas.microsoft.com/office/drawing/2014/main" val="2071043171"/>
                    </a:ext>
                  </a:extLst>
                </a:gridCol>
                <a:gridCol w="521744">
                  <a:extLst>
                    <a:ext uri="{9D8B030D-6E8A-4147-A177-3AD203B41FA5}">
                      <a16:colId xmlns="" xmlns:a16="http://schemas.microsoft.com/office/drawing/2014/main" val="919972555"/>
                    </a:ext>
                  </a:extLst>
                </a:gridCol>
                <a:gridCol w="521744">
                  <a:extLst>
                    <a:ext uri="{9D8B030D-6E8A-4147-A177-3AD203B41FA5}">
                      <a16:colId xmlns="" xmlns:a16="http://schemas.microsoft.com/office/drawing/2014/main" val="3657396202"/>
                    </a:ext>
                  </a:extLst>
                </a:gridCol>
                <a:gridCol w="312752">
                  <a:extLst>
                    <a:ext uri="{9D8B030D-6E8A-4147-A177-3AD203B41FA5}">
                      <a16:colId xmlns="" xmlns:a16="http://schemas.microsoft.com/office/drawing/2014/main" val="157400821"/>
                    </a:ext>
                  </a:extLst>
                </a:gridCol>
                <a:gridCol w="313489">
                  <a:extLst>
                    <a:ext uri="{9D8B030D-6E8A-4147-A177-3AD203B41FA5}">
                      <a16:colId xmlns="" xmlns:a16="http://schemas.microsoft.com/office/drawing/2014/main" val="677289005"/>
                    </a:ext>
                  </a:extLst>
                </a:gridCol>
                <a:gridCol w="313489">
                  <a:extLst>
                    <a:ext uri="{9D8B030D-6E8A-4147-A177-3AD203B41FA5}">
                      <a16:colId xmlns="" xmlns:a16="http://schemas.microsoft.com/office/drawing/2014/main" val="1235431805"/>
                    </a:ext>
                  </a:extLst>
                </a:gridCol>
                <a:gridCol w="312752">
                  <a:extLst>
                    <a:ext uri="{9D8B030D-6E8A-4147-A177-3AD203B41FA5}">
                      <a16:colId xmlns="" xmlns:a16="http://schemas.microsoft.com/office/drawing/2014/main" val="2826741728"/>
                    </a:ext>
                  </a:extLst>
                </a:gridCol>
              </a:tblGrid>
              <a:tr h="388939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форма обучения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курс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группа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часов по учебному плану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Дополнительные часы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="" xmlns:a16="http://schemas.microsoft.com/office/drawing/2014/main" val="99975342"/>
                  </a:ext>
                </a:extLst>
              </a:tr>
              <a:tr h="2299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часов УД и МДК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часов УП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часов ПП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часов преддипломной практики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часов на ГИА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всего часов по учебному плану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проведение экзаменов ПА*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проведение квалификационного экзамена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консультации*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подгруппы по УД  и МДК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подгруппы по УП и ПП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часов на проверку домашних контрольных работ (для заочного)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рецензирование  курсовых работ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проведение ГИА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всего дополнительных часов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099637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Программы подготовки специалистов среднего звена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1077317"/>
                  </a:ext>
                </a:extLst>
              </a:tr>
              <a:tr h="206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код и специальность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5135731"/>
                  </a:ext>
                </a:extLst>
              </a:tr>
              <a:tr h="2390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89506232"/>
                  </a:ext>
                </a:extLst>
              </a:tr>
              <a:tr h="2390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52518099"/>
                  </a:ext>
                </a:extLst>
              </a:tr>
              <a:tr h="2390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8610624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0283" y="19223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04153" y="6115706"/>
            <a:ext cx="77380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ms Rmn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Столбцы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таблицы, обозначенные * по образовательным программам по актуализированным ФГОС и по ФГОС ТОП-50 не заполняются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6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</TotalTime>
  <Words>803</Words>
  <Application>Microsoft Office PowerPoint</Application>
  <PresentationFormat>Экран (4:3)</PresentationFormat>
  <Paragraphs>273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Проведение экспертизы сводных учебных планов профессиональных образовательных организаций  на 2019-2020 уч. г.</vt:lpstr>
      <vt:lpstr>Нормативные документы </vt:lpstr>
      <vt:lpstr>Деление на подгруппы  (все ФГОС)</vt:lpstr>
      <vt:lpstr>Актуализированные ФГОС  и ФГОС ТОП -50</vt:lpstr>
      <vt:lpstr>Актуализированные ФГОС  и ФГОС ТОП -50</vt:lpstr>
      <vt:lpstr>Актуализированные ФГОС  и ФГОС ТОП -50</vt:lpstr>
      <vt:lpstr>ФГОС СПО</vt:lpstr>
      <vt:lpstr>ФГОС СПО (промежуточная аттестация)</vt:lpstr>
      <vt:lpstr>Сводные данные по учебным планам  на 2019-2020 уч. г. </vt:lpstr>
      <vt:lpstr>Форма сбора сводных данных по группе  на 2019- 2020 учебный год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157</cp:revision>
  <dcterms:created xsi:type="dcterms:W3CDTF">2018-09-04T12:10:47Z</dcterms:created>
  <dcterms:modified xsi:type="dcterms:W3CDTF">2019-06-19T13:17:00Z</dcterms:modified>
</cp:coreProperties>
</file>