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4"/>
  </p:notesMasterIdLst>
  <p:sldIdLst>
    <p:sldId id="293" r:id="rId2"/>
    <p:sldId id="283" r:id="rId3"/>
    <p:sldId id="284" r:id="rId4"/>
    <p:sldId id="294" r:id="rId5"/>
    <p:sldId id="285" r:id="rId6"/>
    <p:sldId id="286" r:id="rId7"/>
    <p:sldId id="287" r:id="rId8"/>
    <p:sldId id="288" r:id="rId9"/>
    <p:sldId id="289" r:id="rId10"/>
    <p:sldId id="290" r:id="rId11"/>
    <p:sldId id="295" r:id="rId12"/>
    <p:sldId id="291" r:id="rId13"/>
    <p:sldId id="297" r:id="rId14"/>
    <p:sldId id="301" r:id="rId15"/>
    <p:sldId id="298" r:id="rId16"/>
    <p:sldId id="299" r:id="rId17"/>
    <p:sldId id="304" r:id="rId18"/>
    <p:sldId id="303" r:id="rId19"/>
    <p:sldId id="300" r:id="rId20"/>
    <p:sldId id="292" r:id="rId21"/>
    <p:sldId id="302" r:id="rId22"/>
    <p:sldId id="296" r:id="rId23"/>
  </p:sldIdLst>
  <p:sldSz cx="10691813" cy="7559675"/>
  <p:notesSz cx="6858000" cy="9144000"/>
  <p:defaultTextStyle>
    <a:defPPr>
      <a:defRPr lang="ru-RU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6A6"/>
    <a:srgbClr val="C3232D"/>
    <a:srgbClr val="1F3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71" autoAdjust="0"/>
    <p:restoredTop sz="94618"/>
  </p:normalViewPr>
  <p:slideViewPr>
    <p:cSldViewPr snapToGrid="0" snapToObjects="1">
      <p:cViewPr varScale="1">
        <p:scale>
          <a:sx n="105" d="100"/>
          <a:sy n="105" d="100"/>
        </p:scale>
        <p:origin x="846" y="84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5A526-62A9-4440-ACC2-DB731B536920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C6BB8-88C9-C147-B608-4664A2A05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03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49DA-812C-8346-BB74-5620E7F783A7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55A04-406D-A240-AB3D-5155977581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B49DA-812C-8346-BB74-5620E7F783A7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55A04-406D-A240-AB3D-5155977581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13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1.jpe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044" y="1940721"/>
            <a:ext cx="92931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ДОШКОЛЬНЫЙ МЕТОДИЧЕСКИЙ КОНСТРУКТОР ОПЫТА</a:t>
            </a:r>
          </a:p>
          <a:p>
            <a:pPr algn="ctr"/>
            <a:r>
              <a:rPr lang="ru-RU" sz="2400" b="1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«ПЕДАГОГИЧЕСКАЯ НАХОДКА»</a:t>
            </a:r>
          </a:p>
          <a:p>
            <a:pPr algn="ctr"/>
            <a:endParaRPr lang="ru-RU" sz="1800" b="1" dirty="0" smtClean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2103" y="255279"/>
            <a:ext cx="9349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МУНИЦИПАЛЬНОЕ БЮДЖЕТНОЕ ДОШКОЛЬНОЕ ОБРАЗОВАТЕЛЬНОЕ УЧРЕЖДЕНИЕ ДЕТСКИЙ САД ОБЩЕРАЗВИВАЮЩЕГО ВИДА №</a:t>
            </a:r>
            <a:r>
              <a:rPr lang="ru-RU" sz="2000" b="1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103</a:t>
            </a:r>
            <a:endParaRPr lang="ru-RU" sz="20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0822" y="6877737"/>
            <a:ext cx="7993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F3D85"/>
                </a:solidFill>
                <a:latin typeface="Akrobat" charset="0"/>
                <a:ea typeface="Akrobat" charset="0"/>
                <a:cs typeface="Akrobat" charset="0"/>
              </a:rPr>
              <a:t>Ангарск - 2020</a:t>
            </a:r>
            <a:endParaRPr lang="ru-RU" sz="2400" b="1" dirty="0">
              <a:solidFill>
                <a:srgbClr val="1F3D85"/>
              </a:solidFill>
              <a:latin typeface="Akrobat" charset="0"/>
              <a:ea typeface="Akrobat" charset="0"/>
              <a:cs typeface="Akrobat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090" y="3978618"/>
            <a:ext cx="3766646" cy="2518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099538" y="3642168"/>
            <a:ext cx="5439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1F3D85"/>
                </a:solidFill>
                <a:latin typeface="Akrobat" charset="0"/>
                <a:ea typeface="Akrobat" charset="0"/>
                <a:cs typeface="Akrobat" charset="0"/>
              </a:rPr>
              <a:t>Ведущие: Филиппова Оксана    </a:t>
            </a:r>
          </a:p>
          <a:p>
            <a:pPr algn="ctr"/>
            <a:r>
              <a:rPr lang="ru-RU" sz="2400" b="1" dirty="0">
                <a:solidFill>
                  <a:srgbClr val="1F3D85"/>
                </a:solidFill>
                <a:latin typeface="Akrobat" charset="0"/>
                <a:ea typeface="Akrobat" charset="0"/>
                <a:cs typeface="Akrobat" charset="0"/>
              </a:rPr>
              <a:t> </a:t>
            </a:r>
            <a:r>
              <a:rPr lang="ru-RU" sz="2400" b="1" dirty="0" smtClean="0">
                <a:solidFill>
                  <a:srgbClr val="1F3D85"/>
                </a:solidFill>
                <a:latin typeface="Akrobat" charset="0"/>
                <a:ea typeface="Akrobat" charset="0"/>
                <a:cs typeface="Akrobat" charset="0"/>
              </a:rPr>
              <a:t>       Геннадьевна</a:t>
            </a:r>
          </a:p>
          <a:p>
            <a:pPr algn="ctr"/>
            <a:r>
              <a:rPr lang="ru-RU" sz="2400" b="1" dirty="0" smtClean="0">
                <a:solidFill>
                  <a:srgbClr val="1F3D85"/>
                </a:solidFill>
                <a:latin typeface="Akrobat" charset="0"/>
                <a:ea typeface="Akrobat" charset="0"/>
                <a:cs typeface="Akrobat" charset="0"/>
              </a:rPr>
              <a:t>                    </a:t>
            </a:r>
            <a:r>
              <a:rPr lang="ru-RU" sz="2400" b="1" dirty="0" err="1" smtClean="0">
                <a:solidFill>
                  <a:srgbClr val="1F3D85"/>
                </a:solidFill>
                <a:latin typeface="Akrobat" charset="0"/>
                <a:ea typeface="Akrobat" charset="0"/>
                <a:cs typeface="Akrobat" charset="0"/>
              </a:rPr>
              <a:t>Мулланурова</a:t>
            </a:r>
            <a:r>
              <a:rPr lang="ru-RU" sz="2400" b="1" dirty="0" smtClean="0">
                <a:solidFill>
                  <a:srgbClr val="1F3D85"/>
                </a:solidFill>
                <a:latin typeface="Akrobat" charset="0"/>
                <a:ea typeface="Akrobat" charset="0"/>
                <a:cs typeface="Akrobat" charset="0"/>
              </a:rPr>
              <a:t> Ольга</a:t>
            </a:r>
          </a:p>
          <a:p>
            <a:pPr algn="ctr"/>
            <a:r>
              <a:rPr lang="ru-RU" sz="2400" b="1" dirty="0" smtClean="0">
                <a:solidFill>
                  <a:srgbClr val="1F3D85"/>
                </a:solidFill>
                <a:latin typeface="Akrobat" charset="0"/>
                <a:ea typeface="Akrobat" charset="0"/>
                <a:cs typeface="Akrobat" charset="0"/>
              </a:rPr>
              <a:t>        Анатольевна</a:t>
            </a:r>
            <a:endParaRPr lang="ru-RU" sz="2400" b="1" dirty="0">
              <a:solidFill>
                <a:srgbClr val="1F3D85"/>
              </a:solidFill>
              <a:latin typeface="Akrobat" charset="0"/>
              <a:ea typeface="Akrobat" charset="0"/>
              <a:cs typeface="Akrob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46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7179" y="442547"/>
            <a:ext cx="5558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Методический конструктор</a:t>
            </a:r>
            <a:endParaRPr lang="ru-RU" sz="36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0289" y="7001266"/>
            <a:ext cx="47961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NN</a:t>
            </a:r>
            <a:endParaRPr lang="ru-RU" b="1" dirty="0">
              <a:solidFill>
                <a:schemeClr val="bg1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pic>
        <p:nvPicPr>
          <p:cNvPr id="6146" name="Picture 2" descr="I:\ИГРОПРАКТИКА\фото\P116078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010" y="2327041"/>
            <a:ext cx="6486002" cy="4337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I:\ИГРОПРАКТИКА\фото\P116079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56" t="-4686"/>
          <a:stretch/>
        </p:blipFill>
        <p:spPr bwMode="auto">
          <a:xfrm>
            <a:off x="6991882" y="1642876"/>
            <a:ext cx="3500640" cy="3012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8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5641" y="529411"/>
            <a:ext cx="5558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Методический конструктор</a:t>
            </a:r>
            <a:endParaRPr lang="ru-RU" sz="36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5816" y="2086708"/>
            <a:ext cx="49306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 smtClean="0"/>
              <a:t>Нацеливает педагога на интерактивные занятия для дошкольников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 smtClean="0"/>
              <a:t>Помогает педагогу заинтересовать воспитанников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 smtClean="0"/>
              <a:t>Повышает квалификацию педагога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dirty="0" smtClean="0"/>
              <a:t>Развивает компетенции будущего</a:t>
            </a:r>
            <a:endParaRPr lang="ru-RU" sz="2800" dirty="0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5905" y="947528"/>
            <a:ext cx="4161509" cy="278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058"/>
          <a:stretch/>
        </p:blipFill>
        <p:spPr bwMode="auto">
          <a:xfrm>
            <a:off x="5936454" y="3868002"/>
            <a:ext cx="2980409" cy="2978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995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7549" y="501245"/>
            <a:ext cx="5558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МЕТОДИЧЕСКИЙ КОНСТРУКТОР</a:t>
            </a:r>
            <a:endParaRPr lang="ru-RU" sz="32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0289" y="7001266"/>
            <a:ext cx="47961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NN</a:t>
            </a:r>
            <a:endParaRPr lang="ru-RU" b="1" dirty="0">
              <a:solidFill>
                <a:schemeClr val="bg1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pic>
        <p:nvPicPr>
          <p:cNvPr id="23" name="Picture 2" descr="I:\ИГРОПРАКТИКА\фото\P116077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65" r="8361"/>
          <a:stretch/>
        </p:blipFill>
        <p:spPr bwMode="auto">
          <a:xfrm rot="16200000">
            <a:off x="7965585" y="4375509"/>
            <a:ext cx="2701342" cy="2489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 descr="C:\Users\Ольга\Desktop\ИГРОПРАКТИКА\тех карта.pn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79" t="19380" r="6003" b="6871"/>
          <a:stretch/>
        </p:blipFill>
        <p:spPr bwMode="auto">
          <a:xfrm>
            <a:off x="6834554" y="1117021"/>
            <a:ext cx="3620801" cy="242606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Рисунок 24" descr="https://ozon-st.cdn.ngenix.net/multimedia/102675392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6994" y="4339721"/>
            <a:ext cx="1372882" cy="1955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399" t="27083" r="14867" b="7861"/>
          <a:stretch/>
        </p:blipFill>
        <p:spPr>
          <a:xfrm>
            <a:off x="1875802" y="1773064"/>
            <a:ext cx="1303538" cy="28507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231" t="26409" r="31913" b="9120"/>
          <a:stretch/>
        </p:blipFill>
        <p:spPr>
          <a:xfrm>
            <a:off x="1910680" y="2647032"/>
            <a:ext cx="1268660" cy="27294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399" t="26745" r="14583" b="9120"/>
          <a:stretch/>
        </p:blipFill>
        <p:spPr>
          <a:xfrm>
            <a:off x="471557" y="1729740"/>
            <a:ext cx="1419649" cy="300955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852" t="26987" r="32102" b="9120"/>
          <a:stretch/>
        </p:blipFill>
        <p:spPr>
          <a:xfrm>
            <a:off x="513561" y="2412970"/>
            <a:ext cx="1377645" cy="29046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852" t="26915" r="32387" b="9120"/>
          <a:stretch/>
        </p:blipFill>
        <p:spPr>
          <a:xfrm>
            <a:off x="1875802" y="3543081"/>
            <a:ext cx="1303538" cy="279822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24" t="26577" r="67094" b="8271"/>
          <a:stretch/>
        </p:blipFill>
        <p:spPr>
          <a:xfrm>
            <a:off x="471557" y="3190791"/>
            <a:ext cx="1355526" cy="297026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07" t="27441" r="49337" b="9121"/>
          <a:stretch/>
        </p:blipFill>
        <p:spPr>
          <a:xfrm>
            <a:off x="3194744" y="1799750"/>
            <a:ext cx="1355474" cy="28695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15" t="26241" r="66856" b="7862"/>
          <a:stretch/>
        </p:blipFill>
        <p:spPr>
          <a:xfrm>
            <a:off x="3219572" y="2820652"/>
            <a:ext cx="1355474" cy="289933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36" t="26240" r="32387" b="9121"/>
          <a:stretch/>
        </p:blipFill>
        <p:spPr>
          <a:xfrm>
            <a:off x="3220263" y="3777689"/>
            <a:ext cx="1354783" cy="298951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75" t="27018" r="31136" b="8504"/>
          <a:stretch/>
        </p:blipFill>
        <p:spPr>
          <a:xfrm>
            <a:off x="4867275" y="1976461"/>
            <a:ext cx="1485900" cy="289933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275" t="27018" r="31136" b="8504"/>
          <a:stretch/>
        </p:blipFill>
        <p:spPr>
          <a:xfrm>
            <a:off x="4836793" y="2412970"/>
            <a:ext cx="1485900" cy="289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7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6534" y="407461"/>
            <a:ext cx="5558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СОДЕРЖАНИЕ ИНСТРУКЦИИ</a:t>
            </a:r>
            <a:endParaRPr lang="ru-RU" sz="32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pic>
        <p:nvPicPr>
          <p:cNvPr id="1026" name="Picture 2" descr="C:\Users\kteln\OneDrive\Рабочий стол\ИГРОПРАКТИКА ВЕБИНАР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1846" y="1484678"/>
            <a:ext cx="4660411" cy="583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7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6534" y="407461"/>
            <a:ext cx="5558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СОДЕРЖАНИЕ КАРТОЧЕК</a:t>
            </a:r>
            <a:endParaRPr lang="ru-RU" sz="32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399" t="26745" r="14583" b="9120"/>
          <a:stretch/>
        </p:blipFill>
        <p:spPr>
          <a:xfrm>
            <a:off x="1422811" y="1429890"/>
            <a:ext cx="2344434" cy="49700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852" t="26987" r="32102" b="9120"/>
          <a:stretch/>
        </p:blipFill>
        <p:spPr>
          <a:xfrm>
            <a:off x="1422810" y="1469183"/>
            <a:ext cx="2338558" cy="49307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399" t="27083" r="14867" b="7861"/>
          <a:stretch/>
        </p:blipFill>
        <p:spPr>
          <a:xfrm>
            <a:off x="4082100" y="1490404"/>
            <a:ext cx="2247860" cy="49158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231" t="26409" r="31913" b="9120"/>
          <a:stretch/>
        </p:blipFill>
        <p:spPr>
          <a:xfrm>
            <a:off x="4082100" y="1487624"/>
            <a:ext cx="2247860" cy="48361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36" t="26240" r="32387" b="9121"/>
          <a:stretch/>
        </p:blipFill>
        <p:spPr>
          <a:xfrm>
            <a:off x="6631679" y="1490404"/>
            <a:ext cx="2227776" cy="491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0228" y="399753"/>
            <a:ext cx="5558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СОДЕРЖАНИЕ КАРТОЧЕК</a:t>
            </a:r>
            <a:endParaRPr lang="ru-RU" sz="32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pic>
        <p:nvPicPr>
          <p:cNvPr id="8194" name="Picture 2" descr="C:\Users\Ольга\Desktop\ИГРОПРАКТИКА\карточки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97" t="29239" r="29034" b="20609"/>
          <a:stretch/>
        </p:blipFill>
        <p:spPr bwMode="auto">
          <a:xfrm>
            <a:off x="2314025" y="1057113"/>
            <a:ext cx="5892129" cy="6035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95118" y="513005"/>
            <a:ext cx="5558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ПРОЕКТИРОВАНИЕ ЗАНЯТИЯ</a:t>
            </a:r>
            <a:endParaRPr lang="ru-RU" sz="32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95" t="15791" r="52564" b="9162"/>
          <a:stretch/>
        </p:blipFill>
        <p:spPr>
          <a:xfrm>
            <a:off x="1371598" y="1590223"/>
            <a:ext cx="7690340" cy="547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1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595118" y="383353"/>
            <a:ext cx="5558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ПРОЕКТИРОВАНИЕ ЗАНЯТИЯ</a:t>
            </a:r>
            <a:endParaRPr lang="ru-RU" sz="32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5" t="17234" r="52448" b="7431"/>
          <a:stretch/>
        </p:blipFill>
        <p:spPr>
          <a:xfrm>
            <a:off x="1101969" y="1463381"/>
            <a:ext cx="8311662" cy="587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4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567" t="26330" r="49067" b="8194"/>
          <a:stretch/>
        </p:blipFill>
        <p:spPr>
          <a:xfrm>
            <a:off x="6641086" y="1436735"/>
            <a:ext cx="1866455" cy="39583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15" t="26241" r="66856" b="7862"/>
          <a:stretch/>
        </p:blipFill>
        <p:spPr>
          <a:xfrm>
            <a:off x="6674567" y="2403230"/>
            <a:ext cx="1799491" cy="3849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01334" y="352345"/>
            <a:ext cx="5558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ПРОЕКТИРОВАНИЕ ЗАНЯТИЯ</a:t>
            </a:r>
            <a:endParaRPr lang="ru-RU" sz="32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334" t="26539" r="49184" b="7779"/>
          <a:stretch/>
        </p:blipFill>
        <p:spPr>
          <a:xfrm>
            <a:off x="4087902" y="1475759"/>
            <a:ext cx="1758462" cy="37162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51" t="26539" r="66666" b="7779"/>
          <a:stretch/>
        </p:blipFill>
        <p:spPr>
          <a:xfrm>
            <a:off x="4087902" y="2403230"/>
            <a:ext cx="1758462" cy="371621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74" t="22913" r="74785" b="22396"/>
          <a:stretch/>
        </p:blipFill>
        <p:spPr>
          <a:xfrm>
            <a:off x="1421420" y="1429563"/>
            <a:ext cx="1834663" cy="39178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32" t="22913" r="85126" b="22396"/>
          <a:stretch/>
        </p:blipFill>
        <p:spPr>
          <a:xfrm>
            <a:off x="1459519" y="2250830"/>
            <a:ext cx="1758463" cy="375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0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1303" y="388752"/>
            <a:ext cx="5558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ПРОЕКТИРОВАНИЕ ЗАНЯТИЯ</a:t>
            </a:r>
            <a:endParaRPr lang="ru-RU" sz="32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9" t="15791" r="52564" b="10605"/>
          <a:stretch/>
        </p:blipFill>
        <p:spPr>
          <a:xfrm>
            <a:off x="1324708" y="1709454"/>
            <a:ext cx="7742475" cy="539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3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0628" y="658093"/>
            <a:ext cx="6921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НАВЫКИ ТРУДОУСТРОЙСТВА</a:t>
            </a:r>
            <a:r>
              <a:rPr lang="ru-RU" sz="4800" b="1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:</a:t>
            </a:r>
            <a:endParaRPr lang="ru-RU" sz="48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0077" y="2971632"/>
            <a:ext cx="180871" cy="180871"/>
          </a:xfrm>
          <a:prstGeom prst="rect">
            <a:avLst/>
          </a:prstGeom>
          <a:solidFill>
            <a:srgbClr val="C32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70077" y="4590367"/>
            <a:ext cx="180871" cy="180871"/>
          </a:xfrm>
          <a:prstGeom prst="rect">
            <a:avLst/>
          </a:prstGeom>
          <a:solidFill>
            <a:srgbClr val="C32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250289" y="7001266"/>
            <a:ext cx="47961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NN</a:t>
            </a:r>
            <a:endParaRPr lang="ru-RU" b="1" dirty="0">
              <a:solidFill>
                <a:schemeClr val="bg1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183694" y="42649"/>
            <a:ext cx="1508120" cy="1446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056458" y="1617260"/>
            <a:ext cx="210372" cy="225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183694" y="1617260"/>
            <a:ext cx="1508119" cy="22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mybuzines.ru/marinbiz.ru/wp-content/uploads/2019/10/dV_wTbJthJM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45"/>
          <a:stretch/>
        </p:blipFill>
        <p:spPr bwMode="auto">
          <a:xfrm>
            <a:off x="5765710" y="1880203"/>
            <a:ext cx="3501120" cy="242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21103" y="4449255"/>
            <a:ext cx="534352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Soft</a:t>
            </a:r>
            <a:r>
              <a:rPr lang="ru-RU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 («мягкие навыки») — это набор неспециализированных, но существенных для работы навыков, которые способствуют успешному участию в трудовом процессе, положительно влияют на карьеру и производительность труда и являются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сквозными», то есть не имеют связи с конкретной профессиональной областью.</a:t>
            </a:r>
          </a:p>
        </p:txBody>
      </p:sp>
      <p:pic>
        <p:nvPicPr>
          <p:cNvPr id="1028" name="Picture 4" descr="https://thumbs.dreamstime.com/z/%D0%BB%D1%8E-%D0%B8-%D0%B3%D0%BE%D0%B2%D0%BE%D1%80%D1%8F-%D0%BE-%D0%B5-%D0%B5-outdoors-%D0%B2-%D0%BA%D0%BE%D1%84%D0%B5%D0%B9%D0%BD%D0%B5-5351110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9705" y="4449255"/>
            <a:ext cx="3743968" cy="275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821103" y="1880203"/>
            <a:ext cx="479425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Hard</a:t>
            </a:r>
            <a:r>
              <a:rPr lang="ru-RU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ru-RU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(«твердые» или «жесткие» навыки в переводе с английского) — это технические способности или наборы навыков, которые легко определить количественно и которые можно наглядно продемонстрировать. Как правило, их можно изучить, посещая курсы, семинары, читая книги и получив специфический опыт.</a:t>
            </a:r>
          </a:p>
        </p:txBody>
      </p:sp>
    </p:spTree>
    <p:extLst>
      <p:ext uri="{BB962C8B-B14F-4D97-AF65-F5344CB8AC3E}">
        <p14:creationId xmlns:p14="http://schemas.microsoft.com/office/powerpoint/2010/main" val="5085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88123" y="388752"/>
            <a:ext cx="794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ПРОЕКТИРОВАНИЕ ЗАНЯТИЯ С КОНТРУКТОРОМ – </a:t>
            </a:r>
            <a:r>
              <a:rPr lang="ru-RU" sz="3200" b="1" dirty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ЭТО </a:t>
            </a:r>
            <a:r>
              <a:rPr lang="ru-RU" sz="3200" b="1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ТВОРЧЕСТВО И ПРОФЕССИОНАЛИЗМ !</a:t>
            </a:r>
            <a:endParaRPr lang="ru-RU" sz="32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4738" y="2381165"/>
            <a:ext cx="91674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- проектирование занятия на выбранную </a:t>
            </a:r>
            <a:r>
              <a:rPr lang="ru-RU" sz="3600" b="1" dirty="0" smtClean="0"/>
              <a:t>тему;</a:t>
            </a:r>
            <a:endParaRPr lang="ru-RU" sz="3600" b="1" dirty="0"/>
          </a:p>
          <a:p>
            <a:r>
              <a:rPr lang="ru-RU" sz="3600" b="1" dirty="0"/>
              <a:t>- использование разнообразных методов, форм, приёмов, собранных в </a:t>
            </a:r>
            <a:r>
              <a:rPr lang="ru-RU" sz="3600" b="1" dirty="0" smtClean="0"/>
              <a:t>конструкторе; </a:t>
            </a:r>
            <a:endParaRPr lang="ru-RU" sz="3600" b="1" dirty="0"/>
          </a:p>
          <a:p>
            <a:r>
              <a:rPr lang="ru-RU" sz="3600" b="1" dirty="0"/>
              <a:t>- дополнение конструктора собственными разработками</a:t>
            </a:r>
          </a:p>
        </p:txBody>
      </p:sp>
    </p:spTree>
    <p:extLst>
      <p:ext uri="{BB962C8B-B14F-4D97-AF65-F5344CB8AC3E}">
        <p14:creationId xmlns:p14="http://schemas.microsoft.com/office/powerpoint/2010/main" val="124191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41303" y="2229276"/>
            <a:ext cx="55585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БЛАГОДАРИМ </a:t>
            </a:r>
          </a:p>
          <a:p>
            <a:pPr algn="ctr"/>
            <a:r>
              <a:rPr lang="ru-RU" sz="4800" b="1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ЗА</a:t>
            </a:r>
          </a:p>
          <a:p>
            <a:pPr algn="ctr"/>
            <a:r>
              <a:rPr lang="ru-RU" sz="4800" b="1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ВНИМАНИЕ!</a:t>
            </a:r>
            <a:endParaRPr lang="ru-RU" sz="48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2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85906" y="331540"/>
            <a:ext cx="5558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ТРАНСЛЯЦИЯ ПЕДАГОГИЧЕСКОГО ОПЫТА</a:t>
            </a:r>
            <a:endParaRPr lang="ru-RU" sz="32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9761" y="2215653"/>
            <a:ext cx="2160000" cy="216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185906" y="2215653"/>
            <a:ext cx="2160000" cy="216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сайт.png"/>
          <p:cNvPicPr>
            <a:picLocks noChangeAspect="1"/>
          </p:cNvPicPr>
          <p:nvPr/>
        </p:nvPicPr>
        <p:blipFill>
          <a:blip r:embed="rId2" cstate="print"/>
          <a:srcRect t="3801" r="34193" b="53150"/>
          <a:stretch>
            <a:fillRect/>
          </a:stretch>
        </p:blipFill>
        <p:spPr>
          <a:xfrm>
            <a:off x="2032570" y="2075398"/>
            <a:ext cx="7146600" cy="502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7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0687" y="294724"/>
            <a:ext cx="5558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Soft</a:t>
            </a:r>
            <a:r>
              <a:rPr lang="ru-RU" sz="4000" b="1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 </a:t>
            </a:r>
            <a:r>
              <a:rPr lang="en-US" sz="4000" b="1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skills – </a:t>
            </a:r>
            <a:endParaRPr lang="ru-RU" sz="4000" b="1" dirty="0" smtClean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  <a:p>
            <a:r>
              <a:rPr lang="ru-RU" sz="4000" b="1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навыки будущего</a:t>
            </a:r>
            <a:endParaRPr lang="ru-RU" sz="40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0289" y="7001266"/>
            <a:ext cx="47961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NN</a:t>
            </a:r>
            <a:endParaRPr lang="ru-RU" b="1" dirty="0">
              <a:solidFill>
                <a:schemeClr val="bg1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163050" y="294724"/>
            <a:ext cx="1528763" cy="1480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037406" y="1653540"/>
            <a:ext cx="228514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28" r="18489"/>
          <a:stretch/>
        </p:blipFill>
        <p:spPr>
          <a:xfrm>
            <a:off x="3883978" y="1775460"/>
            <a:ext cx="2509351" cy="2586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73976">
            <a:off x="6785865" y="2085584"/>
            <a:ext cx="3024336" cy="2175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8" descr="http://detishki.ucoz.ru/9may/malchik_s_voprosom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9406" y="4187593"/>
            <a:ext cx="1792999" cy="253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22"/>
          <a:stretch/>
        </p:blipFill>
        <p:spPr>
          <a:xfrm>
            <a:off x="995289" y="4571663"/>
            <a:ext cx="3622798" cy="2579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60" r="16683"/>
          <a:stretch/>
        </p:blipFill>
        <p:spPr>
          <a:xfrm>
            <a:off x="6074560" y="4497735"/>
            <a:ext cx="3326587" cy="2707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65"/>
          <a:stretch/>
        </p:blipFill>
        <p:spPr>
          <a:xfrm rot="20111313">
            <a:off x="344357" y="2275875"/>
            <a:ext cx="3114640" cy="2326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807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7241" y="367810"/>
            <a:ext cx="5558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Soft</a:t>
            </a:r>
            <a:r>
              <a:rPr lang="ru-RU" sz="4000" b="1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 </a:t>
            </a:r>
            <a:r>
              <a:rPr lang="en-US" sz="4000" b="1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skills – </a:t>
            </a:r>
            <a:endParaRPr lang="ru-RU" sz="4000" b="1" dirty="0" smtClean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  <a:p>
            <a:r>
              <a:rPr lang="ru-RU" sz="4000" b="1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навыки будущего</a:t>
            </a:r>
            <a:endParaRPr lang="ru-RU" sz="40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0289" y="7001266"/>
            <a:ext cx="47961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NN</a:t>
            </a:r>
            <a:endParaRPr lang="ru-RU" b="1" dirty="0">
              <a:solidFill>
                <a:schemeClr val="bg1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163050" y="294724"/>
            <a:ext cx="1528763" cy="1480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037406" y="1653540"/>
            <a:ext cx="228514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8" descr="http://detishki.ucoz.ru/9may/malchik_s_voprosom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9565" y="1946027"/>
            <a:ext cx="1246419" cy="176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User\Desktop\видео библиотека\фото\сбербанк профпробы\фото для сбербанка\P_20181116_10534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514"/>
          <a:stretch>
            <a:fillRect/>
          </a:stretch>
        </p:blipFill>
        <p:spPr bwMode="auto">
          <a:xfrm flipH="1">
            <a:off x="7755729" y="1946027"/>
            <a:ext cx="2781882" cy="4277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9163" y="3927229"/>
            <a:ext cx="4776566" cy="3184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655" y="1805940"/>
            <a:ext cx="4290939" cy="2860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79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6533" y="330561"/>
            <a:ext cx="5558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ПРОФЕССИОНАЛИЗМ ПЕДАГОГОВ</a:t>
            </a:r>
            <a:endParaRPr lang="ru-RU" sz="32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641" y="5985603"/>
            <a:ext cx="9889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F3D85"/>
                </a:solidFill>
                <a:latin typeface="Akrobat" charset="0"/>
                <a:ea typeface="Akrobat" charset="0"/>
                <a:cs typeface="Akrobat" charset="0"/>
              </a:rPr>
              <a:t>Проект «Методический конструктор как средство профессиональной компетентности педагогов ДОО в вопросах развития </a:t>
            </a:r>
            <a:r>
              <a:rPr lang="en-US" sz="2000" b="1" dirty="0" smtClean="0">
                <a:solidFill>
                  <a:srgbClr val="1F3D85"/>
                </a:solidFill>
                <a:latin typeface="Akrobat" charset="0"/>
                <a:ea typeface="Akrobat" charset="0"/>
                <a:cs typeface="Akrobat" charset="0"/>
              </a:rPr>
              <a:t>Soft skills </a:t>
            </a:r>
            <a:r>
              <a:rPr lang="ru-RU" sz="2000" b="1" dirty="0" smtClean="0">
                <a:solidFill>
                  <a:srgbClr val="1F3D85"/>
                </a:solidFill>
                <a:latin typeface="Akrobat" charset="0"/>
                <a:ea typeface="Akrobat" charset="0"/>
                <a:cs typeface="Akrobat" charset="0"/>
              </a:rPr>
              <a:t>у детей дошкольного возраста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50289" y="7001266"/>
            <a:ext cx="47961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NN</a:t>
            </a:r>
            <a:endParaRPr lang="ru-RU" b="1" dirty="0">
              <a:solidFill>
                <a:schemeClr val="bg1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63050" y="294724"/>
            <a:ext cx="1528763" cy="1465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037406" y="1653540"/>
            <a:ext cx="228514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3" descr="G:\DCIM\113_PANA\P1130657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549"/>
          <a:stretch/>
        </p:blipFill>
        <p:spPr bwMode="auto">
          <a:xfrm>
            <a:off x="221527" y="2053164"/>
            <a:ext cx="3016760" cy="3899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G:\DCIM\113_PANA\P1130477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53" r="5023"/>
          <a:stretch/>
        </p:blipFill>
        <p:spPr bwMode="auto">
          <a:xfrm>
            <a:off x="3228551" y="2347473"/>
            <a:ext cx="3878539" cy="3151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J:\DCIM\113_PANA\P1130268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99" r="12804"/>
          <a:stretch/>
        </p:blipFill>
        <p:spPr bwMode="auto">
          <a:xfrm>
            <a:off x="7255731" y="2438400"/>
            <a:ext cx="3259870" cy="3022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14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6611" y="264756"/>
            <a:ext cx="5558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Методический конструктор опыта «Педагогическая находка»</a:t>
            </a:r>
            <a:endParaRPr lang="ru-RU" sz="32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830" y="2785732"/>
            <a:ext cx="4428490" cy="2961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C:\Users\Ольга\Desktop\ИГРОПРАКТИКА\тех карта.pn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79" t="19380" r="6003" b="6871"/>
          <a:stretch/>
        </p:blipFill>
        <p:spPr bwMode="auto">
          <a:xfrm>
            <a:off x="5345906" y="2272529"/>
            <a:ext cx="3505200" cy="236283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Рисунок 24" descr="C:\Users\Ольга\Desktop\ИГРОПРАКТИКА\белый.pn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951" t="37810" r="3140" b="23554"/>
          <a:stretch/>
        </p:blipFill>
        <p:spPr bwMode="auto">
          <a:xfrm>
            <a:off x="5233929" y="4825741"/>
            <a:ext cx="1716573" cy="18430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Рисунок 25" descr="https://ozon-st.cdn.ngenix.net/multimedia/102675392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2482" y="4892838"/>
            <a:ext cx="1372882" cy="1843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548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5255" y="406301"/>
            <a:ext cx="5558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Методический конструктор</a:t>
            </a:r>
            <a:endParaRPr lang="ru-RU" sz="40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pic>
        <p:nvPicPr>
          <p:cNvPr id="3074" name="Picture 2" descr="http://900igr.net/up/datai/89148/0048-020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928" y="1805940"/>
            <a:ext cx="3333750" cy="3333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dn.slidesharecdn.com/ss_thumbnails/vneurochdeyatelnost01-170904145301-thumbnail-4.jpg?cb=1504536799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35"/>
          <a:stretch/>
        </p:blipFill>
        <p:spPr bwMode="auto">
          <a:xfrm>
            <a:off x="3966407" y="2387247"/>
            <a:ext cx="2758998" cy="388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Ольга\Desktop\ИГРОПРАКТИКА\икра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897" t="26963" r="23452" b="12680"/>
          <a:stretch/>
        </p:blipFill>
        <p:spPr bwMode="auto">
          <a:xfrm>
            <a:off x="7003884" y="3695554"/>
            <a:ext cx="3473776" cy="3185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54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50289" y="7001266"/>
            <a:ext cx="479618" cy="4082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krobat ExtraBold" charset="0"/>
                <a:ea typeface="Akrobat ExtraBold" charset="0"/>
                <a:cs typeface="Akrobat ExtraBold" charset="0"/>
              </a:rPr>
              <a:t>NN</a:t>
            </a:r>
            <a:endParaRPr lang="ru-RU" b="1" dirty="0">
              <a:solidFill>
                <a:schemeClr val="bg1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61748" y="461789"/>
            <a:ext cx="5558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Методический конструктор</a:t>
            </a:r>
            <a:endParaRPr lang="ru-RU" sz="40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pic>
        <p:nvPicPr>
          <p:cNvPr id="4098" name="Picture 2" descr="C:\Users\Ольга\Desktop\ИГРОПРАКТИКА\скрины\коробка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1" t="18777" r="1234" b="19590"/>
          <a:stretch/>
        </p:blipFill>
        <p:spPr bwMode="auto">
          <a:xfrm>
            <a:off x="5196761" y="3003966"/>
            <a:ext cx="5142992" cy="259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:\ИГРОПРАКТИКА\фото\P116077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45271" y="2482290"/>
            <a:ext cx="4851490" cy="32444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50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558492" y="426180"/>
            <a:ext cx="55585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F3D85"/>
                </a:solidFill>
                <a:latin typeface="Akrobat ExtraBold" charset="0"/>
                <a:ea typeface="Akrobat ExtraBold" charset="0"/>
                <a:cs typeface="Akrobat ExtraBold" charset="0"/>
              </a:rPr>
              <a:t>Методический конструктор</a:t>
            </a:r>
            <a:endParaRPr lang="ru-RU" sz="4000" b="1" dirty="0">
              <a:solidFill>
                <a:srgbClr val="1F3D85"/>
              </a:solidFill>
              <a:latin typeface="Akrobat ExtraBold" charset="0"/>
              <a:ea typeface="Akrobat ExtraBold" charset="0"/>
              <a:cs typeface="Akrobat ExtraBold" charset="0"/>
            </a:endParaRPr>
          </a:p>
        </p:txBody>
      </p:sp>
      <p:pic>
        <p:nvPicPr>
          <p:cNvPr id="5122" name="Picture 2" descr="I:\ИГРОПРАКТИКА\фото\P116077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65" r="8361"/>
          <a:stretch/>
        </p:blipFill>
        <p:spPr bwMode="auto">
          <a:xfrm rot="16200000">
            <a:off x="6147289" y="2357989"/>
            <a:ext cx="3939586" cy="3630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Ольга\Desktop\ИГРОПРАКТИКА\скрины\цветная карточка.png"/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65" t="22698" r="49167" b="21941"/>
          <a:stretch/>
        </p:blipFill>
        <p:spPr bwMode="auto">
          <a:xfrm rot="20753132">
            <a:off x="312628" y="2058793"/>
            <a:ext cx="2946367" cy="310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Ольга\Desktop\ИГРОПРАКТИКА\скрины\цветная карточка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833" t="22666" r="7054" b="21813"/>
          <a:stretch/>
        </p:blipFill>
        <p:spPr bwMode="auto">
          <a:xfrm>
            <a:off x="2904886" y="3305908"/>
            <a:ext cx="2956652" cy="311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25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4294</TotalTime>
  <Words>220</Words>
  <Application>Microsoft Office PowerPoint</Application>
  <PresentationFormat>Произвольный</PresentationFormat>
  <Paragraphs>50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Akrobat</vt:lpstr>
      <vt:lpstr>Akrobat ExtraBold</vt:lpstr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Радионов Александр Владимирович</cp:lastModifiedBy>
  <cp:revision>56</cp:revision>
  <dcterms:created xsi:type="dcterms:W3CDTF">2017-06-06T12:31:48Z</dcterms:created>
  <dcterms:modified xsi:type="dcterms:W3CDTF">2020-10-16T01:29:06Z</dcterms:modified>
</cp:coreProperties>
</file>