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91" r:id="rId2"/>
    <p:sldId id="302" r:id="rId3"/>
    <p:sldId id="307" r:id="rId4"/>
    <p:sldId id="308" r:id="rId5"/>
    <p:sldId id="310" r:id="rId6"/>
    <p:sldId id="309" r:id="rId7"/>
    <p:sldId id="298" r:id="rId8"/>
    <p:sldId id="297" r:id="rId9"/>
    <p:sldId id="311" r:id="rId10"/>
    <p:sldId id="325" r:id="rId11"/>
    <p:sldId id="312" r:id="rId12"/>
    <p:sldId id="313" r:id="rId13"/>
    <p:sldId id="326" r:id="rId14"/>
    <p:sldId id="318" r:id="rId15"/>
    <p:sldId id="317" r:id="rId16"/>
    <p:sldId id="327" r:id="rId17"/>
    <p:sldId id="319" r:id="rId18"/>
    <p:sldId id="314" r:id="rId19"/>
    <p:sldId id="320" r:id="rId20"/>
    <p:sldId id="316" r:id="rId21"/>
    <p:sldId id="321" r:id="rId22"/>
    <p:sldId id="305" r:id="rId23"/>
    <p:sldId id="324" r:id="rId24"/>
    <p:sldId id="322" r:id="rId25"/>
    <p:sldId id="329" r:id="rId26"/>
    <p:sldId id="328" r:id="rId27"/>
    <p:sldId id="30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8771CC3-DB16-4A6C-B42B-FC2CE60046ED}">
          <p14:sldIdLst>
            <p14:sldId id="291"/>
            <p14:sldId id="302"/>
            <p14:sldId id="307"/>
            <p14:sldId id="308"/>
            <p14:sldId id="310"/>
            <p14:sldId id="309"/>
            <p14:sldId id="298"/>
            <p14:sldId id="297"/>
            <p14:sldId id="311"/>
            <p14:sldId id="325"/>
            <p14:sldId id="312"/>
            <p14:sldId id="313"/>
            <p14:sldId id="326"/>
            <p14:sldId id="318"/>
            <p14:sldId id="317"/>
            <p14:sldId id="327"/>
            <p14:sldId id="319"/>
            <p14:sldId id="314"/>
            <p14:sldId id="320"/>
            <p14:sldId id="316"/>
            <p14:sldId id="321"/>
            <p14:sldId id="305"/>
            <p14:sldId id="324"/>
            <p14:sldId id="322"/>
            <p14:sldId id="329"/>
            <p14:sldId id="328"/>
            <p14:sldId id="303"/>
          </p14:sldIdLst>
        </p14:section>
        <p14:section name="Раздел без заголовка" id="{29BEA865-F0E2-47E7-BBE7-418A51CF7D7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71" d="100"/>
          <a:sy n="71" d="100"/>
        </p:scale>
        <p:origin x="8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2324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3245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3245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3245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3245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3245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3245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3245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245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24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246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24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246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7F9E07-F965-4E95-B0AB-08DCA70355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9C1EC-1981-4840-9933-8FED043412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C46A2-58AD-4BE9-9286-337C667AE3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88BDEE-9F74-49B6-8730-AB1DF381CE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54008F-CBFD-49BB-9356-87920FDC3F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9A4A186-7923-4EB1-845E-BC71DF4CB6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B3250-4311-443A-A74D-9CA537B77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4FF1-E0D6-45DE-A706-76015739F9D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18ADF-2AAA-4638-8AFA-A44653FF34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AABDCC-BDE5-444C-BE49-B62EB90B6D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EC202-56ED-4BA5-8F84-965BF655E2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A52A4-1E8B-43F1-952A-EE62660EDA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98C74-FDB0-43DD-A56C-971794C555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DBCC2-74EF-4B2C-9644-38C5950A54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314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3142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3142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3143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314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14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14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2314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2314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867FA15-F10E-4186-99AF-07403BD046C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3143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92696"/>
            <a:ext cx="6629400" cy="1152128"/>
          </a:xfrm>
        </p:spPr>
        <p:txBody>
          <a:bodyPr/>
          <a:lstStyle/>
          <a:p>
            <a:pPr algn="ctr"/>
            <a:r>
              <a:rPr lang="ru-RU" sz="1800" b="1" dirty="0" smtClean="0"/>
              <a:t>Муниципальное бюджетное общеобразовательное учреждение города Иркутска средняя общеобразовательная школа № 4</a:t>
            </a:r>
            <a:endParaRPr lang="ru-RU" sz="1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858000" cy="3645768"/>
          </a:xfrm>
        </p:spPr>
        <p:txBody>
          <a:bodyPr/>
          <a:lstStyle/>
          <a:p>
            <a:r>
              <a:rPr lang="ru-RU" sz="3600" b="1" dirty="0" smtClean="0">
                <a:latin typeface="+mj-lt"/>
              </a:rPr>
              <a:t>Межсетевой  методический семинар</a:t>
            </a:r>
          </a:p>
          <a:p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 </a:t>
            </a:r>
            <a:endParaRPr lang="ru-RU" b="1" dirty="0">
              <a:latin typeface="+mj-lt"/>
            </a:endParaRPr>
          </a:p>
        </p:txBody>
      </p:sp>
      <p:pic>
        <p:nvPicPr>
          <p:cNvPr id="4" name="Рисунок 3" descr="C:\Users\uvr02\Desktop\эмблем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ая выноска 70"/>
          <p:cNvSpPr/>
          <p:nvPr/>
        </p:nvSpPr>
        <p:spPr>
          <a:xfrm>
            <a:off x="323528" y="1062109"/>
            <a:ext cx="8208912" cy="3077950"/>
          </a:xfrm>
          <a:prstGeom prst="wedgeRectCallout">
            <a:avLst>
              <a:gd name="adj1" fmla="val -30324"/>
              <a:gd name="adj2" fmla="val 711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Группа 85"/>
          <p:cNvGrpSpPr/>
          <p:nvPr/>
        </p:nvGrpSpPr>
        <p:grpSpPr>
          <a:xfrm>
            <a:off x="136162" y="72008"/>
            <a:ext cx="9007838" cy="6785992"/>
            <a:chOff x="136162" y="72008"/>
            <a:chExt cx="9007838" cy="678599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95736" y="6453336"/>
              <a:ext cx="4608512" cy="4046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619672" y="72008"/>
              <a:ext cx="6048672" cy="836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16632"/>
              <a:ext cx="8496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профессионального самоопределения»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г. Иркутска СОШ №4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6453336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Социальный заказ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162" y="508518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1-4-классы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276378" y="485333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рплоплс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9736" y="4869160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593011" y="4857680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Инновационные УМК,  школьная НПК, </a:t>
              </a:r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endPara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70694" y="479715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924598" y="486862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02281" y="4865582"/>
              <a:ext cx="1080120" cy="291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231301" y="4860718"/>
              <a:ext cx="1235486" cy="7200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 - путешествие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08984" y="4857680"/>
              <a:ext cx="1080120" cy="2995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489279" y="4856441"/>
              <a:ext cx="1235486" cy="72008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566962" y="4853402"/>
              <a:ext cx="1080120" cy="303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7763495" y="4864294"/>
              <a:ext cx="1235486" cy="86896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Классные  р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уководители, «</a:t>
              </a:r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Сибирячок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», игра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740352" y="4869160"/>
              <a:ext cx="14036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431540" y="1062293"/>
            <a:ext cx="81009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стартовой диагностики в соответствии с ФГОС НОО.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диагностики самооценки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Дембо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-Рубинштейна (модификация А.М. Прихожан);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анкета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«Оцени поступок» (модификация Е.А. Кургановой, О.А.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Кабардовой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оценки уровня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сформированности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компонентов учебной деятельности (Г.В.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Репкина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отслеживания уровня коммуникативных навыков учащихся (Г.А.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Цукерман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тест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Равена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(модификация Л.А.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Ясюковой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интересов младших школьников и другие;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ая выноска 21"/>
          <p:cNvSpPr/>
          <p:nvPr/>
        </p:nvSpPr>
        <p:spPr>
          <a:xfrm>
            <a:off x="546458" y="1062109"/>
            <a:ext cx="6833854" cy="2742035"/>
          </a:xfrm>
          <a:prstGeom prst="wedgeRectCallout">
            <a:avLst>
              <a:gd name="adj1" fmla="val -29332"/>
              <a:gd name="adj2" fmla="val 824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Группа 85"/>
          <p:cNvGrpSpPr/>
          <p:nvPr/>
        </p:nvGrpSpPr>
        <p:grpSpPr>
          <a:xfrm>
            <a:off x="136162" y="72008"/>
            <a:ext cx="9007838" cy="6785992"/>
            <a:chOff x="136162" y="72008"/>
            <a:chExt cx="9007838" cy="678599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95736" y="6453336"/>
              <a:ext cx="4608512" cy="4046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619672" y="72008"/>
              <a:ext cx="6048672" cy="836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16632"/>
              <a:ext cx="8496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профессионального самоопределения»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г. Иркутска СОШ №4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6453336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Социальный заказ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162" y="508518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1-4-классы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276378" y="485333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рплоплс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9736" y="4869160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593011" y="4857680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Инновационные УМК,  школьная НПК, </a:t>
              </a:r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endPara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70694" y="479715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924598" y="486862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02281" y="4865582"/>
              <a:ext cx="1080120" cy="291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231301" y="4860718"/>
              <a:ext cx="1235486" cy="7200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 - путешествие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08984" y="4857680"/>
              <a:ext cx="1080120" cy="2995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489279" y="4856441"/>
              <a:ext cx="1235486" cy="72008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566962" y="4853402"/>
              <a:ext cx="1080120" cy="303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7763495" y="4864294"/>
              <a:ext cx="1235486" cy="86896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Классные  р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уководители, «</a:t>
              </a:r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Сибирячок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», игра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740352" y="4869160"/>
              <a:ext cx="14036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1043100" y="1200525"/>
            <a:ext cx="8100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● консультирование </a:t>
            </a:r>
            <a:r>
              <a:rPr lang="ru-RU" dirty="0"/>
              <a:t>о результатах </a:t>
            </a:r>
            <a:r>
              <a:rPr lang="ru-RU" dirty="0" smtClean="0"/>
              <a:t>диагностики</a:t>
            </a:r>
          </a:p>
          <a:p>
            <a:pPr lvl="0"/>
            <a:r>
              <a:rPr lang="ru-RU" dirty="0" smtClean="0"/>
              <a:t>  </a:t>
            </a:r>
            <a:r>
              <a:rPr lang="ru-RU" dirty="0"/>
              <a:t>родителей, учителей. </a:t>
            </a:r>
            <a:endParaRPr lang="ru-RU" dirty="0" smtClean="0"/>
          </a:p>
          <a:p>
            <a:pPr lvl="0"/>
            <a:endParaRPr lang="ru-RU" dirty="0"/>
          </a:p>
          <a:p>
            <a:pPr lvl="0"/>
            <a:r>
              <a:rPr lang="ru-RU" dirty="0"/>
              <a:t>● </a:t>
            </a:r>
            <a:r>
              <a:rPr lang="ru-RU" dirty="0" smtClean="0"/>
              <a:t>организация коррекционно-развивающих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занятий по программе «Мир профессий».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>
            <a:off x="570616" y="1026029"/>
            <a:ext cx="5328592" cy="2742035"/>
          </a:xfrm>
          <a:prstGeom prst="wedgeRectCallout">
            <a:avLst>
              <a:gd name="adj1" fmla="val 1379"/>
              <a:gd name="adj2" fmla="val 829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85"/>
          <p:cNvGrpSpPr/>
          <p:nvPr/>
        </p:nvGrpSpPr>
        <p:grpSpPr>
          <a:xfrm>
            <a:off x="136162" y="72008"/>
            <a:ext cx="9007838" cy="6785992"/>
            <a:chOff x="136162" y="72008"/>
            <a:chExt cx="9007838" cy="678599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95736" y="6453336"/>
              <a:ext cx="4608512" cy="4046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619672" y="72008"/>
              <a:ext cx="6048672" cy="836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16632"/>
              <a:ext cx="8496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профессионального самоопределения»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г. Иркутска СОШ №4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6453336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Социальный заказ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162" y="508518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1-4-классы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276378" y="485333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рплоплс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9736" y="4869160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593011" y="4857680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Инновационные УМК,  школьная НПК, </a:t>
              </a:r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endPara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70694" y="479715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924598" y="486862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02281" y="4865582"/>
              <a:ext cx="1080120" cy="291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231301" y="4860718"/>
              <a:ext cx="1235486" cy="7200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 - путешествие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08984" y="4857680"/>
              <a:ext cx="1080120" cy="2995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489279" y="4856441"/>
              <a:ext cx="1235486" cy="72008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566962" y="4853402"/>
              <a:ext cx="1080120" cy="303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7763495" y="4864294"/>
              <a:ext cx="1235486" cy="86896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Классные  р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уководители, «</a:t>
              </a:r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Сибирячок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», игра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740352" y="4869160"/>
              <a:ext cx="14036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11560" y="1146488"/>
            <a:ext cx="5263490" cy="2336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обучающихся начальных классов планируется проведение ежегодной школьной научно-практической конференции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Инсайт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Первые шаги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портфолио достижений и участие в конкурсах, олимпиадах.</a:t>
            </a:r>
            <a:endParaRPr lang="ru-RU" sz="20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1061" y="1082803"/>
            <a:ext cx="2899411" cy="3115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2015-2016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Старцева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Наталья «Приносит ли пользу мороженое?»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2016-2017,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Баенхаев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Павел, Городская НПК «Электромагнитная индукция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</a:rPr>
              <a:t>2017-2018</a:t>
            </a:r>
            <a:r>
              <a:rPr lang="ru-RU" dirty="0" smtClean="0">
                <a:latin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</a:rPr>
              <a:t>Баенхаев</a:t>
            </a:r>
            <a:r>
              <a:rPr lang="ru-RU" dirty="0" smtClean="0">
                <a:latin typeface="Times New Roman" panose="02020603050405020304" pitchFamily="18" charset="0"/>
              </a:rPr>
              <a:t> Павел «Площади прямоугольников»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9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Для </a:t>
            </a:r>
            <a:r>
              <a:rPr lang="ru-RU" dirty="0"/>
              <a:t>приготовления обеда повару понадобилось 24 кг картошки, свеклы в 3 раза меньше, а лука в 2 раза меньше чем свеклы. Сколько килограмм лука потратил </a:t>
            </a:r>
            <a:r>
              <a:rPr lang="ru-RU" dirty="0" smtClean="0"/>
              <a:t>повар?</a:t>
            </a:r>
          </a:p>
          <a:p>
            <a:pPr marL="342900" indent="-342900">
              <a:buAutoNum type="arabicPeriod"/>
            </a:pPr>
            <a:r>
              <a:rPr lang="ru-RU" dirty="0"/>
              <a:t>Из 27 м ткани можно сшить 9 платьев. Сколько потребуется ткани на 14 таких платьев</a:t>
            </a:r>
            <a:r>
              <a:rPr lang="ru-RU" dirty="0" smtClean="0"/>
              <a:t>?</a:t>
            </a:r>
          </a:p>
          <a:p>
            <a:pPr marL="342900" indent="-342900">
              <a:buAutoNum type="arabicPeriod"/>
            </a:pPr>
            <a:r>
              <a:rPr lang="ru-RU" dirty="0"/>
              <a:t>В классе 24 ученика сдали экзамен по русскому языку, а 25 учеников сдали экзамен по математике, причем 22 ученика сдали оба экзамена. Сколько учеников в классе, если каждый сдал хотя бы один из экзаменов?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1026" name="Picture 2" descr="http://5klass.net/datas/okruzhajuschij-mir/Voprosy-po-lesu/0010-010-Izdelija-iz-drevesin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3"/>
          <a:stretch/>
        </p:blipFill>
        <p:spPr bwMode="auto">
          <a:xfrm>
            <a:off x="4431450" y="2924944"/>
            <a:ext cx="4464496" cy="37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td1.mycdn.me/image?id=833932786538&amp;t=20&amp;plc=WEB&amp;tkn=*0AnaPVTVJzwJ3jEqpO9e7x1-3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2609930" cy="351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5"/>
          <p:cNvGrpSpPr/>
          <p:nvPr/>
        </p:nvGrpSpPr>
        <p:grpSpPr>
          <a:xfrm>
            <a:off x="136162" y="72008"/>
            <a:ext cx="9007838" cy="6785992"/>
            <a:chOff x="136162" y="72008"/>
            <a:chExt cx="9007838" cy="678599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95736" y="6453336"/>
              <a:ext cx="4608512" cy="4046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619672" y="72008"/>
              <a:ext cx="6048672" cy="836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16632"/>
              <a:ext cx="8496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профессионального самоопределения»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г. Иркутска СОШ №4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6453336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Социальный заказ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162" y="508518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1-4-классы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276378" y="485333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рплоплс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9736" y="4869160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593011" y="4857680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Инновационные УМК,  школьная НПК, </a:t>
              </a:r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endPara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70694" y="479715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924598" y="486862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02281" y="4865582"/>
              <a:ext cx="1080120" cy="291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231301" y="4860718"/>
              <a:ext cx="1235486" cy="7200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 - путешествие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08984" y="4857680"/>
              <a:ext cx="1080120" cy="2995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489279" y="4856441"/>
              <a:ext cx="1235486" cy="72008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566962" y="4853402"/>
              <a:ext cx="1080120" cy="303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7763495" y="4864294"/>
              <a:ext cx="1235486" cy="86896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Классные  р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уководители, «</a:t>
              </a:r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Сибирячок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», игра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740352" y="4869160"/>
              <a:ext cx="14036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ая выноска 21"/>
          <p:cNvSpPr/>
          <p:nvPr/>
        </p:nvSpPr>
        <p:spPr>
          <a:xfrm>
            <a:off x="1910105" y="1161211"/>
            <a:ext cx="5328592" cy="2742035"/>
          </a:xfrm>
          <a:prstGeom prst="wedgeRectCallout">
            <a:avLst>
              <a:gd name="adj1" fmla="val 1379"/>
              <a:gd name="adj2" fmla="val 82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8008" y="1272715"/>
            <a:ext cx="4572000" cy="26273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Объединения по интересам: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«Любители математики»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«Знатоки природы»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мастерская»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«Родное слово»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«Колесо истории»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«Азбука безопасности»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5"/>
          <p:cNvGrpSpPr/>
          <p:nvPr/>
        </p:nvGrpSpPr>
        <p:grpSpPr>
          <a:xfrm>
            <a:off x="136162" y="72008"/>
            <a:ext cx="9007838" cy="6785992"/>
            <a:chOff x="136162" y="72008"/>
            <a:chExt cx="9007838" cy="678599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95736" y="6453336"/>
              <a:ext cx="4608512" cy="4046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619672" y="72008"/>
              <a:ext cx="6048672" cy="836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16632"/>
              <a:ext cx="8496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профессионального самоопределения»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г. Иркутска СОШ №4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6453336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Социальный заказ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162" y="508518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1-4-классы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276378" y="485333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рплоплс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9736" y="4869160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593011" y="4857680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Инновационные УМК,  школьная НПК, </a:t>
              </a:r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endPara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70694" y="479715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924598" y="486862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02281" y="4865582"/>
              <a:ext cx="1080120" cy="291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231301" y="4860718"/>
              <a:ext cx="1235486" cy="7200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 - путешествие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08984" y="4857680"/>
              <a:ext cx="1080120" cy="2995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489279" y="4856441"/>
              <a:ext cx="1235486" cy="72008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566962" y="4853402"/>
              <a:ext cx="1080120" cy="303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7763495" y="4864294"/>
              <a:ext cx="1235486" cy="86896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Классные  р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уководители, «</a:t>
              </a:r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Сибирячок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», игра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740352" y="4869160"/>
              <a:ext cx="14036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ая выноска 21"/>
          <p:cNvSpPr/>
          <p:nvPr/>
        </p:nvSpPr>
        <p:spPr>
          <a:xfrm>
            <a:off x="611560" y="1161212"/>
            <a:ext cx="7151935" cy="2739694"/>
          </a:xfrm>
          <a:prstGeom prst="wedgeRectCallout">
            <a:avLst>
              <a:gd name="adj1" fmla="val 21417"/>
              <a:gd name="adj2" fmla="val 7836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82710" y="1354990"/>
            <a:ext cx="35759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Игра – соревнование «Путешествуем </a:t>
            </a:r>
            <a:endParaRPr lang="en-US" sz="2800" b="1" dirty="0">
              <a:solidFill>
                <a:srgbClr val="0070C0"/>
              </a:solidFill>
            </a:endParaRPr>
          </a:p>
          <a:p>
            <a:r>
              <a:rPr lang="ru-RU" sz="2800" b="1" dirty="0">
                <a:solidFill>
                  <a:srgbClr val="0070C0"/>
                </a:solidFill>
              </a:rPr>
              <a:t>на планету Знаний»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3" name="Picture 7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89379" y="1289481"/>
            <a:ext cx="1639210" cy="22293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97743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23528" y="692696"/>
            <a:ext cx="5072098" cy="534036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b="1" kern="0" dirty="0" smtClean="0">
                <a:solidFill>
                  <a:srgbClr val="002060"/>
                </a:solidFill>
              </a:rPr>
              <a:t>1 станция «Если хочешь быть здоров»</a:t>
            </a:r>
          </a:p>
          <a:p>
            <a:pPr>
              <a:buNone/>
            </a:pPr>
            <a:r>
              <a:rPr lang="en-US" sz="2000" b="1" kern="0" dirty="0" smtClean="0">
                <a:solidFill>
                  <a:srgbClr val="002060"/>
                </a:solidFill>
              </a:rPr>
              <a:t>          </a:t>
            </a:r>
            <a:r>
              <a:rPr lang="ru-RU" sz="2000" b="1" kern="0" dirty="0">
                <a:solidFill>
                  <a:srgbClr val="002060"/>
                </a:solidFill>
              </a:rPr>
              <a:t>«Все профессии нужны, все профессии важны…!»</a:t>
            </a:r>
          </a:p>
          <a:p>
            <a:pPr algn="ctr">
              <a:buFont typeface="Wingdings" pitchFamily="2" charset="2"/>
              <a:buNone/>
            </a:pPr>
            <a:r>
              <a:rPr lang="ru-RU" sz="2000" b="1" kern="0" dirty="0" smtClean="0">
                <a:solidFill>
                  <a:srgbClr val="FF0000"/>
                </a:solidFill>
              </a:rPr>
              <a:t>неделя ОБЖ, физкультуры и ритмики</a:t>
            </a:r>
          </a:p>
          <a:p>
            <a:r>
              <a:rPr lang="ru-RU" sz="2000" b="1" kern="0" dirty="0" smtClean="0">
                <a:solidFill>
                  <a:srgbClr val="002060"/>
                </a:solidFill>
              </a:rPr>
              <a:t>2 станция «Подари улыбку миру»</a:t>
            </a:r>
          </a:p>
          <a:p>
            <a:pPr>
              <a:buFont typeface="Wingdings" pitchFamily="2" charset="2"/>
              <a:buNone/>
            </a:pPr>
            <a:r>
              <a:rPr lang="en-US" sz="2000" b="1" kern="0" dirty="0" smtClean="0">
                <a:solidFill>
                  <a:srgbClr val="002060"/>
                </a:solidFill>
              </a:rPr>
              <a:t>          </a:t>
            </a:r>
            <a:r>
              <a:rPr lang="ru-RU" sz="2000" b="1" kern="0" dirty="0" smtClean="0">
                <a:solidFill>
                  <a:srgbClr val="FF0000"/>
                </a:solidFill>
              </a:rPr>
              <a:t>Станция доброты и милосердия</a:t>
            </a:r>
          </a:p>
          <a:p>
            <a:r>
              <a:rPr lang="ru-RU" sz="2000" b="1" kern="0" dirty="0" smtClean="0">
                <a:solidFill>
                  <a:srgbClr val="002060"/>
                </a:solidFill>
              </a:rPr>
              <a:t>3 станция «Страна </a:t>
            </a:r>
            <a:r>
              <a:rPr lang="ru-RU" sz="2000" b="1" kern="0" dirty="0" err="1" smtClean="0">
                <a:solidFill>
                  <a:srgbClr val="002060"/>
                </a:solidFill>
              </a:rPr>
              <a:t>Вообразилия</a:t>
            </a:r>
            <a:r>
              <a:rPr lang="ru-RU" sz="2000" b="1" kern="0" dirty="0" smtClean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itchFamily="2" charset="2"/>
              <a:buNone/>
            </a:pPr>
            <a:r>
              <a:rPr lang="en-US" sz="2000" b="1" kern="0" dirty="0" smtClean="0">
                <a:solidFill>
                  <a:srgbClr val="002060"/>
                </a:solidFill>
              </a:rPr>
              <a:t>            </a:t>
            </a:r>
            <a:r>
              <a:rPr lang="ru-RU" sz="2000" b="1" kern="0" dirty="0" smtClean="0">
                <a:solidFill>
                  <a:srgbClr val="FF0000"/>
                </a:solidFill>
              </a:rPr>
              <a:t>неделя   чтения</a:t>
            </a:r>
          </a:p>
          <a:p>
            <a:r>
              <a:rPr lang="ru-RU" sz="2000" b="1" kern="0" dirty="0" smtClean="0">
                <a:solidFill>
                  <a:srgbClr val="002060"/>
                </a:solidFill>
              </a:rPr>
              <a:t>4 станция «В гости к мастеру </a:t>
            </a:r>
            <a:r>
              <a:rPr lang="ru-RU" sz="2000" b="1" kern="0" dirty="0" err="1" smtClean="0">
                <a:solidFill>
                  <a:srgbClr val="002060"/>
                </a:solidFill>
              </a:rPr>
              <a:t>Самоделкину</a:t>
            </a:r>
            <a:r>
              <a:rPr lang="ru-RU" sz="2000" b="1" kern="0" dirty="0" smtClean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itchFamily="2" charset="2"/>
              <a:buNone/>
            </a:pPr>
            <a:r>
              <a:rPr lang="en-US" sz="2000" b="1" kern="0" dirty="0" smtClean="0">
                <a:solidFill>
                  <a:srgbClr val="FF0000"/>
                </a:solidFill>
              </a:rPr>
              <a:t>             </a:t>
            </a:r>
            <a:r>
              <a:rPr lang="ru-RU" sz="2000" b="1" kern="0" dirty="0" smtClean="0">
                <a:solidFill>
                  <a:srgbClr val="FF0000"/>
                </a:solidFill>
              </a:rPr>
              <a:t>неделя труда и ИЗО</a:t>
            </a:r>
          </a:p>
          <a:p>
            <a:r>
              <a:rPr lang="ru-RU" sz="2000" b="1" kern="0" dirty="0" smtClean="0">
                <a:solidFill>
                  <a:srgbClr val="002060"/>
                </a:solidFill>
              </a:rPr>
              <a:t>5 станция «В гостях у профессора </a:t>
            </a:r>
            <a:r>
              <a:rPr lang="ru-RU" sz="2000" b="1" kern="0" dirty="0" err="1" smtClean="0">
                <a:solidFill>
                  <a:srgbClr val="002060"/>
                </a:solidFill>
              </a:rPr>
              <a:t>Вычисляйкина</a:t>
            </a:r>
            <a:r>
              <a:rPr lang="ru-RU" sz="2000" b="1" kern="0" dirty="0" smtClean="0">
                <a:solidFill>
                  <a:srgbClr val="002060"/>
                </a:solidFill>
              </a:rPr>
              <a:t>»</a:t>
            </a:r>
          </a:p>
          <a:p>
            <a:pPr>
              <a:buFont typeface="Wingdings" pitchFamily="2" charset="2"/>
              <a:buNone/>
            </a:pPr>
            <a:r>
              <a:rPr lang="en-US" sz="2000" b="1" kern="0" dirty="0" smtClean="0">
                <a:solidFill>
                  <a:srgbClr val="002060"/>
                </a:solidFill>
              </a:rPr>
              <a:t>               </a:t>
            </a:r>
            <a:r>
              <a:rPr lang="ru-RU" sz="2000" b="1" kern="0" dirty="0" smtClean="0">
                <a:solidFill>
                  <a:srgbClr val="FF0000"/>
                </a:solidFill>
              </a:rPr>
              <a:t>неделя математики и информатики</a:t>
            </a:r>
          </a:p>
          <a:p>
            <a:r>
              <a:rPr lang="ru-RU" sz="2000" b="1" kern="0" dirty="0" smtClean="0">
                <a:solidFill>
                  <a:srgbClr val="002060"/>
                </a:solidFill>
              </a:rPr>
              <a:t>6 станция «Королевство удивительных превращений»</a:t>
            </a:r>
          </a:p>
          <a:p>
            <a:pPr>
              <a:buFont typeface="Wingdings" pitchFamily="2" charset="2"/>
              <a:buNone/>
            </a:pPr>
            <a:r>
              <a:rPr lang="en-US" sz="2000" b="1" kern="0" dirty="0" smtClean="0">
                <a:solidFill>
                  <a:srgbClr val="002060"/>
                </a:solidFill>
              </a:rPr>
              <a:t>              </a:t>
            </a:r>
            <a:r>
              <a:rPr lang="ru-RU" sz="2000" b="1" kern="0" dirty="0" smtClean="0">
                <a:solidFill>
                  <a:srgbClr val="FF0000"/>
                </a:solidFill>
              </a:rPr>
              <a:t>неделя окружающего мира</a:t>
            </a:r>
          </a:p>
          <a:p>
            <a:r>
              <a:rPr lang="ru-RU" sz="2000" b="1" kern="0" dirty="0" smtClean="0">
                <a:solidFill>
                  <a:srgbClr val="002060"/>
                </a:solidFill>
              </a:rPr>
              <a:t>7 станция «Путешествие по стране Грамматике»</a:t>
            </a:r>
          </a:p>
          <a:p>
            <a:pPr>
              <a:buFont typeface="Wingdings" pitchFamily="2" charset="2"/>
              <a:buNone/>
            </a:pPr>
            <a:r>
              <a:rPr lang="en-US" sz="2000" b="1" kern="0" dirty="0" smtClean="0">
                <a:solidFill>
                  <a:srgbClr val="002060"/>
                </a:solidFill>
              </a:rPr>
              <a:t>              </a:t>
            </a:r>
            <a:r>
              <a:rPr lang="ru-RU" sz="2000" b="1" kern="0" dirty="0" smtClean="0">
                <a:solidFill>
                  <a:srgbClr val="FF0000"/>
                </a:solidFill>
              </a:rPr>
              <a:t>неделя русского языка</a:t>
            </a:r>
          </a:p>
          <a:p>
            <a:r>
              <a:rPr lang="ru-RU" sz="2000" b="1" kern="0" dirty="0" smtClean="0">
                <a:solidFill>
                  <a:srgbClr val="002060"/>
                </a:solidFill>
              </a:rPr>
              <a:t>8 станция «В гостях у Сибирячка»</a:t>
            </a:r>
          </a:p>
          <a:p>
            <a:pPr algn="ctr">
              <a:buNone/>
            </a:pPr>
            <a:r>
              <a:rPr lang="ru-RU" sz="2000" b="1" kern="0" dirty="0" smtClean="0">
                <a:solidFill>
                  <a:srgbClr val="002060"/>
                </a:solidFill>
              </a:rPr>
              <a:t>Профессии нашего края</a:t>
            </a:r>
          </a:p>
          <a:p>
            <a:pPr algn="ctr">
              <a:buNone/>
            </a:pPr>
            <a:r>
              <a:rPr lang="ru-RU" sz="2000" b="1" kern="0" dirty="0" smtClean="0">
                <a:solidFill>
                  <a:srgbClr val="FF0000"/>
                </a:solidFill>
              </a:rPr>
              <a:t>неделя </a:t>
            </a:r>
            <a:r>
              <a:rPr lang="ru-RU" sz="2000" b="1" kern="0" dirty="0">
                <a:solidFill>
                  <a:srgbClr val="FF0000"/>
                </a:solidFill>
              </a:rPr>
              <a:t>истории и </a:t>
            </a:r>
            <a:r>
              <a:rPr lang="ru-RU" sz="2000" b="1" kern="0" dirty="0" smtClean="0">
                <a:solidFill>
                  <a:srgbClr val="FF0000"/>
                </a:solidFill>
              </a:rPr>
              <a:t>краеведения</a:t>
            </a:r>
            <a:endParaRPr lang="ru-RU" sz="2000" b="1" kern="0" dirty="0" smtClean="0">
              <a:solidFill>
                <a:srgbClr val="002060"/>
              </a:solidFill>
            </a:endParaRPr>
          </a:p>
          <a:p>
            <a:r>
              <a:rPr lang="ru-RU" sz="2000" b="1" kern="0" dirty="0" smtClean="0">
                <a:solidFill>
                  <a:srgbClr val="002060"/>
                </a:solidFill>
              </a:rPr>
              <a:t>9 станция «Помнит мир спасенный»</a:t>
            </a:r>
          </a:p>
          <a:p>
            <a:pPr>
              <a:buFont typeface="Wingdings" pitchFamily="2" charset="2"/>
              <a:buNone/>
            </a:pPr>
            <a:r>
              <a:rPr lang="en-US" sz="2000" b="1" kern="0" dirty="0" smtClean="0">
                <a:solidFill>
                  <a:srgbClr val="002060"/>
                </a:solidFill>
              </a:rPr>
              <a:t>              </a:t>
            </a:r>
            <a:r>
              <a:rPr lang="ru-RU" sz="2000" b="1" kern="0" dirty="0" smtClean="0">
                <a:solidFill>
                  <a:srgbClr val="FF0000"/>
                </a:solidFill>
              </a:rPr>
              <a:t>Это нужно не мертвым, это надо живым.</a:t>
            </a:r>
          </a:p>
          <a:p>
            <a:endParaRPr lang="ru-RU" kern="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muk2.edusite.ru/images/674685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560"/>
            <a:ext cx="9117004" cy="39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7272808" cy="54546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621" y="502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Игра – соревнование «Путешествуем 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на планету Знаний»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9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280920" cy="3252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рассказывали про свою профессию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следующей схеме: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Название профессии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её становления, перспективы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чем заключается необходимость профессии, какую пользу она приносит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достоинства профессии можно определить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качества личности нужно развивать для того, чтобы добиться успеха в этом деле? Какими качествами ты уже обладаешь?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Знание какие предметов школьной программы необходимо, чтобы стать профессионалом в этой области?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что Вы любите свою профессию?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fporen.ru/wp-content/uploads/2017/03/%D0%BF%D1%80%D0%BE%D1%84%D0%BE%D1%80%D0%B8%D0%B5%D0%BD%D1%82%D0%B0%D1%86%D0%B8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7152729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5"/>
          <p:cNvGrpSpPr/>
          <p:nvPr/>
        </p:nvGrpSpPr>
        <p:grpSpPr>
          <a:xfrm>
            <a:off x="136162" y="72008"/>
            <a:ext cx="9007838" cy="6785992"/>
            <a:chOff x="136162" y="72008"/>
            <a:chExt cx="9007838" cy="678599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95736" y="6453336"/>
              <a:ext cx="4608512" cy="4046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619672" y="72008"/>
              <a:ext cx="6048672" cy="836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16632"/>
              <a:ext cx="8496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профессионального самоопределения»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г. Иркутска СОШ №4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6453336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Социальный заказ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162" y="508518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1-4-классы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276378" y="485333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рплоплс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9736" y="4869160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593011" y="4857680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Инновационные УМК,  школьная НПК, </a:t>
              </a:r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endPara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70694" y="479715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924598" y="486862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02281" y="4865582"/>
              <a:ext cx="1080120" cy="291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231301" y="4860718"/>
              <a:ext cx="1235486" cy="7200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 - путешествие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08984" y="4857680"/>
              <a:ext cx="1080120" cy="2995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489279" y="4856441"/>
              <a:ext cx="1235486" cy="72008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566962" y="4853402"/>
              <a:ext cx="1080120" cy="303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7763495" y="4864294"/>
              <a:ext cx="1235486" cy="86896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Классные  р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уководители, «</a:t>
              </a:r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Сибирячок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», игра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740352" y="4869160"/>
              <a:ext cx="14036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ая выноска 21"/>
          <p:cNvSpPr/>
          <p:nvPr/>
        </p:nvSpPr>
        <p:spPr>
          <a:xfrm>
            <a:off x="546458" y="1062109"/>
            <a:ext cx="6833854" cy="2742035"/>
          </a:xfrm>
          <a:prstGeom prst="wedgeRectCallout">
            <a:avLst>
              <a:gd name="adj1" fmla="val 45599"/>
              <a:gd name="adj2" fmla="val 829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Дополнительное</a:t>
            </a:r>
            <a:r>
              <a:rPr lang="ru-RU" dirty="0"/>
              <a:t> </a:t>
            </a:r>
            <a:r>
              <a:rPr lang="ru-RU" b="1" dirty="0"/>
              <a:t>образование</a:t>
            </a:r>
            <a:r>
              <a:rPr lang="ru-RU" dirty="0"/>
              <a:t> детей (и взрослых) — </a:t>
            </a:r>
            <a:r>
              <a:rPr lang="ru-RU" b="1" dirty="0" smtClean="0"/>
              <a:t>это вид</a:t>
            </a:r>
            <a:r>
              <a:rPr lang="ru-RU" dirty="0"/>
              <a:t> </a:t>
            </a:r>
            <a:r>
              <a:rPr lang="ru-RU" b="1" dirty="0"/>
              <a:t>образования</a:t>
            </a:r>
            <a:r>
              <a:rPr lang="ru-RU" dirty="0"/>
              <a:t>, </a:t>
            </a:r>
            <a:r>
              <a:rPr lang="ru-RU" b="1" dirty="0"/>
              <a:t>направленный</a:t>
            </a:r>
            <a:r>
              <a:rPr lang="ru-RU" dirty="0"/>
              <a:t> </a:t>
            </a:r>
            <a:r>
              <a:rPr lang="ru-RU" b="1" dirty="0"/>
              <a:t>на</a:t>
            </a:r>
            <a:r>
              <a:rPr lang="ru-RU" dirty="0"/>
              <a:t> всестороннее удовлетворение образовательных потребностей человека в интеллектуальном, духовно-нравственном, физическом 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профессиональном совершенствовании</a:t>
            </a:r>
          </a:p>
        </p:txBody>
      </p:sp>
    </p:spTree>
    <p:extLst>
      <p:ext uri="{BB962C8B-B14F-4D97-AF65-F5344CB8AC3E}">
        <p14:creationId xmlns:p14="http://schemas.microsoft.com/office/powerpoint/2010/main" val="4004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5"/>
          <p:cNvGrpSpPr/>
          <p:nvPr/>
        </p:nvGrpSpPr>
        <p:grpSpPr>
          <a:xfrm>
            <a:off x="136162" y="72008"/>
            <a:ext cx="9007838" cy="6785992"/>
            <a:chOff x="136162" y="72008"/>
            <a:chExt cx="9007838" cy="678599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95736" y="6453336"/>
              <a:ext cx="4608512" cy="4046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619672" y="72008"/>
              <a:ext cx="6048672" cy="836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16632"/>
              <a:ext cx="8496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профессионального самоопределения»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г. Иркутска СОШ №4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6453336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Социальный заказ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162" y="508518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1-4-классы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276378" y="485333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рплоплс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9736" y="4869160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593011" y="4857680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Инновационные УМК,  школьная НПК, </a:t>
              </a:r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endPara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70694" y="479715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924598" y="486862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02281" y="4865582"/>
              <a:ext cx="1080120" cy="291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231301" y="4860718"/>
              <a:ext cx="1235486" cy="7200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 - путешествие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08984" y="4857680"/>
              <a:ext cx="1080120" cy="2995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489279" y="4856441"/>
              <a:ext cx="1235486" cy="72008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566962" y="4853402"/>
              <a:ext cx="1080120" cy="303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7763495" y="4864294"/>
              <a:ext cx="1235486" cy="86896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Классные  р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уководители, «</a:t>
              </a:r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Сибирячок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», игра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740352" y="4869160"/>
              <a:ext cx="14036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647068"/>
              </p:ext>
            </p:extLst>
          </p:nvPr>
        </p:nvGraphicFramePr>
        <p:xfrm>
          <a:off x="1351814" y="1686188"/>
          <a:ext cx="6095999" cy="28931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{C4B1156A-380E-4F78-BDF5-A606A8083BF9}</a:tableStyleId>
              </a:tblPr>
              <a:tblGrid>
                <a:gridCol w="612392">
                  <a:extLst>
                    <a:ext uri="{9D8B030D-6E8A-4147-A177-3AD203B41FA5}">
                      <a16:colId xmlns:a16="http://schemas.microsoft.com/office/drawing/2014/main" val="3988109051"/>
                    </a:ext>
                  </a:extLst>
                </a:gridCol>
                <a:gridCol w="1345359">
                  <a:extLst>
                    <a:ext uri="{9D8B030D-6E8A-4147-A177-3AD203B41FA5}">
                      <a16:colId xmlns:a16="http://schemas.microsoft.com/office/drawing/2014/main" val="1889073918"/>
                    </a:ext>
                  </a:extLst>
                </a:gridCol>
                <a:gridCol w="1889214">
                  <a:extLst>
                    <a:ext uri="{9D8B030D-6E8A-4147-A177-3AD203B41FA5}">
                      <a16:colId xmlns:a16="http://schemas.microsoft.com/office/drawing/2014/main" val="1424474129"/>
                    </a:ext>
                  </a:extLst>
                </a:gridCol>
                <a:gridCol w="2249034">
                  <a:extLst>
                    <a:ext uri="{9D8B030D-6E8A-4147-A177-3AD203B41FA5}">
                      <a16:colId xmlns:a16="http://schemas.microsoft.com/office/drawing/2014/main" val="3497530154"/>
                    </a:ext>
                  </a:extLst>
                </a:gridCol>
              </a:tblGrid>
              <a:tr h="45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  мероприятия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Задачи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Формы работы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02194"/>
                  </a:ext>
                </a:extLst>
              </a:tr>
              <a:tr h="1085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Профессии  наших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родителей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Знакомство с профессиями родителей.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Формирование положительного отношения к трудовой деятельности.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 классные часы, встречи;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-рассказы о профессиях;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конкурсы рисунков, фотографий, проектов, сочинений;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профориентационные игры;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83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3-4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Мир профессий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Знакомство с профессиями, расширение представлений о мире профессий.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беседы о труде;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-внеклассные мероприятия;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путешествия по миру профессий;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828735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528" y="1035608"/>
            <a:ext cx="5804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«Профориентация и социализация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4" descr="https://image.jimcdn.com/app/cms/image/transf/none/path/s209a9764411341b6/backgroundarea/i0290c99c695b91ec/version/148527863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" y="0"/>
            <a:ext cx="9149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61052" y="1539044"/>
            <a:ext cx="7025566" cy="1143000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smtClean="0">
                <a:solidFill>
                  <a:schemeClr val="tx1"/>
                </a:solidFill>
              </a:rPr>
              <a:t>Потенциальные возможности учебных дисциплин начальной школы в профессиональном самоопределении обучающихся»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6722" name="Picture 2" descr="http://muk2.edusite.ru/images/674685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9117004" cy="39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6"/>
          <p:cNvSpPr txBox="1">
            <a:spLocks/>
          </p:cNvSpPr>
          <p:nvPr/>
        </p:nvSpPr>
        <p:spPr>
          <a:xfrm>
            <a:off x="2051720" y="3573016"/>
            <a:ext cx="6858000" cy="792088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ru-RU" b="1" kern="0" dirty="0" smtClean="0">
              <a:latin typeface="+mj-lt"/>
            </a:endParaRPr>
          </a:p>
          <a:p>
            <a:pPr algn="r"/>
            <a:r>
              <a:rPr lang="ru-RU" sz="1600" b="1" kern="0" dirty="0" smtClean="0">
                <a:latin typeface="+mj-lt"/>
              </a:rPr>
              <a:t>Юрьева О.А., </a:t>
            </a:r>
          </a:p>
          <a:p>
            <a:pPr algn="r"/>
            <a:r>
              <a:rPr lang="ru-RU" sz="1600" b="1" kern="0" dirty="0" smtClean="0">
                <a:latin typeface="+mj-lt"/>
              </a:rPr>
              <a:t>руководитель МО начальных классов </a:t>
            </a:r>
          </a:p>
          <a:p>
            <a:pPr algn="r"/>
            <a:r>
              <a:rPr lang="ru-RU" sz="1600" b="1" kern="0" dirty="0" smtClean="0">
                <a:latin typeface="+mj-lt"/>
              </a:rPr>
              <a:t>МБОУ г. Иркутска СОШ № 4</a:t>
            </a:r>
          </a:p>
          <a:p>
            <a:endParaRPr lang="ru-RU" b="1" kern="0" dirty="0" smtClean="0">
              <a:latin typeface="+mj-lt"/>
            </a:endParaRPr>
          </a:p>
          <a:p>
            <a:endParaRPr lang="ru-RU" b="1" kern="0" dirty="0" smtClean="0">
              <a:latin typeface="+mj-lt"/>
            </a:endParaRPr>
          </a:p>
          <a:p>
            <a:endParaRPr lang="ru-RU" b="1" kern="0" dirty="0">
              <a:latin typeface="+mj-lt"/>
            </a:endParaRPr>
          </a:p>
        </p:txBody>
      </p:sp>
      <p:pic>
        <p:nvPicPr>
          <p:cNvPr id="10" name="Рисунок 9" descr="C:\Users\uvr02\Desktop\эмблем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339" y="188640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06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5"/>
          <p:cNvGrpSpPr/>
          <p:nvPr/>
        </p:nvGrpSpPr>
        <p:grpSpPr>
          <a:xfrm>
            <a:off x="136162" y="72008"/>
            <a:ext cx="9007838" cy="6785992"/>
            <a:chOff x="136162" y="72008"/>
            <a:chExt cx="9007838" cy="678599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95736" y="6453336"/>
              <a:ext cx="4608512" cy="4046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619672" y="72008"/>
              <a:ext cx="6048672" cy="836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16632"/>
              <a:ext cx="8496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профессионального самоопределения»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г. Иркутска СОШ №4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6453336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Социальный заказ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162" y="508518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1-4-классы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276378" y="485333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рплоплс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9736" y="4869160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593011" y="4857680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Инновационные УМК,  школьная НПК, </a:t>
              </a:r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endPara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70694" y="479715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924598" y="486862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02281" y="4865582"/>
              <a:ext cx="1080120" cy="291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231301" y="4860718"/>
              <a:ext cx="1235486" cy="7200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 - путешествие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08984" y="4857680"/>
              <a:ext cx="1080120" cy="2995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489279" y="4856441"/>
              <a:ext cx="1235486" cy="72008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566962" y="4853402"/>
              <a:ext cx="1080120" cy="303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7763495" y="4864294"/>
              <a:ext cx="1235486" cy="86896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Классные  р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уководители, «</a:t>
              </a:r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Сибирячок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», игра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740352" y="4869160"/>
              <a:ext cx="14036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Прямоугольная выноска 21"/>
          <p:cNvSpPr/>
          <p:nvPr/>
        </p:nvSpPr>
        <p:spPr>
          <a:xfrm>
            <a:off x="546458" y="1062109"/>
            <a:ext cx="6833854" cy="2742035"/>
          </a:xfrm>
          <a:prstGeom prst="wedgeRectCallout">
            <a:avLst>
              <a:gd name="adj1" fmla="val 66596"/>
              <a:gd name="adj2" fmla="val 8503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Летний </a:t>
            </a:r>
            <a:r>
              <a:rPr lang="ru-RU" sz="4400" dirty="0" err="1" smtClean="0"/>
              <a:t>лдп</a:t>
            </a:r>
            <a:r>
              <a:rPr lang="ru-RU" sz="4000" dirty="0" smtClean="0"/>
              <a:t> </a:t>
            </a:r>
            <a:r>
              <a:rPr lang="ru-RU" sz="4000" dirty="0"/>
              <a:t>« </a:t>
            </a:r>
            <a:r>
              <a:rPr lang="ru-RU" sz="4000" dirty="0" err="1" smtClean="0"/>
              <a:t>Сибирячок</a:t>
            </a:r>
            <a:endParaRPr lang="ru-RU" sz="4000" dirty="0" smtClean="0"/>
          </a:p>
          <a:p>
            <a:pPr algn="ctr"/>
            <a:r>
              <a:rPr lang="ru-RU" sz="3200" dirty="0" smtClean="0"/>
              <a:t>игра </a:t>
            </a:r>
            <a:r>
              <a:rPr lang="ru-RU" sz="3200" dirty="0"/>
              <a:t>«Чем пахнут ремесла</a:t>
            </a:r>
            <a:r>
              <a:rPr lang="ru-RU" sz="3200" dirty="0" smtClean="0"/>
              <a:t>?»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79512" y="1156954"/>
            <a:ext cx="8046021" cy="4853872"/>
            <a:chOff x="944" y="3059"/>
            <a:chExt cx="10373" cy="10143"/>
          </a:xfrm>
        </p:grpSpPr>
        <p:sp>
          <p:nvSpPr>
            <p:cNvPr id="14" name="Прямоугольник 4"/>
            <p:cNvSpPr>
              <a:spLocks noChangeArrowheads="1"/>
            </p:cNvSpPr>
            <p:nvPr/>
          </p:nvSpPr>
          <p:spPr bwMode="auto">
            <a:xfrm>
              <a:off x="8382" y="3059"/>
              <a:ext cx="2935" cy="214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Уровень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среднего общего образования «Школа самоопределения»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944" y="3307"/>
              <a:ext cx="10337" cy="9895"/>
              <a:chOff x="944" y="1955"/>
              <a:chExt cx="10337" cy="9895"/>
            </a:xfrm>
          </p:grpSpPr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944" y="3834"/>
                <a:ext cx="4287" cy="2544"/>
                <a:chOff x="944" y="3834"/>
                <a:chExt cx="4287" cy="2544"/>
              </a:xfrm>
            </p:grpSpPr>
            <p:sp>
              <p:nvSpPr>
                <p:cNvPr id="1030" name="Прямоугольник 8"/>
                <p:cNvSpPr>
                  <a:spLocks noChangeArrowheads="1"/>
                </p:cNvSpPr>
                <p:nvPr/>
              </p:nvSpPr>
              <p:spPr bwMode="auto">
                <a:xfrm>
                  <a:off x="944" y="4631"/>
                  <a:ext cx="1866" cy="1747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Учебная деятельность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031" name="Прямоугольник 9"/>
                <p:cNvSpPr>
                  <a:spLocks noChangeArrowheads="1"/>
                </p:cNvSpPr>
                <p:nvPr/>
              </p:nvSpPr>
              <p:spPr bwMode="auto">
                <a:xfrm>
                  <a:off x="3153" y="4631"/>
                  <a:ext cx="2078" cy="173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Внеурочная деятельность</a:t>
                  </a:r>
                  <a:endPara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cs typeface="Arial" pitchFamily="34" charset="0"/>
                  </a:endParaRPr>
                </a:p>
              </p:txBody>
            </p:sp>
            <p:cxnSp>
              <p:nvCxnSpPr>
                <p:cNvPr id="1032" name="Прямая со стрелкой 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69" y="3834"/>
                  <a:ext cx="950" cy="518"/>
                </a:xfrm>
                <a:prstGeom prst="straightConnector1">
                  <a:avLst/>
                </a:prstGeom>
                <a:noFill/>
                <a:ln w="25400">
                  <a:solidFill>
                    <a:srgbClr val="365F9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1033" name="Прямая со стрелкой 16"/>
                <p:cNvCxnSpPr>
                  <a:cxnSpLocks noChangeShapeType="1"/>
                </p:cNvCxnSpPr>
                <p:nvPr/>
              </p:nvCxnSpPr>
              <p:spPr bwMode="auto">
                <a:xfrm>
                  <a:off x="3320" y="3850"/>
                  <a:ext cx="950" cy="518"/>
                </a:xfrm>
                <a:prstGeom prst="straightConnector1">
                  <a:avLst/>
                </a:prstGeom>
                <a:noFill/>
                <a:ln w="25400">
                  <a:solidFill>
                    <a:srgbClr val="365F9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</p:grpSp>
          <p:sp>
            <p:nvSpPr>
              <p:cNvPr id="17" name="Левая фигурная скобка 21"/>
              <p:cNvSpPr>
                <a:spLocks/>
              </p:cNvSpPr>
              <p:nvPr/>
            </p:nvSpPr>
            <p:spPr bwMode="auto">
              <a:xfrm rot="-5400000">
                <a:off x="5970" y="2228"/>
                <a:ext cx="1154" cy="9469"/>
              </a:xfrm>
              <a:prstGeom prst="leftBrace">
                <a:avLst>
                  <a:gd name="adj1" fmla="val 51853"/>
                  <a:gd name="adj2" fmla="val 50000"/>
                </a:avLst>
              </a:prstGeom>
              <a:noFill/>
              <a:ln w="25400">
                <a:solidFill>
                  <a:srgbClr val="365F9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8" name="Стрелка вниз 22"/>
              <p:cNvSpPr>
                <a:spLocks noChangeArrowheads="1"/>
              </p:cNvSpPr>
              <p:nvPr/>
            </p:nvSpPr>
            <p:spPr bwMode="auto">
              <a:xfrm>
                <a:off x="1859" y="7564"/>
                <a:ext cx="2242" cy="4286"/>
              </a:xfrm>
              <a:prstGeom prst="downArrow">
                <a:avLst>
                  <a:gd name="adj1" fmla="val 50000"/>
                  <a:gd name="adj2" fmla="val 83925"/>
                </a:avLst>
              </a:prstGeom>
              <a:solidFill>
                <a:srgbClr val="FFFFFF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Вектор № 1.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Индивидуализация образовательного процесса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Стрелка вниз 23"/>
              <p:cNvSpPr>
                <a:spLocks noChangeArrowheads="1"/>
              </p:cNvSpPr>
              <p:nvPr/>
            </p:nvSpPr>
            <p:spPr bwMode="auto">
              <a:xfrm>
                <a:off x="4270" y="7514"/>
                <a:ext cx="2177" cy="4302"/>
              </a:xfrm>
              <a:prstGeom prst="downArrow">
                <a:avLst>
                  <a:gd name="adj1" fmla="val 50000"/>
                  <a:gd name="adj2" fmla="val 83601"/>
                </a:avLst>
              </a:prstGeom>
              <a:solidFill>
                <a:srgbClr val="FFFFFF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Вектор № 2.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Профессиональное самоопределение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Стрелка вниз 24"/>
              <p:cNvSpPr>
                <a:spLocks noChangeArrowheads="1"/>
              </p:cNvSpPr>
              <p:nvPr/>
            </p:nvSpPr>
            <p:spPr bwMode="auto">
              <a:xfrm>
                <a:off x="6597" y="7497"/>
                <a:ext cx="2160" cy="4302"/>
              </a:xfrm>
              <a:prstGeom prst="downArrow">
                <a:avLst>
                  <a:gd name="adj1" fmla="val 50000"/>
                  <a:gd name="adj2" fmla="val 83576"/>
                </a:avLst>
              </a:prstGeom>
              <a:solidFill>
                <a:srgbClr val="FFFFFF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Вектор № 3.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Воспитательная среда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cs typeface="Arial" pitchFamily="34" charset="0"/>
                </a:endParaRPr>
              </a:p>
            </p:txBody>
          </p:sp>
          <p:sp>
            <p:nvSpPr>
              <p:cNvPr id="26" name="Стрелка вниз 25"/>
              <p:cNvSpPr>
                <a:spLocks noChangeArrowheads="1"/>
              </p:cNvSpPr>
              <p:nvPr/>
            </p:nvSpPr>
            <p:spPr bwMode="auto">
              <a:xfrm>
                <a:off x="8908" y="7547"/>
                <a:ext cx="2259" cy="4302"/>
              </a:xfrm>
              <a:prstGeom prst="downArrow">
                <a:avLst>
                  <a:gd name="adj1" fmla="val 50000"/>
                  <a:gd name="adj2" fmla="val 82179"/>
                </a:avLst>
              </a:prstGeom>
              <a:solidFill>
                <a:srgbClr val="FFFFFF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Вектор № 4.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Профессиональное образование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" name="Прямоугольник 1"/>
              <p:cNvSpPr>
                <a:spLocks noChangeArrowheads="1"/>
              </p:cNvSpPr>
              <p:nvPr/>
            </p:nvSpPr>
            <p:spPr bwMode="auto">
              <a:xfrm>
                <a:off x="1859" y="1976"/>
                <a:ext cx="2863" cy="187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Уровень начального общего образования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«Школа радости»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cs typeface="Arial" pitchFamily="34" charset="0"/>
                </a:endParaRPr>
              </a:p>
            </p:txBody>
          </p:sp>
          <p:grpSp>
            <p:nvGrpSpPr>
              <p:cNvPr id="6" name="Group 40"/>
              <p:cNvGrpSpPr>
                <a:grpSpLocks/>
              </p:cNvGrpSpPr>
              <p:nvPr/>
            </p:nvGrpSpPr>
            <p:grpSpPr bwMode="auto">
              <a:xfrm>
                <a:off x="5575" y="3834"/>
                <a:ext cx="2067" cy="2662"/>
                <a:chOff x="2237" y="3834"/>
                <a:chExt cx="2067" cy="2662"/>
              </a:xfrm>
            </p:grpSpPr>
            <p:sp>
              <p:nvSpPr>
                <p:cNvPr id="1024" name="Прямоугольник 8"/>
                <p:cNvSpPr>
                  <a:spLocks noChangeArrowheads="1"/>
                </p:cNvSpPr>
                <p:nvPr/>
              </p:nvSpPr>
              <p:spPr bwMode="auto">
                <a:xfrm rot="-5400000">
                  <a:off x="1492" y="4890"/>
                  <a:ext cx="2351" cy="8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Учебная деятельность</a:t>
                  </a:r>
                  <a:endPara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5" name="Прямоугольник 9"/>
                <p:cNvSpPr>
                  <a:spLocks noChangeArrowheads="1"/>
                </p:cNvSpPr>
                <p:nvPr/>
              </p:nvSpPr>
              <p:spPr bwMode="auto">
                <a:xfrm rot="-5400000">
                  <a:off x="2706" y="4899"/>
                  <a:ext cx="2333" cy="8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Внеурочная деятельность</a:t>
                  </a:r>
                  <a:endPara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28" name="Прямая со стрелкой 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17" y="3834"/>
                  <a:ext cx="602" cy="280"/>
                </a:xfrm>
                <a:prstGeom prst="straightConnector1">
                  <a:avLst/>
                </a:prstGeom>
                <a:noFill/>
                <a:ln w="25400">
                  <a:solidFill>
                    <a:srgbClr val="365F9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1029" name="Прямая со стрелкой 16"/>
                <p:cNvCxnSpPr>
                  <a:cxnSpLocks noChangeShapeType="1"/>
                </p:cNvCxnSpPr>
                <p:nvPr/>
              </p:nvCxnSpPr>
              <p:spPr bwMode="auto">
                <a:xfrm>
                  <a:off x="3320" y="3850"/>
                  <a:ext cx="620" cy="280"/>
                </a:xfrm>
                <a:prstGeom prst="straightConnector1">
                  <a:avLst/>
                </a:prstGeom>
                <a:noFill/>
                <a:ln w="25400">
                  <a:solidFill>
                    <a:srgbClr val="365F9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</p:grpSp>
          <p:grpSp>
            <p:nvGrpSpPr>
              <p:cNvPr id="7" name="Group 45"/>
              <p:cNvGrpSpPr>
                <a:grpSpLocks/>
              </p:cNvGrpSpPr>
              <p:nvPr/>
            </p:nvGrpSpPr>
            <p:grpSpPr bwMode="auto">
              <a:xfrm>
                <a:off x="8757" y="3834"/>
                <a:ext cx="2067" cy="2662"/>
                <a:chOff x="2237" y="3834"/>
                <a:chExt cx="2067" cy="2662"/>
              </a:xfrm>
            </p:grpSpPr>
            <p:sp>
              <p:nvSpPr>
                <p:cNvPr id="28" name="Прямоугольник 8"/>
                <p:cNvSpPr>
                  <a:spLocks noChangeArrowheads="1"/>
                </p:cNvSpPr>
                <p:nvPr/>
              </p:nvSpPr>
              <p:spPr bwMode="auto">
                <a:xfrm rot="-5400000">
                  <a:off x="1492" y="4890"/>
                  <a:ext cx="2351" cy="8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Учебная деятельность</a:t>
                  </a:r>
                  <a:endPara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Прямоугольник 9"/>
                <p:cNvSpPr>
                  <a:spLocks noChangeArrowheads="1"/>
                </p:cNvSpPr>
                <p:nvPr/>
              </p:nvSpPr>
              <p:spPr bwMode="auto">
                <a:xfrm rot="-5400000">
                  <a:off x="2706" y="4899"/>
                  <a:ext cx="2333" cy="8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Внеурочная деятельность</a:t>
                  </a:r>
                  <a:endPara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0" name="Прямая со стрелкой 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17" y="3834"/>
                  <a:ext cx="602" cy="280"/>
                </a:xfrm>
                <a:prstGeom prst="straightConnector1">
                  <a:avLst/>
                </a:prstGeom>
                <a:noFill/>
                <a:ln w="25400">
                  <a:solidFill>
                    <a:srgbClr val="365F9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31" name="Прямая со стрелкой 16"/>
                <p:cNvCxnSpPr>
                  <a:cxnSpLocks noChangeShapeType="1"/>
                </p:cNvCxnSpPr>
                <p:nvPr/>
              </p:nvCxnSpPr>
              <p:spPr bwMode="auto">
                <a:xfrm>
                  <a:off x="3320" y="3850"/>
                  <a:ext cx="620" cy="280"/>
                </a:xfrm>
                <a:prstGeom prst="straightConnector1">
                  <a:avLst/>
                </a:prstGeom>
                <a:noFill/>
                <a:ln w="25400">
                  <a:solidFill>
                    <a:srgbClr val="365F9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</p:grpSp>
          <p:sp>
            <p:nvSpPr>
              <p:cNvPr id="27" name="Прямоугольник 3"/>
              <p:cNvSpPr>
                <a:spLocks noChangeArrowheads="1"/>
              </p:cNvSpPr>
              <p:nvPr/>
            </p:nvSpPr>
            <p:spPr bwMode="auto">
              <a:xfrm>
                <a:off x="5255" y="1955"/>
                <a:ext cx="2896" cy="187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Уровень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основного общего образования «Школа открытий»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649137" y="-91921"/>
            <a:ext cx="791915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г. Иркутска СОШ № 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профессионального самоопределения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4" descr="https://image.jimcdn.com/app/cms/image/transf/none/path/s209a9764411341b6/backgroundarea/i0290c99c695b91ec/version/148527863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4" y="12700"/>
            <a:ext cx="9149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2" name="Picture 2" descr="http://muk2.edusite.ru/images/674685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" y="4210905"/>
            <a:ext cx="9117004" cy="39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7813"/>
            <a:ext cx="8208912" cy="1639020"/>
          </a:xfrm>
        </p:spPr>
        <p:txBody>
          <a:bodyPr/>
          <a:lstStyle/>
          <a:p>
            <a:pPr algn="ctr"/>
            <a:r>
              <a:rPr lang="ru-RU" sz="2000" b="1" dirty="0"/>
              <a:t>Векторы Программы для реализации каждого из направлений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ВЕКТОР № 1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/>
              <a:t> по индивидуализации образовательного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пространства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84615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●   принципа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индивидуализации.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 результат данного вектора  будет выражен в наличии индивидуальных образовательных программ у обучающихся школы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046481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ВЕКТОР № 2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/>
              <a:t> </a:t>
            </a:r>
            <a:r>
              <a:rPr lang="ru-RU" sz="2000" b="1" dirty="0">
                <a:latin typeface="+mj-lt"/>
              </a:rPr>
              <a:t>по выстраиванию системы профессионального</a:t>
            </a:r>
            <a:br>
              <a:rPr lang="ru-RU" sz="2000" b="1" dirty="0">
                <a:latin typeface="+mj-lt"/>
              </a:rPr>
            </a:br>
            <a:r>
              <a:rPr lang="ru-RU" sz="2000" b="1" dirty="0">
                <a:latin typeface="+mj-lt"/>
              </a:rPr>
              <a:t>самоопределения обучающихся</a:t>
            </a:r>
            <a:r>
              <a:rPr lang="ru-RU" sz="2400" dirty="0">
                <a:latin typeface="+mj-lt"/>
              </a:rPr>
              <a:t/>
            </a:r>
            <a:br>
              <a:rPr lang="ru-RU" sz="2400" dirty="0">
                <a:latin typeface="+mj-lt"/>
              </a:rPr>
            </a:br>
            <a:endParaRPr lang="ru-RU" sz="2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87615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направлен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построение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системы, которая позволяет достигать высоких результатов, а именно большинство  обучающихся могут осознанно выразить свое профессиональное намерение.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4" descr="https://image.jimcdn.com/app/cms/image/transf/none/path/s209a9764411341b6/backgroundarea/i0290c99c695b91ec/version/148527863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" y="0"/>
            <a:ext cx="9149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2" name="Picture 2" descr="http://muk2.edusite.ru/images/674685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4" y="4221088"/>
            <a:ext cx="9117004" cy="39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7813"/>
            <a:ext cx="8208912" cy="1639020"/>
          </a:xfrm>
        </p:spPr>
        <p:txBody>
          <a:bodyPr/>
          <a:lstStyle/>
          <a:p>
            <a:pPr algn="ctr"/>
            <a:r>
              <a:rPr lang="ru-RU" sz="2000" b="1" dirty="0"/>
              <a:t>Векторы Программы для реализации каждого из направлений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ВЕКТОР №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/>
              <a:t> </a:t>
            </a:r>
            <a:r>
              <a:rPr lang="ru-RU" sz="2400" b="1" dirty="0"/>
              <a:t>по созданию  особой воспитательной среды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59340"/>
            <a:ext cx="8780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677470" y="1973953"/>
            <a:ext cx="1152128" cy="504056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9712" y="1888716"/>
            <a:ext cx="3024336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«Новая школа- школа для каждого»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73021" y="1700808"/>
            <a:ext cx="3575443" cy="11843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«Школы  профессионального самоопределения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9098" y="2855029"/>
            <a:ext cx="7848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достижения результата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1.Обучающиеся и их родители воспринимают воспитательную среду школы как открытое пространство с большим количеством возможностей.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2.Обучающиеся и их родители  активно и результативно принимают участие в различных мероприятиях/событиях разного уровня - от школьных и районных до муниципальных и региональных.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Вектор  охватывает всех участников образовательных отношений с разной долей вовлеченности.  Обучающиеся, их родители,  педагоги будут включены   в формирование воспитательной среды школы.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4" descr="https://image.jimcdn.com/app/cms/image/transf/none/path/s209a9764411341b6/backgroundarea/i0290c99c695b91ec/version/148527863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" y="0"/>
            <a:ext cx="9149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2" name="Picture 2" descr="http://muk2.edusite.ru/images/674685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4" y="4221088"/>
            <a:ext cx="9117004" cy="39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7813"/>
            <a:ext cx="8208912" cy="1639020"/>
          </a:xfrm>
        </p:spPr>
        <p:txBody>
          <a:bodyPr/>
          <a:lstStyle/>
          <a:p>
            <a:pPr algn="ctr"/>
            <a:r>
              <a:rPr lang="ru-RU" sz="2000" b="1" dirty="0"/>
              <a:t>Векторы Программы для реализации каждого из направлений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ВЕКТОР №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/>
              <a:t> </a:t>
            </a:r>
            <a:r>
              <a:rPr lang="ru-RU" sz="2400" b="1" dirty="0"/>
              <a:t>по расширению возможностей предоставления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профессионального образования</a:t>
            </a:r>
            <a:r>
              <a:rPr lang="ru-RU" dirty="0"/>
              <a:t/>
            </a:r>
            <a:br>
              <a:rPr lang="ru-RU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68632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 результат можно выразить через удовлетворенность обучающихся качеством и спектром предложения дополнительной  образовательной услуги по получению  профессионального образования.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5"/>
          <p:cNvGrpSpPr/>
          <p:nvPr/>
        </p:nvGrpSpPr>
        <p:grpSpPr>
          <a:xfrm>
            <a:off x="136162" y="72008"/>
            <a:ext cx="9007838" cy="6785992"/>
            <a:chOff x="136162" y="72008"/>
            <a:chExt cx="9007838" cy="678599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95736" y="6453336"/>
              <a:ext cx="4608512" cy="4046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619672" y="72008"/>
              <a:ext cx="6048672" cy="836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16632"/>
              <a:ext cx="8496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профессионального самоопределения»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г. Иркутска СОШ №4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6453336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Социальный заказ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162" y="508518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1-4-классы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276378" y="485333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рплоплс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9736" y="4869160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593011" y="4857680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Инновационные УМК,  школьная НПК, </a:t>
              </a:r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endPara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70694" y="479715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924598" y="486862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02281" y="4865582"/>
              <a:ext cx="1080120" cy="291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231301" y="4860718"/>
              <a:ext cx="1235486" cy="7200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 - путешествие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08984" y="4857680"/>
              <a:ext cx="1080120" cy="2995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489279" y="4856441"/>
              <a:ext cx="1235486" cy="72008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566962" y="4853402"/>
              <a:ext cx="1080120" cy="303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7763495" y="4864294"/>
              <a:ext cx="1235486" cy="86896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Классные  р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уководители, «</a:t>
              </a:r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Сибирячок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», игра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740352" y="4869160"/>
              <a:ext cx="14036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3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Прямая со стрелкой 69"/>
          <p:cNvCxnSpPr>
            <a:stCxn id="8" idx="2"/>
            <a:endCxn id="6" idx="6"/>
          </p:cNvCxnSpPr>
          <p:nvPr/>
        </p:nvCxnSpPr>
        <p:spPr>
          <a:xfrm flipH="1" flipV="1">
            <a:off x="1979712" y="1160748"/>
            <a:ext cx="199038" cy="108013"/>
          </a:xfrm>
          <a:prstGeom prst="straightConnector1">
            <a:avLst/>
          </a:prstGeom>
          <a:ln w="25400">
            <a:solidFill>
              <a:srgbClr val="754E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5"/>
          <p:cNvGrpSpPr/>
          <p:nvPr/>
        </p:nvGrpSpPr>
        <p:grpSpPr>
          <a:xfrm>
            <a:off x="72008" y="72008"/>
            <a:ext cx="9071992" cy="6785992"/>
            <a:chOff x="72008" y="72008"/>
            <a:chExt cx="9071992" cy="678599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95736" y="6453336"/>
              <a:ext cx="4608512" cy="4046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619672" y="72008"/>
              <a:ext cx="6048672" cy="836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16632"/>
              <a:ext cx="8496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профессионального самоопределения»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г. Иркутска СОШ №4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6453336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Социальный заказ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72008" y="908720"/>
              <a:ext cx="1907704" cy="504056"/>
            </a:xfrm>
            <a:prstGeom prst="ellipse">
              <a:avLst/>
            </a:prstGeom>
            <a:solidFill>
              <a:srgbClr val="754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Трудоустройств</a:t>
              </a:r>
              <a:r>
                <a:rPr lang="ru-RU" sz="1200" b="1" dirty="0"/>
                <a:t>о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107504" y="1916832"/>
              <a:ext cx="1584176" cy="504056"/>
            </a:xfrm>
            <a:prstGeom prst="ellipse">
              <a:avLst/>
            </a:prstGeom>
            <a:solidFill>
              <a:srgbClr val="754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НПО, СПО 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178750" y="1052737"/>
              <a:ext cx="1385138" cy="432048"/>
            </a:xfrm>
            <a:prstGeom prst="ellipse">
              <a:avLst/>
            </a:prstGeom>
            <a:solidFill>
              <a:srgbClr val="754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ВУЗ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51720" y="1772816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10-11 классы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07504" y="3501008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8-9 классы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24490" y="4293096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5-7 классы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162" y="508518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1-4-классы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36162" y="580526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ШБП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563888" y="1052736"/>
              <a:ext cx="1656184" cy="129614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сопровождение:</a:t>
              </a: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Профессиональная диагностика, </a:t>
              </a:r>
            </a:p>
            <a:p>
              <a:pPr algn="ctr"/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иагностика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готовности и удовлетворенности по выбранным профилям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288739" y="2780928"/>
              <a:ext cx="1235486" cy="93610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Диагностики и мониторинг,</a:t>
              </a: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Проба выбора профиля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66422" y="270892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288739" y="4005064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72097" y="3933056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276378" y="485333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рплоплс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9736" y="4869160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288739" y="566124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372097" y="5733256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Наблюдение за развитием детей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дошкольного возраста 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220072" y="1052736"/>
              <a:ext cx="1224136" cy="129614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Школьная НПК, </a:t>
              </a:r>
              <a:r>
                <a:rPr lang="ru-RU" sz="9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участие в олимпиадах, конференциях, индивидуальный </a:t>
              </a:r>
              <a:r>
                <a:rPr lang="ru-RU" sz="9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образовательный маршрут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555776" y="2780928"/>
              <a:ext cx="1325083" cy="93610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Расширение учебных предметов,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Индивидуальные маршруты, </a:t>
              </a:r>
              <a:r>
                <a:rPr lang="ru-RU" sz="9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НПК</a:t>
              </a:r>
            </a:p>
            <a:p>
              <a:pPr algn="ctr"/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676528" y="2492896"/>
              <a:ext cx="108012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608856" y="4008102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Пропедевтические предметные курсы,</a:t>
              </a:r>
            </a:p>
            <a:p>
              <a:pPr algn="ctr"/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НПК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олимпиады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686539" y="3861048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593011" y="4857680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Инновационные УМК,  школьная НПК, </a:t>
              </a:r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endPara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70694" y="479715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2632194" y="5663363"/>
              <a:ext cx="1235486" cy="64595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 Школа будущего первоклассника»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709877" y="5660324"/>
              <a:ext cx="1080120" cy="2889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ОБУЧЕНИЕ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 программе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6444208" y="1052736"/>
              <a:ext cx="1296144" cy="129614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Профили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911138" y="2780929"/>
              <a:ext cx="1308934" cy="93610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 предметные)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988821" y="2492897"/>
              <a:ext cx="108012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 smtClean="0">
                <a:solidFill>
                  <a:srgbClr val="C00000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933236" y="3789040"/>
              <a:ext cx="1235486" cy="9462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 предметные)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010919" y="3789039"/>
              <a:ext cx="1080120" cy="2880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924598" y="486862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02281" y="4865582"/>
              <a:ext cx="1080120" cy="291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3946801" y="566640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Знакомство с миром профессий через игру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024484" y="5663363"/>
              <a:ext cx="108012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МДОУ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7740352" y="1052736"/>
              <a:ext cx="1296144" cy="1296144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Подготовительные курсы,</a:t>
              </a: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Профессиональные пробы, социальные практики, Дни открытых дверей, </a:t>
              </a: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Ярмарки профессий.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196808" y="2780929"/>
              <a:ext cx="1235486" cy="93610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Игра-  путешествие,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образование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274491" y="2492897"/>
              <a:ext cx="108012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6372200" y="2780928"/>
              <a:ext cx="1368152" cy="864096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Профессиональные пробы,</a:t>
              </a:r>
            </a:p>
            <a:p>
              <a:pPr algn="ctr"/>
              <a:r>
                <a:rPr lang="ru-RU" sz="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Проекты, </a:t>
              </a:r>
            </a:p>
            <a:p>
              <a:pPr algn="ctr"/>
              <a:r>
                <a:rPr lang="ru-RU" sz="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Планы классных руководителей,</a:t>
              </a:r>
            </a:p>
            <a:p>
              <a:pPr algn="ctr"/>
              <a:r>
                <a:rPr lang="ru-RU" sz="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Дни открытых 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дверей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444208" y="2492896"/>
              <a:ext cx="24482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7729002" y="2852936"/>
              <a:ext cx="1235486" cy="86409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Социальные практики</a:t>
              </a: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Образовательные игры</a:t>
              </a:r>
              <a:endParaRPr lang="ru-RU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231301" y="3789040"/>
              <a:ext cx="1235486" cy="95421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Игра-  путешествие,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образование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308984" y="3789040"/>
              <a:ext cx="1080120" cy="3600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6489279" y="3789040"/>
              <a:ext cx="1235486" cy="94994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Социальные проекты, проекты по  трудовому воспитанию</a:t>
              </a:r>
              <a:endParaRPr lang="ru-RU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516216" y="3789040"/>
              <a:ext cx="1152128" cy="3708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7763495" y="3789040"/>
              <a:ext cx="1235486" cy="957794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bg1"/>
                  </a:solidFill>
                </a:rPr>
                <a:t>Планы </a:t>
              </a:r>
            </a:p>
            <a:p>
              <a:pPr algn="ctr"/>
              <a:endParaRPr lang="ru-RU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Планы</a:t>
              </a:r>
            </a:p>
            <a:p>
              <a:pPr algn="ctr"/>
              <a:r>
                <a:rPr lang="ru-RU" sz="9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вопитательной</a:t>
              </a:r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работы классных руководителей</a:t>
              </a:r>
              <a:endParaRPr lang="ru-RU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841178" y="3717032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231301" y="4860718"/>
              <a:ext cx="1235486" cy="7200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 - путешествие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08984" y="4857680"/>
              <a:ext cx="1080120" cy="2995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489279" y="4856441"/>
              <a:ext cx="1235486" cy="72008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566962" y="4853402"/>
              <a:ext cx="1080120" cy="303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7763495" y="4864294"/>
              <a:ext cx="1235486" cy="86896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Классные  р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уководители, «</a:t>
              </a:r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Сибирячок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», игра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740352" y="4869160"/>
              <a:ext cx="14036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Прямая со стрелкой 64"/>
            <p:cNvCxnSpPr>
              <a:stCxn id="10" idx="0"/>
              <a:endCxn id="7" idx="4"/>
            </p:cNvCxnSpPr>
            <p:nvPr/>
          </p:nvCxnSpPr>
          <p:spPr>
            <a:xfrm flipV="1">
              <a:off x="549474" y="2420888"/>
              <a:ext cx="350118" cy="1080120"/>
            </a:xfrm>
            <a:prstGeom prst="straightConnector1">
              <a:avLst/>
            </a:prstGeom>
            <a:ln w="25400">
              <a:solidFill>
                <a:srgbClr val="754E1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7" idx="0"/>
              <a:endCxn id="6" idx="4"/>
            </p:cNvCxnSpPr>
            <p:nvPr/>
          </p:nvCxnSpPr>
          <p:spPr>
            <a:xfrm flipV="1">
              <a:off x="899592" y="1412776"/>
              <a:ext cx="126268" cy="504056"/>
            </a:xfrm>
            <a:prstGeom prst="straightConnector1">
              <a:avLst/>
            </a:prstGeom>
            <a:ln w="25400">
              <a:solidFill>
                <a:srgbClr val="754E1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>
              <a:stCxn id="10" idx="0"/>
            </p:cNvCxnSpPr>
            <p:nvPr/>
          </p:nvCxnSpPr>
          <p:spPr>
            <a:xfrm flipV="1">
              <a:off x="549474" y="2276872"/>
              <a:ext cx="1483240" cy="1224136"/>
            </a:xfrm>
            <a:prstGeom prst="straightConnector1">
              <a:avLst/>
            </a:prstGeom>
            <a:ln w="25400">
              <a:solidFill>
                <a:srgbClr val="754E1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>
              <a:stCxn id="9" idx="0"/>
              <a:endCxn id="8" idx="4"/>
            </p:cNvCxnSpPr>
            <p:nvPr/>
          </p:nvCxnSpPr>
          <p:spPr>
            <a:xfrm flipV="1">
              <a:off x="2519772" y="1484785"/>
              <a:ext cx="351547" cy="288031"/>
            </a:xfrm>
            <a:prstGeom prst="straightConnector1">
              <a:avLst/>
            </a:prstGeom>
            <a:ln w="25400">
              <a:solidFill>
                <a:srgbClr val="754E1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25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 descr="http://www.astrocoach.ru/wp-content/uploads/2017/10/kids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5411"/>
            <a:ext cx="6288633" cy="628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4411"/>
            <a:ext cx="9145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 Желаем успехов в наших начинаниях!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4" descr="https://image.jimcdn.com/app/cms/image/transf/none/path/s209a9764411341b6/backgroundarea/i0290c99c695b91ec/version/148527863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97" y="27765"/>
            <a:ext cx="9149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2" name="Picture 2" descr="http://muk2.edusite.ru/images/674685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4" y="4221088"/>
            <a:ext cx="9117004" cy="39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1385" y="1697105"/>
            <a:ext cx="6588224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РАЗВИТИЯ ШКОЛЫ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«ШКОЛА ПРОФЕССИОНАЛЬНОГО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самоопределения»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(2018-2023 гг.)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339752" y="272489"/>
            <a:ext cx="6629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b="1" kern="0" smtClean="0"/>
              <a:t>Муниципальное бюджетное общеобразовательное учреждение города Иркутска средняя общеобразовательная школа № 4</a:t>
            </a:r>
            <a:endParaRPr lang="ru-RU" sz="1800" b="1" kern="0" dirty="0"/>
          </a:p>
        </p:txBody>
      </p:sp>
      <p:pic>
        <p:nvPicPr>
          <p:cNvPr id="6" name="Рисунок 5" descr="C:\Users\uvr02\Desktop\эмблем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512168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8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88640"/>
            <a:ext cx="298722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ПАСПОРТ ПРОГРАММЫ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151699"/>
              </p:ext>
            </p:extLst>
          </p:nvPr>
        </p:nvGraphicFramePr>
        <p:xfrm>
          <a:off x="467544" y="908720"/>
          <a:ext cx="8136904" cy="53819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4116458249"/>
                    </a:ext>
                  </a:extLst>
                </a:gridCol>
                <a:gridCol w="5904656">
                  <a:extLst>
                    <a:ext uri="{9D8B030D-6E8A-4147-A177-3AD203B41FA5}">
                      <a16:colId xmlns:a16="http://schemas.microsoft.com/office/drawing/2014/main" val="997102343"/>
                    </a:ext>
                  </a:extLst>
                </a:gridCol>
              </a:tblGrid>
              <a:tr h="1522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Полное наименование программы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Программа развития муниципального бюджетного  обще образовательного учреждения города Иркутска средней общеобразовательной школы № 4 « Школа личностного и профессионального самоопределения».</a:t>
                      </a:r>
                      <a:endParaRPr lang="ru-R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4048992284"/>
                  </a:ext>
                </a:extLst>
              </a:tr>
              <a:tr h="1776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Научный консультант</a:t>
                      </a:r>
                      <a:endParaRPr lang="ru-RU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Кондратьева Ольга Геннадьевна, </a:t>
                      </a:r>
                      <a:r>
                        <a:rPr lang="ru-RU" sz="1600" dirty="0" err="1">
                          <a:effectLst/>
                        </a:rPr>
                        <a:t>зам.директора</a:t>
                      </a:r>
                      <a:r>
                        <a:rPr lang="ru-RU" sz="1600" dirty="0">
                          <a:effectLst/>
                        </a:rPr>
                        <a:t> по научно-методической и инновационной деятельности, доктор педагогических наук, доцент ГАУ ДПО Иркутской области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 Региональный институт кадровой политики  и непрерывного профессионального образования»</a:t>
                      </a:r>
                      <a:endParaRPr lang="ru-RU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1936831776"/>
                  </a:ext>
                </a:extLst>
              </a:tr>
              <a:tr h="1522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Авторы и разработчики программы </a:t>
                      </a:r>
                      <a:endParaRPr lang="ru-R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Алексеева Альбина Викторовна, директор МБОУ г. Иркутска СОШ № 4, Юрьева Ольга Алексеевна, заместитель директора по учебно- воспитательной работе МБОУ г. Иркутска СОШ № 4, педагогический коллектив МБОУ г. Иркутска СОШ № 4.</a:t>
                      </a:r>
                      <a:endParaRPr lang="ru-RU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2304164854"/>
                  </a:ext>
                </a:extLst>
              </a:tr>
              <a:tr h="5074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Период реализации Программы </a:t>
                      </a:r>
                      <a:endParaRPr lang="ru-RU" sz="110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2018-2023г.г.</a:t>
                      </a:r>
                      <a:endParaRPr lang="ru-RU" sz="11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53" marR="68553" marT="0" marB="0"/>
                </a:tc>
                <a:extLst>
                  <a:ext uri="{0D108BD9-81ED-4DB2-BD59-A6C34878D82A}">
                    <a16:rowId xmlns:a16="http://schemas.microsoft.com/office/drawing/2014/main" val="552698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2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4" name="Picture 4" descr="https://image.jimcdn.com/app/cms/image/transf/none/path/s209a9764411341b6/backgroundarea/i0290c99c695b91ec/version/1485278633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9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22" name="Picture 2" descr="http://muk2.edusite.ru/images/674685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560"/>
            <a:ext cx="9117004" cy="397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9"/>
          <p:cNvSpPr txBox="1">
            <a:spLocks noChangeArrowheads="1"/>
          </p:cNvSpPr>
          <p:nvPr/>
        </p:nvSpPr>
        <p:spPr bwMode="auto">
          <a:xfrm>
            <a:off x="1189828" y="2483436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ru-RU" sz="3800" b="1" kern="0" dirty="0" smtClean="0"/>
              <a:t>Профессиональное самоопределение –</a:t>
            </a:r>
          </a:p>
          <a:p>
            <a:r>
              <a:rPr lang="ru-RU" sz="2400" dirty="0"/>
              <a:t>процесс и результат формирования у человека готовности самостоятельно планировать и реализовывать перспективы персонального профессионально-образовательного маршрута и последующей профессионально-карьерной траектории, осуществляя последовательную серию профессионально-образовательных и профессионально-карьерных выборов.</a:t>
            </a:r>
          </a:p>
          <a:p>
            <a:r>
              <a:rPr lang="ru-RU" sz="3800" b="1" kern="0" dirty="0" smtClean="0"/>
              <a:t> </a:t>
            </a:r>
          </a:p>
          <a:p>
            <a:endParaRPr lang="ru-RU" sz="3800" b="1" kern="0" dirty="0"/>
          </a:p>
        </p:txBody>
      </p:sp>
      <p:pic>
        <p:nvPicPr>
          <p:cNvPr id="10" name="Рисунок 9" descr="C:\Users\uvr02\Desktop\эмблем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0060" y="188640"/>
            <a:ext cx="1512168" cy="15121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9828" y="188640"/>
            <a:ext cx="62602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</a:t>
            </a:r>
            <a:r>
              <a:rPr lang="ru-RU" sz="2800" b="1" dirty="0"/>
              <a:t>Концепцию развития системы сопровождения профессионального </a:t>
            </a:r>
            <a:r>
              <a:rPr lang="ru-RU" sz="2800" b="1" dirty="0" err="1"/>
              <a:t>самоопредления</a:t>
            </a:r>
            <a:r>
              <a:rPr lang="ru-RU" sz="2800" b="1" dirty="0"/>
              <a:t> детей и молодежи Иркутской области до 2020года»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622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30091"/>
              </p:ext>
            </p:extLst>
          </p:nvPr>
        </p:nvGraphicFramePr>
        <p:xfrm>
          <a:off x="251520" y="599522"/>
          <a:ext cx="8712968" cy="62293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1605021">
                  <a:extLst>
                    <a:ext uri="{9D8B030D-6E8A-4147-A177-3AD203B41FA5}">
                      <a16:colId xmlns:a16="http://schemas.microsoft.com/office/drawing/2014/main" val="2420872040"/>
                    </a:ext>
                  </a:extLst>
                </a:gridCol>
                <a:gridCol w="7107947">
                  <a:extLst>
                    <a:ext uri="{9D8B030D-6E8A-4147-A177-3AD203B41FA5}">
                      <a16:colId xmlns:a16="http://schemas.microsoft.com/office/drawing/2014/main" val="3256806140"/>
                    </a:ext>
                  </a:extLst>
                </a:gridCol>
              </a:tblGrid>
              <a:tr h="724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Исполнители основных мероприятий Программы</a:t>
                      </a:r>
                      <a:endParaRPr lang="ru-RU" sz="105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44" marR="274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Педагогический коллектив, обучающиеся, родительская общественность, социальные партнеры.</a:t>
                      </a:r>
                      <a:endParaRPr lang="ru-RU" sz="1050" b="0" i="1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44" marR="27444" marT="0" marB="0"/>
                </a:tc>
                <a:extLst>
                  <a:ext uri="{0D108BD9-81ED-4DB2-BD59-A6C34878D82A}">
                    <a16:rowId xmlns:a16="http://schemas.microsoft.com/office/drawing/2014/main" val="2478670807"/>
                  </a:ext>
                </a:extLst>
              </a:tr>
              <a:tr h="784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Цель Программы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создание условий  для социализации личности на основе формирования культуры жизненного и профессионального  самоопределения.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44" marR="27444" marT="0" marB="0"/>
                </a:tc>
                <a:extLst>
                  <a:ext uri="{0D108BD9-81ED-4DB2-BD59-A6C34878D82A}">
                    <a16:rowId xmlns:a16="http://schemas.microsoft.com/office/drawing/2014/main" val="3356798697"/>
                  </a:ext>
                </a:extLst>
              </a:tr>
              <a:tr h="37812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Задачи программы</a:t>
                      </a:r>
                      <a:endParaRPr lang="ru-RU" sz="1100" b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1.Определение и создание условий эффективности организационно - педагогического сопровождения профессионального самоопределения обучающихся.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2.Оказание психолого-педагогической помощи в составлении индивидуальных образовательных маршрутов для более глубокого удовлетворения интересов, развития способностей обучающихся с учетом их образовательных потребностей и профессиональных запросов.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3.Формирование и развитие единой информационной научно-методической базы (системы тематических предметных, внеклассных Интернет-ресурсов различного уровня, видеоматериалов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профориентационной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направленности по новым и высокотехнологичным профессиям и др.) в сфере поддержки профессионального самоопределения обучающихся на всех ступенях образования в соответствии с ФГОС и обеспечение их доступности субъектам образовательного процесса.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4.Уточнение путей и способов включения </a:t>
                      </a:r>
                      <a:r>
                        <a:rPr lang="ru-RU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профориентационных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аспектов в содержание общего образования (варианты: в учебный и воспитательный план работы школы, дополнительное образование и др.)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5.Реструктуризация социальных связей общеобразовательной школы с образовательными организациями НПО и СПО.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44" marR="27444" marT="0" marB="0"/>
                </a:tc>
                <a:extLst>
                  <a:ext uri="{0D108BD9-81ED-4DB2-BD59-A6C34878D82A}">
                    <a16:rowId xmlns:a16="http://schemas.microsoft.com/office/drawing/2014/main" val="59531700"/>
                  </a:ext>
                </a:extLst>
              </a:tr>
              <a:tr h="779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Сроки реализации Программы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44" marR="274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</a:rPr>
                        <a:t>Первый этап ( 2018-2019 учебный год) – подготовительный;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</a:rPr>
                        <a:t>Второй этап ( 2019 – 2020 учебный год ) – организационный;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</a:rPr>
                        <a:t>Третий этап ( 2020 – 2021, 2021-2022 учебные годы) – внедренческий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050" dirty="0">
                          <a:effectLst/>
                        </a:rPr>
                        <a:t>Четвертый этап ( 2022-2023 учебный год) аналитический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444" marR="27444" marT="0" marB="0"/>
                </a:tc>
                <a:extLst>
                  <a:ext uri="{0D108BD9-81ED-4DB2-BD59-A6C34878D82A}">
                    <a16:rowId xmlns:a16="http://schemas.microsoft.com/office/drawing/2014/main" val="250037757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059832" y="188640"/>
            <a:ext cx="298722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kern="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ПАСПОРТ ПРОГРАММЫ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8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79512" y="1156954"/>
            <a:ext cx="8046021" cy="4853872"/>
            <a:chOff x="944" y="3059"/>
            <a:chExt cx="10373" cy="10143"/>
          </a:xfrm>
        </p:grpSpPr>
        <p:sp>
          <p:nvSpPr>
            <p:cNvPr id="14" name="Прямоугольник 4"/>
            <p:cNvSpPr>
              <a:spLocks noChangeArrowheads="1"/>
            </p:cNvSpPr>
            <p:nvPr/>
          </p:nvSpPr>
          <p:spPr bwMode="auto">
            <a:xfrm>
              <a:off x="8382" y="3059"/>
              <a:ext cx="2935" cy="214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243F6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Уровень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среднего общего образования «Школа самоопределения»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944" y="3307"/>
              <a:ext cx="10337" cy="9895"/>
              <a:chOff x="944" y="1955"/>
              <a:chExt cx="10337" cy="9895"/>
            </a:xfrm>
          </p:grpSpPr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944" y="3834"/>
                <a:ext cx="4287" cy="2544"/>
                <a:chOff x="944" y="3834"/>
                <a:chExt cx="4287" cy="2544"/>
              </a:xfrm>
            </p:grpSpPr>
            <p:sp>
              <p:nvSpPr>
                <p:cNvPr id="1030" name="Прямоугольник 8"/>
                <p:cNvSpPr>
                  <a:spLocks noChangeArrowheads="1"/>
                </p:cNvSpPr>
                <p:nvPr/>
              </p:nvSpPr>
              <p:spPr bwMode="auto">
                <a:xfrm>
                  <a:off x="944" y="4631"/>
                  <a:ext cx="1866" cy="1747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Учебная деятельность</a:t>
                  </a:r>
                  <a:endPara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cs typeface="Arial" pitchFamily="34" charset="0"/>
                  </a:endParaRPr>
                </a:p>
              </p:txBody>
            </p:sp>
            <p:sp>
              <p:nvSpPr>
                <p:cNvPr id="1031" name="Прямоугольник 9"/>
                <p:cNvSpPr>
                  <a:spLocks noChangeArrowheads="1"/>
                </p:cNvSpPr>
                <p:nvPr/>
              </p:nvSpPr>
              <p:spPr bwMode="auto">
                <a:xfrm>
                  <a:off x="3153" y="4631"/>
                  <a:ext cx="2078" cy="173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2">
                          <a:lumMod val="75000"/>
                        </a:schemeClr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Внеурочная деятельность</a:t>
                  </a:r>
                  <a:endPara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cs typeface="Arial" pitchFamily="34" charset="0"/>
                  </a:endParaRPr>
                </a:p>
              </p:txBody>
            </p:sp>
            <p:cxnSp>
              <p:nvCxnSpPr>
                <p:cNvPr id="1032" name="Прямая со стрелкой 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369" y="3834"/>
                  <a:ext cx="950" cy="518"/>
                </a:xfrm>
                <a:prstGeom prst="straightConnector1">
                  <a:avLst/>
                </a:prstGeom>
                <a:noFill/>
                <a:ln w="25400">
                  <a:solidFill>
                    <a:srgbClr val="365F9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1033" name="Прямая со стрелкой 16"/>
                <p:cNvCxnSpPr>
                  <a:cxnSpLocks noChangeShapeType="1"/>
                </p:cNvCxnSpPr>
                <p:nvPr/>
              </p:nvCxnSpPr>
              <p:spPr bwMode="auto">
                <a:xfrm>
                  <a:off x="3320" y="3850"/>
                  <a:ext cx="950" cy="518"/>
                </a:xfrm>
                <a:prstGeom prst="straightConnector1">
                  <a:avLst/>
                </a:prstGeom>
                <a:noFill/>
                <a:ln w="25400">
                  <a:solidFill>
                    <a:srgbClr val="365F9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</p:grpSp>
          <p:sp>
            <p:nvSpPr>
              <p:cNvPr id="17" name="Левая фигурная скобка 21"/>
              <p:cNvSpPr>
                <a:spLocks/>
              </p:cNvSpPr>
              <p:nvPr/>
            </p:nvSpPr>
            <p:spPr bwMode="auto">
              <a:xfrm rot="-5400000">
                <a:off x="5970" y="2228"/>
                <a:ext cx="1154" cy="9469"/>
              </a:xfrm>
              <a:prstGeom prst="leftBrace">
                <a:avLst>
                  <a:gd name="adj1" fmla="val 51853"/>
                  <a:gd name="adj2" fmla="val 50000"/>
                </a:avLst>
              </a:prstGeom>
              <a:noFill/>
              <a:ln w="25400">
                <a:solidFill>
                  <a:srgbClr val="365F91"/>
                </a:solidFill>
                <a:round/>
                <a:headEnd/>
                <a:tailEnd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8" name="Стрелка вниз 22"/>
              <p:cNvSpPr>
                <a:spLocks noChangeArrowheads="1"/>
              </p:cNvSpPr>
              <p:nvPr/>
            </p:nvSpPr>
            <p:spPr bwMode="auto">
              <a:xfrm>
                <a:off x="1859" y="7564"/>
                <a:ext cx="2242" cy="4286"/>
              </a:xfrm>
              <a:prstGeom prst="downArrow">
                <a:avLst>
                  <a:gd name="adj1" fmla="val 50000"/>
                  <a:gd name="adj2" fmla="val 83925"/>
                </a:avLst>
              </a:prstGeom>
              <a:solidFill>
                <a:srgbClr val="FFFFFF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Вектор № 1.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Индивидуализация образовательного процесса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Стрелка вниз 23"/>
              <p:cNvSpPr>
                <a:spLocks noChangeArrowheads="1"/>
              </p:cNvSpPr>
              <p:nvPr/>
            </p:nvSpPr>
            <p:spPr bwMode="auto">
              <a:xfrm>
                <a:off x="4270" y="7514"/>
                <a:ext cx="2177" cy="4302"/>
              </a:xfrm>
              <a:prstGeom prst="downArrow">
                <a:avLst>
                  <a:gd name="adj1" fmla="val 50000"/>
                  <a:gd name="adj2" fmla="val 83601"/>
                </a:avLst>
              </a:prstGeom>
              <a:solidFill>
                <a:srgbClr val="FFFFFF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Вектор № 2.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Профессиональное самоопределение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Стрелка вниз 24"/>
              <p:cNvSpPr>
                <a:spLocks noChangeArrowheads="1"/>
              </p:cNvSpPr>
              <p:nvPr/>
            </p:nvSpPr>
            <p:spPr bwMode="auto">
              <a:xfrm>
                <a:off x="6597" y="7497"/>
                <a:ext cx="2160" cy="4302"/>
              </a:xfrm>
              <a:prstGeom prst="downArrow">
                <a:avLst>
                  <a:gd name="adj1" fmla="val 50000"/>
                  <a:gd name="adj2" fmla="val 83576"/>
                </a:avLst>
              </a:prstGeom>
              <a:solidFill>
                <a:srgbClr val="FFFFFF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Вектор № 3.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Воспитательная среда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Стрелка вниз 25"/>
              <p:cNvSpPr>
                <a:spLocks noChangeArrowheads="1"/>
              </p:cNvSpPr>
              <p:nvPr/>
            </p:nvSpPr>
            <p:spPr bwMode="auto">
              <a:xfrm>
                <a:off x="8908" y="7547"/>
                <a:ext cx="2259" cy="4302"/>
              </a:xfrm>
              <a:prstGeom prst="downArrow">
                <a:avLst>
                  <a:gd name="adj1" fmla="val 50000"/>
                  <a:gd name="adj2" fmla="val 82179"/>
                </a:avLst>
              </a:prstGeom>
              <a:solidFill>
                <a:srgbClr val="FFFFFF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Вектор № 4.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Профессиональное образование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" name="Прямоугольник 1"/>
              <p:cNvSpPr>
                <a:spLocks noChangeArrowheads="1"/>
              </p:cNvSpPr>
              <p:nvPr/>
            </p:nvSpPr>
            <p:spPr bwMode="auto">
              <a:xfrm>
                <a:off x="1859" y="1976"/>
                <a:ext cx="2863" cy="1875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Уровень начального общего образования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accent2">
                        <a:lumMod val="75000"/>
                      </a:schemeClr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«Школа радости»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cs typeface="Arial" pitchFamily="34" charset="0"/>
                </a:endParaRPr>
              </a:p>
            </p:txBody>
          </p:sp>
          <p:grpSp>
            <p:nvGrpSpPr>
              <p:cNvPr id="6" name="Group 40"/>
              <p:cNvGrpSpPr>
                <a:grpSpLocks/>
              </p:cNvGrpSpPr>
              <p:nvPr/>
            </p:nvGrpSpPr>
            <p:grpSpPr bwMode="auto">
              <a:xfrm>
                <a:off x="5575" y="3834"/>
                <a:ext cx="2067" cy="2662"/>
                <a:chOff x="2237" y="3834"/>
                <a:chExt cx="2067" cy="2662"/>
              </a:xfrm>
            </p:grpSpPr>
            <p:sp>
              <p:nvSpPr>
                <p:cNvPr id="1024" name="Прямоугольник 8"/>
                <p:cNvSpPr>
                  <a:spLocks noChangeArrowheads="1"/>
                </p:cNvSpPr>
                <p:nvPr/>
              </p:nvSpPr>
              <p:spPr bwMode="auto">
                <a:xfrm rot="-5400000">
                  <a:off x="1492" y="4890"/>
                  <a:ext cx="2351" cy="8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Учебная деятельность</a:t>
                  </a:r>
                  <a:endPara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25" name="Прямоугольник 9"/>
                <p:cNvSpPr>
                  <a:spLocks noChangeArrowheads="1"/>
                </p:cNvSpPr>
                <p:nvPr/>
              </p:nvSpPr>
              <p:spPr bwMode="auto">
                <a:xfrm rot="-5400000">
                  <a:off x="2706" y="4899"/>
                  <a:ext cx="2333" cy="8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Внеурочная деятельность</a:t>
                  </a:r>
                  <a:endPara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28" name="Прямая со стрелкой 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17" y="3834"/>
                  <a:ext cx="602" cy="280"/>
                </a:xfrm>
                <a:prstGeom prst="straightConnector1">
                  <a:avLst/>
                </a:prstGeom>
                <a:noFill/>
                <a:ln w="25400">
                  <a:solidFill>
                    <a:srgbClr val="365F9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1029" name="Прямая со стрелкой 16"/>
                <p:cNvCxnSpPr>
                  <a:cxnSpLocks noChangeShapeType="1"/>
                </p:cNvCxnSpPr>
                <p:nvPr/>
              </p:nvCxnSpPr>
              <p:spPr bwMode="auto">
                <a:xfrm>
                  <a:off x="3320" y="3850"/>
                  <a:ext cx="620" cy="280"/>
                </a:xfrm>
                <a:prstGeom prst="straightConnector1">
                  <a:avLst/>
                </a:prstGeom>
                <a:noFill/>
                <a:ln w="25400">
                  <a:solidFill>
                    <a:srgbClr val="365F9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</p:grpSp>
          <p:grpSp>
            <p:nvGrpSpPr>
              <p:cNvPr id="7" name="Group 45"/>
              <p:cNvGrpSpPr>
                <a:grpSpLocks/>
              </p:cNvGrpSpPr>
              <p:nvPr/>
            </p:nvGrpSpPr>
            <p:grpSpPr bwMode="auto">
              <a:xfrm>
                <a:off x="8757" y="3834"/>
                <a:ext cx="2067" cy="2662"/>
                <a:chOff x="2237" y="3834"/>
                <a:chExt cx="2067" cy="2662"/>
              </a:xfrm>
            </p:grpSpPr>
            <p:sp>
              <p:nvSpPr>
                <p:cNvPr id="28" name="Прямоугольник 8"/>
                <p:cNvSpPr>
                  <a:spLocks noChangeArrowheads="1"/>
                </p:cNvSpPr>
                <p:nvPr/>
              </p:nvSpPr>
              <p:spPr bwMode="auto">
                <a:xfrm rot="-5400000">
                  <a:off x="1492" y="4890"/>
                  <a:ext cx="2351" cy="8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Учебная деятельность</a:t>
                  </a:r>
                  <a:endPara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9" name="Прямоугольник 9"/>
                <p:cNvSpPr>
                  <a:spLocks noChangeArrowheads="1"/>
                </p:cNvSpPr>
                <p:nvPr/>
              </p:nvSpPr>
              <p:spPr bwMode="auto">
                <a:xfrm rot="-5400000">
                  <a:off x="2706" y="4899"/>
                  <a:ext cx="2333" cy="8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243F6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Внеурочная деятельность</a:t>
                  </a:r>
                  <a:endParaRPr kumimoji="0" lang="ru-RU" sz="1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30" name="Прямая со стрелкой 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717" y="3834"/>
                  <a:ext cx="602" cy="280"/>
                </a:xfrm>
                <a:prstGeom prst="straightConnector1">
                  <a:avLst/>
                </a:prstGeom>
                <a:noFill/>
                <a:ln w="25400">
                  <a:solidFill>
                    <a:srgbClr val="365F9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  <p:cxnSp>
              <p:nvCxnSpPr>
                <p:cNvPr id="31" name="Прямая со стрелкой 16"/>
                <p:cNvCxnSpPr>
                  <a:cxnSpLocks noChangeShapeType="1"/>
                </p:cNvCxnSpPr>
                <p:nvPr/>
              </p:nvCxnSpPr>
              <p:spPr bwMode="auto">
                <a:xfrm>
                  <a:off x="3320" y="3850"/>
                  <a:ext cx="620" cy="280"/>
                </a:xfrm>
                <a:prstGeom prst="straightConnector1">
                  <a:avLst/>
                </a:prstGeom>
                <a:noFill/>
                <a:ln w="25400">
                  <a:solidFill>
                    <a:srgbClr val="365F91"/>
                  </a:solidFill>
                  <a:round/>
                  <a:headEnd/>
                  <a:tailEnd type="arrow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</p:cxnSp>
          </p:grpSp>
          <p:sp>
            <p:nvSpPr>
              <p:cNvPr id="27" name="Прямоугольник 3"/>
              <p:cNvSpPr>
                <a:spLocks noChangeArrowheads="1"/>
              </p:cNvSpPr>
              <p:nvPr/>
            </p:nvSpPr>
            <p:spPr bwMode="auto">
              <a:xfrm>
                <a:off x="5255" y="1955"/>
                <a:ext cx="2896" cy="187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243F6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Уровень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основного общего образования «Школа открытий»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649137" y="-91921"/>
            <a:ext cx="791915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г. Иркутска СОШ № 4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Школа профессионального самоопределения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Прямая со стрелкой 69"/>
          <p:cNvCxnSpPr>
            <a:stCxn id="8" idx="2"/>
            <a:endCxn id="6" idx="6"/>
          </p:cNvCxnSpPr>
          <p:nvPr/>
        </p:nvCxnSpPr>
        <p:spPr>
          <a:xfrm flipH="1" flipV="1">
            <a:off x="1979712" y="1160748"/>
            <a:ext cx="199038" cy="108013"/>
          </a:xfrm>
          <a:prstGeom prst="straightConnector1">
            <a:avLst/>
          </a:prstGeom>
          <a:ln w="25400">
            <a:solidFill>
              <a:srgbClr val="754E1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5"/>
          <p:cNvGrpSpPr/>
          <p:nvPr/>
        </p:nvGrpSpPr>
        <p:grpSpPr>
          <a:xfrm>
            <a:off x="72008" y="72008"/>
            <a:ext cx="9071992" cy="6785992"/>
            <a:chOff x="72008" y="72008"/>
            <a:chExt cx="9071992" cy="678599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95736" y="6453336"/>
              <a:ext cx="4608512" cy="4046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619672" y="72008"/>
              <a:ext cx="6048672" cy="836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16632"/>
              <a:ext cx="8496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профессионального самоопределения»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г. Иркутска СОШ №4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6453336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Социальный заказ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72008" y="908720"/>
              <a:ext cx="1907704" cy="504056"/>
            </a:xfrm>
            <a:prstGeom prst="ellipse">
              <a:avLst/>
            </a:prstGeom>
            <a:solidFill>
              <a:srgbClr val="754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Трудоустройств</a:t>
              </a:r>
              <a:r>
                <a:rPr lang="ru-RU" sz="1200" b="1" dirty="0"/>
                <a:t>о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107504" y="1916832"/>
              <a:ext cx="1584176" cy="504056"/>
            </a:xfrm>
            <a:prstGeom prst="ellipse">
              <a:avLst/>
            </a:prstGeom>
            <a:solidFill>
              <a:srgbClr val="754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НПО, СПО 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2178750" y="1052737"/>
              <a:ext cx="1385138" cy="432048"/>
            </a:xfrm>
            <a:prstGeom prst="ellipse">
              <a:avLst/>
            </a:prstGeom>
            <a:solidFill>
              <a:srgbClr val="754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ВУЗ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2051720" y="1772816"/>
              <a:ext cx="936104" cy="5760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10-11 классы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07504" y="3501008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8-9 классы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24490" y="4293096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5-7 классы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162" y="508518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1-4-классы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36162" y="580526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ШБП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563888" y="1052736"/>
              <a:ext cx="1656184" cy="129614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сопровождение:</a:t>
              </a: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Профессиональная диагностика, </a:t>
              </a:r>
            </a:p>
            <a:p>
              <a:pPr algn="ctr"/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иагностика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готовности и удовлетворенности по выбранным профилям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1288739" y="2780928"/>
              <a:ext cx="1235486" cy="93610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Диагностики и мониторинг,</a:t>
              </a: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Проба выбора профиля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66422" y="270892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1288739" y="4005064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372097" y="3933056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276378" y="485333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рплоплс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9736" y="4869160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288739" y="566124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372097" y="5733256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Наблюдение за развитием детей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дошкольного возраста 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220072" y="1052736"/>
              <a:ext cx="1224136" cy="129614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Школьная НПК, </a:t>
              </a:r>
              <a:r>
                <a:rPr lang="ru-RU" sz="9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участие в олимпиадах, конференциях, индивидуальный </a:t>
              </a:r>
              <a:r>
                <a:rPr lang="ru-RU" sz="900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образовательный маршрут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555776" y="2780928"/>
              <a:ext cx="1325083" cy="936104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Расширение учебных предметов,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Индивидуальные маршруты, </a:t>
              </a:r>
              <a:r>
                <a:rPr lang="ru-RU" sz="9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НПК</a:t>
              </a:r>
            </a:p>
            <a:p>
              <a:pPr algn="ctr"/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676528" y="2492896"/>
              <a:ext cx="108012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608856" y="4008102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Пропедевтические предметные курсы,</a:t>
              </a:r>
            </a:p>
            <a:p>
              <a:pPr algn="ctr"/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НПК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олимпиады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686539" y="3861048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593011" y="4857680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Инновационные УМК,  школьная НПК, </a:t>
              </a:r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endPara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70694" y="479715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2632194" y="5663363"/>
              <a:ext cx="1235486" cy="64595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« Школа будущего первоклассника»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709877" y="5660324"/>
              <a:ext cx="1080120" cy="2889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ОБУЧЕНИЕ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по программе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6444208" y="1052736"/>
              <a:ext cx="1296144" cy="129614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Профили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3911138" y="2780929"/>
              <a:ext cx="1308934" cy="936104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 предметные)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988821" y="2492897"/>
              <a:ext cx="108012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err="1" smtClean="0">
                <a:solidFill>
                  <a:srgbClr val="C00000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3933236" y="3789040"/>
              <a:ext cx="1235486" cy="946287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( предметные)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4010919" y="3789039"/>
              <a:ext cx="1080120" cy="28803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924598" y="486862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02281" y="4865582"/>
              <a:ext cx="1080120" cy="291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3946801" y="566640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Знакомство с миром профессий через игру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4024484" y="5663363"/>
              <a:ext cx="108012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МДОУ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7740352" y="1052736"/>
              <a:ext cx="1296144" cy="1296144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Подготовительные курсы,</a:t>
              </a: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Профессиональные пробы, социальные практики, Дни открытых дверей, </a:t>
              </a: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Ярмарки профессий.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5196808" y="2780929"/>
              <a:ext cx="1235486" cy="93610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Игра-  путешествие,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образование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5274491" y="2492897"/>
              <a:ext cx="1080120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6372200" y="2780928"/>
              <a:ext cx="1368152" cy="864096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Профессиональные пробы,</a:t>
              </a:r>
            </a:p>
            <a:p>
              <a:pPr algn="ctr"/>
              <a:r>
                <a:rPr lang="ru-RU" sz="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Проекты, </a:t>
              </a:r>
            </a:p>
            <a:p>
              <a:pPr algn="ctr"/>
              <a:r>
                <a:rPr lang="ru-RU" sz="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Планы классных руководителей,</a:t>
              </a:r>
            </a:p>
            <a:p>
              <a:pPr algn="ctr"/>
              <a:r>
                <a:rPr lang="ru-RU" sz="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Дни открытых 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дверей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444208" y="2492896"/>
              <a:ext cx="244827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7729002" y="2852936"/>
              <a:ext cx="1235486" cy="86409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Социальные практики</a:t>
              </a: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Образовательные игры</a:t>
              </a:r>
              <a:endParaRPr lang="ru-RU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231301" y="3789040"/>
              <a:ext cx="1235486" cy="954217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Игра-  путешествие,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</a:t>
              </a: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образование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5308984" y="3789040"/>
              <a:ext cx="1080120" cy="3600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6489279" y="3789040"/>
              <a:ext cx="1235486" cy="94994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Социальные проекты, проекты по  трудовому воспитанию</a:t>
              </a:r>
              <a:endParaRPr lang="ru-RU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516216" y="3789040"/>
              <a:ext cx="1152128" cy="37083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7763495" y="3789040"/>
              <a:ext cx="1235486" cy="957794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>
                  <a:solidFill>
                    <a:schemeClr val="bg1"/>
                  </a:solidFill>
                </a:rPr>
                <a:t>Планы </a:t>
              </a:r>
            </a:p>
            <a:p>
              <a:pPr algn="ctr"/>
              <a:endParaRPr lang="ru-RU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Планы</a:t>
              </a:r>
            </a:p>
            <a:p>
              <a:pPr algn="ctr"/>
              <a:r>
                <a:rPr lang="ru-RU" sz="9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вопитательной</a:t>
              </a:r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работы классных руководителей</a:t>
              </a:r>
              <a:endParaRPr lang="ru-RU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841178" y="3717032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231301" y="4860718"/>
              <a:ext cx="1235486" cy="7200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 - путешествие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08984" y="4857680"/>
              <a:ext cx="1080120" cy="2995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489279" y="4856441"/>
              <a:ext cx="1235486" cy="72008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566962" y="4853402"/>
              <a:ext cx="1080120" cy="303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7763495" y="4864294"/>
              <a:ext cx="1235486" cy="86896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Классные  р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уководители, «</a:t>
              </a:r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Сибирячок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», игра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740352" y="4869160"/>
              <a:ext cx="14036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Прямая со стрелкой 64"/>
            <p:cNvCxnSpPr>
              <a:stCxn id="10" idx="0"/>
              <a:endCxn id="7" idx="4"/>
            </p:cNvCxnSpPr>
            <p:nvPr/>
          </p:nvCxnSpPr>
          <p:spPr>
            <a:xfrm flipV="1">
              <a:off x="549474" y="2420888"/>
              <a:ext cx="350118" cy="1080120"/>
            </a:xfrm>
            <a:prstGeom prst="straightConnector1">
              <a:avLst/>
            </a:prstGeom>
            <a:ln w="25400">
              <a:solidFill>
                <a:srgbClr val="754E1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7" idx="0"/>
              <a:endCxn id="6" idx="4"/>
            </p:cNvCxnSpPr>
            <p:nvPr/>
          </p:nvCxnSpPr>
          <p:spPr>
            <a:xfrm flipV="1">
              <a:off x="899592" y="1412776"/>
              <a:ext cx="126268" cy="504056"/>
            </a:xfrm>
            <a:prstGeom prst="straightConnector1">
              <a:avLst/>
            </a:prstGeom>
            <a:ln w="25400">
              <a:solidFill>
                <a:srgbClr val="754E1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>
              <a:stCxn id="10" idx="0"/>
            </p:cNvCxnSpPr>
            <p:nvPr/>
          </p:nvCxnSpPr>
          <p:spPr>
            <a:xfrm flipV="1">
              <a:off x="549474" y="2276872"/>
              <a:ext cx="1483240" cy="1224136"/>
            </a:xfrm>
            <a:prstGeom prst="straightConnector1">
              <a:avLst/>
            </a:prstGeom>
            <a:ln w="25400">
              <a:solidFill>
                <a:srgbClr val="754E1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>
              <a:stCxn id="9" idx="0"/>
              <a:endCxn id="8" idx="4"/>
            </p:cNvCxnSpPr>
            <p:nvPr/>
          </p:nvCxnSpPr>
          <p:spPr>
            <a:xfrm flipV="1">
              <a:off x="2519772" y="1484785"/>
              <a:ext cx="351547" cy="288031"/>
            </a:xfrm>
            <a:prstGeom prst="straightConnector1">
              <a:avLst/>
            </a:prstGeom>
            <a:ln w="25400">
              <a:solidFill>
                <a:srgbClr val="754E1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27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5"/>
          <p:cNvGrpSpPr/>
          <p:nvPr/>
        </p:nvGrpSpPr>
        <p:grpSpPr>
          <a:xfrm>
            <a:off x="136162" y="72008"/>
            <a:ext cx="9007838" cy="6785992"/>
            <a:chOff x="136162" y="72008"/>
            <a:chExt cx="9007838" cy="6785992"/>
          </a:xfrm>
        </p:grpSpPr>
        <p:sp>
          <p:nvSpPr>
            <p:cNvPr id="85" name="Скругленный прямоугольник 84"/>
            <p:cNvSpPr/>
            <p:nvPr/>
          </p:nvSpPr>
          <p:spPr>
            <a:xfrm>
              <a:off x="2195736" y="6453336"/>
              <a:ext cx="4608512" cy="4046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Скругленный прямоугольник 83"/>
            <p:cNvSpPr/>
            <p:nvPr/>
          </p:nvSpPr>
          <p:spPr>
            <a:xfrm>
              <a:off x="1619672" y="72008"/>
              <a:ext cx="6048672" cy="8367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16632"/>
              <a:ext cx="84969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«Школа профессионального самоопределения»</a:t>
              </a:r>
            </a:p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МБОУ г. Иркутска СОШ №4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3528" y="6453336"/>
              <a:ext cx="84969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Социальный заказ</a:t>
              </a:r>
              <a:endPara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36162" y="5085184"/>
              <a:ext cx="883939" cy="5040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1-4-классы</a:t>
              </a:r>
              <a:endPara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276378" y="4853338"/>
              <a:ext cx="1235486" cy="72008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err="1" smtClean="0">
                  <a:solidFill>
                    <a:schemeClr val="bg1"/>
                  </a:solidFill>
                </a:rPr>
                <a:t>рплоплс</a:t>
              </a:r>
              <a:endParaRPr lang="ru-RU" sz="900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9736" y="4869160"/>
              <a:ext cx="10801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Социально- психологическое 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сопровождени</a:t>
              </a:r>
              <a:r>
                <a:rPr lang="ru-RU" sz="900" dirty="0" smtClean="0">
                  <a:solidFill>
                    <a:srgbClr val="C00000"/>
                  </a:solidFill>
                </a:rPr>
                <a:t>е</a:t>
              </a:r>
            </a:p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Стартовая диагностика</a:t>
              </a:r>
            </a:p>
            <a:p>
              <a:pPr algn="ctr"/>
              <a:endParaRPr lang="ru-RU" sz="900" dirty="0">
                <a:solidFill>
                  <a:srgbClr val="C0000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593011" y="4857680"/>
              <a:ext cx="1235486" cy="72008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Инновационные УМК,  школьная НПК, </a:t>
              </a:r>
              <a:r>
                <a:rPr lang="ru-RU" sz="8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портфолио</a:t>
              </a:r>
              <a:endPara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670694" y="4797152"/>
              <a:ext cx="1080120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3924598" y="4868621"/>
              <a:ext cx="1235486" cy="72008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Объединения по интересам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002281" y="4865582"/>
              <a:ext cx="1080120" cy="29160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Учебная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5231301" y="4860718"/>
              <a:ext cx="1235486" cy="72008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9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ИГРА - путешествие</a:t>
              </a:r>
              <a:endPara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308984" y="4857680"/>
              <a:ext cx="1080120" cy="29951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489279" y="4856441"/>
              <a:ext cx="1235486" cy="720080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Дополнительное образование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6566962" y="4853402"/>
              <a:ext cx="1080120" cy="30379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Внеурочная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7763495" y="4864294"/>
              <a:ext cx="1235486" cy="868961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54E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endParaRPr lang="ru-RU" sz="9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9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Классные  р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уководители, «</a:t>
              </a:r>
              <a:r>
                <a:rPr lang="ru-RU" sz="9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Сибирячок</a:t>
              </a:r>
              <a:r>
                <a:rPr lang="ru-RU" sz="9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», игра</a:t>
              </a:r>
              <a:endParaRPr lang="ru-RU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740352" y="4869160"/>
              <a:ext cx="1403648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Профориентационная</a:t>
              </a:r>
              <a:r>
                <a:rPr lang="ru-RU" sz="9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0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799</TotalTime>
  <Words>2324</Words>
  <Application>Microsoft Office PowerPoint</Application>
  <PresentationFormat>Экран (4:3)</PresentationFormat>
  <Paragraphs>695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Wingdings</vt:lpstr>
      <vt:lpstr>Слои</vt:lpstr>
      <vt:lpstr>Муниципальное бюджетное общеобразовательное учреждение города Иркутска средняя общеобразовательная школа № 4</vt:lpstr>
      <vt:lpstr>«Потенциальные возможности учебных дисциплин начальной школы в профессиональном самоопределении обучающихся»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Векторы Программы для реализации каждого из направлений ВЕКТОР № 1  по индивидуализации образовательного пространства </vt:lpstr>
      <vt:lpstr>Векторы Программы для реализации каждого из направлений ВЕКТОР № 3  по созданию  особой воспитательной среды </vt:lpstr>
      <vt:lpstr>Векторы Программы для реализации каждого из направлений ВЕКТОР № 4  по расширению возможностей предоставления профессионального образования </vt:lpstr>
      <vt:lpstr>Презентация PowerPoint</vt:lpstr>
      <vt:lpstr>Презентация PowerPoint</vt:lpstr>
      <vt:lpstr>Презентация PowerPoint</vt:lpstr>
    </vt:vector>
  </TitlesOfParts>
  <Company>34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самоопределение</dc:title>
  <dc:creator>Любовь</dc:creator>
  <cp:lastModifiedBy>АРТ Юрьев</cp:lastModifiedBy>
  <cp:revision>126</cp:revision>
  <dcterms:created xsi:type="dcterms:W3CDTF">2008-05-17T06:40:44Z</dcterms:created>
  <dcterms:modified xsi:type="dcterms:W3CDTF">2019-04-03T13:36:47Z</dcterms:modified>
</cp:coreProperties>
</file>