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15"/>
  </p:notesMasterIdLst>
  <p:sldIdLst>
    <p:sldId id="2215" r:id="rId2"/>
    <p:sldId id="3415" r:id="rId3"/>
    <p:sldId id="3416" r:id="rId4"/>
    <p:sldId id="3377" r:id="rId5"/>
    <p:sldId id="3430" r:id="rId6"/>
    <p:sldId id="3431" r:id="rId7"/>
    <p:sldId id="3427" r:id="rId8"/>
    <p:sldId id="3428" r:id="rId9"/>
    <p:sldId id="3424" r:id="rId10"/>
    <p:sldId id="3425" r:id="rId11"/>
    <p:sldId id="3429" r:id="rId12"/>
    <p:sldId id="3432" r:id="rId13"/>
    <p:sldId id="3364" r:id="rId14"/>
  </p:sldIdLst>
  <p:sldSz cx="24377650" cy="13716000"/>
  <p:notesSz cx="6858000" cy="9144000"/>
  <p:custDataLst>
    <p:tags r:id="rId16"/>
  </p:custData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3A"/>
    <a:srgbClr val="F39744"/>
    <a:srgbClr val="BEE9FA"/>
    <a:srgbClr val="64B1E6"/>
    <a:srgbClr val="85C2EB"/>
    <a:srgbClr val="72B8E8"/>
    <a:srgbClr val="79BDE9"/>
    <a:srgbClr val="91DAF7"/>
    <a:srgbClr val="164E67"/>
    <a:srgbClr val="0D5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1" autoAdjust="0"/>
    <p:restoredTop sz="96271" autoAdjust="0"/>
  </p:normalViewPr>
  <p:slideViewPr>
    <p:cSldViewPr snapToGrid="0" snapToObjects="1">
      <p:cViewPr varScale="1">
        <p:scale>
          <a:sx n="58" d="100"/>
          <a:sy n="58" d="100"/>
        </p:scale>
        <p:origin x="798" y="114"/>
      </p:cViewPr>
      <p:guideLst>
        <p:guide orient="horz" pos="480"/>
        <p:guide pos="14398"/>
        <p:guide orient="horz" pos="8160"/>
        <p:guide pos="958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234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6421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6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8518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6265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6723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216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6939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6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5767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0095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645229"/>
            <a:ext cx="24377651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72927" y="4985817"/>
            <a:ext cx="5826674" cy="5827166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1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2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537372" y="0"/>
            <a:ext cx="13840279" cy="13716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6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24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89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3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5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6" y="6858000"/>
            <a:ext cx="1218882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4" cy="6858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10058400" cy="13715999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3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47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0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46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22388473" y="12611172"/>
            <a:ext cx="575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93" r:id="rId3"/>
    <p:sldLayoutId id="2147484096" r:id="rId4"/>
    <p:sldLayoutId id="2147484098" r:id="rId5"/>
    <p:sldLayoutId id="2147484097" r:id="rId6"/>
    <p:sldLayoutId id="2147484014" r:id="rId7"/>
    <p:sldLayoutId id="2147484094" r:id="rId8"/>
    <p:sldLayoutId id="2147484095" r:id="rId9"/>
    <p:sldLayoutId id="2147484102" r:id="rId10"/>
    <p:sldLayoutId id="2147484104" r:id="rId11"/>
    <p:sldLayoutId id="2147484105" r:id="rId12"/>
    <p:sldLayoutId id="214748410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828343" rtl="0" eaLnBrk="1" latinLnBrk="0" hangingPunct="1">
        <a:lnSpc>
          <a:spcPct val="100000"/>
        </a:lnSpc>
        <a:spcBef>
          <a:spcPct val="0"/>
        </a:spcBef>
        <a:buNone/>
        <a:defRPr sz="8000" b="1" i="0" kern="1200" spc="3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4" y="0"/>
            <a:ext cx="24377646" cy="13716000"/>
          </a:xfrm>
          <a:prstGeom prst="rect">
            <a:avLst/>
          </a:prstGeom>
          <a:solidFill>
            <a:srgbClr val="85C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FBE69680-E96C-EA4C-AB95-423018BE629B}"/>
              </a:ext>
            </a:extLst>
          </p:cNvPr>
          <p:cNvSpPr/>
          <p:nvPr/>
        </p:nvSpPr>
        <p:spPr>
          <a:xfrm>
            <a:off x="2233711" y="3098263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rgbClr val="FF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53A1B986-4B82-924B-9E4B-1ED0E389F8EC}"/>
              </a:ext>
            </a:extLst>
          </p:cNvPr>
          <p:cNvSpPr/>
          <p:nvPr/>
        </p:nvSpPr>
        <p:spPr>
          <a:xfrm rot="10800000">
            <a:off x="17310685" y="5953984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rgbClr val="FF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8175" y="4277373"/>
            <a:ext cx="16581303" cy="517064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О </a:t>
            </a:r>
            <a:r>
              <a:rPr lang="ru-RU" sz="66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реализации плана мероприятий </a:t>
            </a:r>
            <a:r>
              <a:rPr lang="ru-RU" sz="66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(дорожной карты) по внедрению регионального стандарта кадрового </a:t>
            </a:r>
            <a:r>
              <a:rPr lang="ru-RU" sz="66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обеспечения </a:t>
            </a:r>
            <a:r>
              <a:rPr lang="ru-RU" sz="66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промышленного роста в </a:t>
            </a:r>
            <a:r>
              <a:rPr lang="ru-RU" sz="66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Иркутской области </a:t>
            </a:r>
            <a:endParaRPr lang="en-US" sz="6600" b="1" dirty="0">
              <a:solidFill>
                <a:schemeClr val="bg1"/>
              </a:solidFill>
              <a:latin typeface="+mj-lt"/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020" y="537834"/>
            <a:ext cx="5611066" cy="850488"/>
          </a:xfrm>
          <a:prstGeom prst="rect">
            <a:avLst/>
          </a:prstGeom>
        </p:spPr>
      </p:pic>
      <p:pic>
        <p:nvPicPr>
          <p:cNvPr id="1026" name="Picture 2" descr="Картинки по запросу &quot;аси москв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4" y="222717"/>
            <a:ext cx="4052819" cy="168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DF3FD1F-3CCF-884A-BECA-0736F82B0053}"/>
              </a:ext>
            </a:extLst>
          </p:cNvPr>
          <p:cNvSpPr txBox="1">
            <a:spLocks/>
          </p:cNvSpPr>
          <p:nvPr/>
        </p:nvSpPr>
        <p:spPr>
          <a:xfrm>
            <a:off x="3281928" y="4149034"/>
            <a:ext cx="17463522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Проведение </a:t>
            </a:r>
            <a:r>
              <a:rPr lang="ru-RU" sz="3200" b="1" dirty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независимой оценки квалификаций в ходе государственной итоговой </a:t>
            </a:r>
            <a:r>
              <a:rPr lang="ru-RU" sz="3200" b="1" dirty="0" smtClean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аттестации</a:t>
            </a:r>
            <a:endParaRPr lang="ru-RU" sz="3200" b="1" dirty="0">
              <a:solidFill>
                <a:srgbClr val="164E67"/>
              </a:solidFill>
              <a:latin typeface="+mn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7879A1-8FF1-224A-AB96-A343207B5E8A}"/>
              </a:ext>
            </a:extLst>
          </p:cNvPr>
          <p:cNvSpPr txBox="1"/>
          <p:nvPr/>
        </p:nvSpPr>
        <p:spPr>
          <a:xfrm>
            <a:off x="2336322" y="1756682"/>
            <a:ext cx="191769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Реализация практико-ориентированной модели подготовки</a:t>
            </a:r>
          </a:p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высококвалифицированных рабочих кадров</a:t>
            </a:r>
            <a:endParaRPr lang="en-US" sz="4000" dirty="0">
              <a:solidFill>
                <a:srgbClr val="164E67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813" y="270755"/>
            <a:ext cx="4745746" cy="71932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3281928" y="3257192"/>
            <a:ext cx="17235925" cy="1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81928" y="1579614"/>
            <a:ext cx="17235925" cy="30499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http://center-prof38.ru/sites/default/files/projects/NOKandGIA/NOK%20and%20GI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31" y="6582834"/>
            <a:ext cx="14390516" cy="63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5759" y="5815782"/>
            <a:ext cx="10508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cap="all" dirty="0">
                <a:solidFill>
                  <a:srgbClr val="0C4C67"/>
                </a:solidFill>
                <a:latin typeface="OS_Bold"/>
              </a:rPr>
              <a:t>ИСПОЛЬЗОВАНИЕ МЕХАНИЗМОВ НОК В ГИА И ПА</a:t>
            </a:r>
            <a:endParaRPr lang="ru-RU" sz="3200" b="1" i="0" cap="all" dirty="0">
              <a:solidFill>
                <a:srgbClr val="0C4C67"/>
              </a:solidFill>
              <a:effectLst/>
              <a:latin typeface="OS_Bold"/>
            </a:endParaRPr>
          </a:p>
        </p:txBody>
      </p:sp>
    </p:spTree>
    <p:extLst>
      <p:ext uri="{BB962C8B-B14F-4D97-AF65-F5344CB8AC3E}">
        <p14:creationId xmlns:p14="http://schemas.microsoft.com/office/powerpoint/2010/main" val="2107467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159821F-6D88-0D49-B048-717EDF97EA60}"/>
              </a:ext>
            </a:extLst>
          </p:cNvPr>
          <p:cNvSpPr txBox="1"/>
          <p:nvPr/>
        </p:nvSpPr>
        <p:spPr>
          <a:xfrm>
            <a:off x="3395572" y="2154477"/>
            <a:ext cx="15953406" cy="1446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64E67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Реализация механизмов подготовки и переподготовки</a:t>
            </a:r>
          </a:p>
          <a:p>
            <a:pPr algn="ctr"/>
            <a:r>
              <a:rPr lang="ru-RU" sz="4400" b="1" dirty="0" smtClean="0">
                <a:solidFill>
                  <a:srgbClr val="164E67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педагогических кадров</a:t>
            </a:r>
            <a:endParaRPr lang="en-US" sz="4400" b="1" dirty="0">
              <a:solidFill>
                <a:srgbClr val="164E67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1" name="Shape 54781">
            <a:extLst>
              <a:ext uri="{FF2B5EF4-FFF2-40B4-BE49-F238E27FC236}">
                <a16:creationId xmlns:a16="http://schemas.microsoft.com/office/drawing/2014/main" id="{E2E6F25D-F1DC-6C42-8F46-A0BFE0CF3133}"/>
              </a:ext>
            </a:extLst>
          </p:cNvPr>
          <p:cNvSpPr/>
          <p:nvPr/>
        </p:nvSpPr>
        <p:spPr>
          <a:xfrm>
            <a:off x="10711248" y="8439706"/>
            <a:ext cx="5566654" cy="1784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5" y="0"/>
                </a:lnTo>
                <a:lnTo>
                  <a:pt x="0" y="0"/>
                </a:ln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34" name="Shape 54784">
            <a:extLst>
              <a:ext uri="{FF2B5EF4-FFF2-40B4-BE49-F238E27FC236}">
                <a16:creationId xmlns:a16="http://schemas.microsoft.com/office/drawing/2014/main" id="{5EE03D24-6701-2242-8CA5-F3EAC62B2E03}"/>
              </a:ext>
            </a:extLst>
          </p:cNvPr>
          <p:cNvSpPr/>
          <p:nvPr/>
        </p:nvSpPr>
        <p:spPr>
          <a:xfrm>
            <a:off x="9185985" y="9193042"/>
            <a:ext cx="4696142" cy="2044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ln>
            <a:solidFill>
              <a:srgbClr val="F3974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D4B05E27-BA1B-8748-A8A5-C606EDE77486}"/>
              </a:ext>
            </a:extLst>
          </p:cNvPr>
          <p:cNvSpPr/>
          <p:nvPr/>
        </p:nvSpPr>
        <p:spPr>
          <a:xfrm>
            <a:off x="8275215" y="8930292"/>
            <a:ext cx="12952237" cy="4785708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rgbClr val="BEE9FA"/>
          </a:solidFill>
          <a:ln w="12700" cap="flat">
            <a:noFill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28" name="Shape 54788">
            <a:extLst>
              <a:ext uri="{FF2B5EF4-FFF2-40B4-BE49-F238E27FC236}">
                <a16:creationId xmlns:a16="http://schemas.microsoft.com/office/drawing/2014/main" id="{3CA0787A-0130-6740-855E-181CFD6C9EAE}"/>
              </a:ext>
            </a:extLst>
          </p:cNvPr>
          <p:cNvSpPr/>
          <p:nvPr/>
        </p:nvSpPr>
        <p:spPr>
          <a:xfrm>
            <a:off x="19797848" y="5215694"/>
            <a:ext cx="3058978" cy="371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rgbClr val="ADE3F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23" name="Shape 54790">
            <a:extLst>
              <a:ext uri="{FF2B5EF4-FFF2-40B4-BE49-F238E27FC236}">
                <a16:creationId xmlns:a16="http://schemas.microsoft.com/office/drawing/2014/main" id="{1EBD1C84-42FA-674C-BCAA-CF01377CEED9}"/>
              </a:ext>
            </a:extLst>
          </p:cNvPr>
          <p:cNvSpPr/>
          <p:nvPr/>
        </p:nvSpPr>
        <p:spPr>
          <a:xfrm>
            <a:off x="12483909" y="12341692"/>
            <a:ext cx="2687490" cy="622081"/>
          </a:xfrm>
          <a:prstGeom prst="ellipse">
            <a:avLst/>
          </a:prstGeom>
          <a:solidFill>
            <a:srgbClr val="91DAF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19" name="Shape 54795">
            <a:extLst>
              <a:ext uri="{FF2B5EF4-FFF2-40B4-BE49-F238E27FC236}">
                <a16:creationId xmlns:a16="http://schemas.microsoft.com/office/drawing/2014/main" id="{A71A4CC9-CF5E-204F-A56D-20C4F3900EFB}"/>
              </a:ext>
            </a:extLst>
          </p:cNvPr>
          <p:cNvSpPr/>
          <p:nvPr/>
        </p:nvSpPr>
        <p:spPr>
          <a:xfrm>
            <a:off x="15641510" y="10976014"/>
            <a:ext cx="1964532" cy="454736"/>
          </a:xfrm>
          <a:prstGeom prst="ellipse">
            <a:avLst/>
          </a:prstGeom>
          <a:solidFill>
            <a:srgbClr val="91DAF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 useBgFill="1">
        <p:nvSpPr>
          <p:cNvPr id="17" name="Shape 54801">
            <a:extLst>
              <a:ext uri="{FF2B5EF4-FFF2-40B4-BE49-F238E27FC236}">
                <a16:creationId xmlns:a16="http://schemas.microsoft.com/office/drawing/2014/main" id="{69155E03-1F09-0445-9AE8-9780E662241F}"/>
              </a:ext>
            </a:extLst>
          </p:cNvPr>
          <p:cNvSpPr/>
          <p:nvPr/>
        </p:nvSpPr>
        <p:spPr>
          <a:xfrm>
            <a:off x="15795745" y="9549269"/>
            <a:ext cx="1682357" cy="1684848"/>
          </a:xfrm>
          <a:prstGeom prst="ellipse">
            <a:avLst/>
          </a:prstGeom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11" name="Shape 54805">
            <a:extLst>
              <a:ext uri="{FF2B5EF4-FFF2-40B4-BE49-F238E27FC236}">
                <a16:creationId xmlns:a16="http://schemas.microsoft.com/office/drawing/2014/main" id="{3B6A5978-4BA8-2249-B422-4606F5C779F2}"/>
              </a:ext>
            </a:extLst>
          </p:cNvPr>
          <p:cNvSpPr/>
          <p:nvPr/>
        </p:nvSpPr>
        <p:spPr>
          <a:xfrm>
            <a:off x="18344758" y="9811783"/>
            <a:ext cx="1243261" cy="327626"/>
          </a:xfrm>
          <a:prstGeom prst="ellipse">
            <a:avLst/>
          </a:prstGeom>
          <a:solidFill>
            <a:srgbClr val="91DAF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 useBgFill="1">
        <p:nvSpPr>
          <p:cNvPr id="13" name="Shape 54806">
            <a:extLst>
              <a:ext uri="{FF2B5EF4-FFF2-40B4-BE49-F238E27FC236}">
                <a16:creationId xmlns:a16="http://schemas.microsoft.com/office/drawing/2014/main" id="{14F34FE5-AE71-AC45-A195-D37586DCFFB6}"/>
              </a:ext>
            </a:extLst>
          </p:cNvPr>
          <p:cNvSpPr/>
          <p:nvPr/>
        </p:nvSpPr>
        <p:spPr>
          <a:xfrm>
            <a:off x="12680712" y="10559598"/>
            <a:ext cx="2230531" cy="2059734"/>
          </a:xfrm>
          <a:prstGeom prst="ellipse">
            <a:avLst/>
          </a:prstGeom>
          <a:ln w="38100" cap="flat">
            <a:solidFill>
              <a:srgbClr val="F39744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59" name="Freeform 199">
            <a:extLst>
              <a:ext uri="{FF2B5EF4-FFF2-40B4-BE49-F238E27FC236}">
                <a16:creationId xmlns:a16="http://schemas.microsoft.com/office/drawing/2014/main" id="{24E4C7C5-94AC-3D45-9365-886F446DB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9692" y="10977312"/>
            <a:ext cx="1232569" cy="1224305"/>
          </a:xfrm>
          <a:custGeom>
            <a:avLst/>
            <a:gdLst>
              <a:gd name="T0" fmla="*/ 2147483646 w 844"/>
              <a:gd name="T1" fmla="*/ 2147483646 h 836"/>
              <a:gd name="T2" fmla="*/ 2147483646 w 844"/>
              <a:gd name="T3" fmla="*/ 2147483646 h 836"/>
              <a:gd name="T4" fmla="*/ 2147483646 w 844"/>
              <a:gd name="T5" fmla="*/ 2147483646 h 836"/>
              <a:gd name="T6" fmla="*/ 2147483646 w 844"/>
              <a:gd name="T7" fmla="*/ 2147483646 h 836"/>
              <a:gd name="T8" fmla="*/ 2147483646 w 844"/>
              <a:gd name="T9" fmla="*/ 2147483646 h 836"/>
              <a:gd name="T10" fmla="*/ 2147483646 w 844"/>
              <a:gd name="T11" fmla="*/ 2147483646 h 836"/>
              <a:gd name="T12" fmla="*/ 2147483646 w 844"/>
              <a:gd name="T13" fmla="*/ 2147483646 h 836"/>
              <a:gd name="T14" fmla="*/ 2147483646 w 844"/>
              <a:gd name="T15" fmla="*/ 2147483646 h 836"/>
              <a:gd name="T16" fmla="*/ 2147483646 w 844"/>
              <a:gd name="T17" fmla="*/ 2147483646 h 836"/>
              <a:gd name="T18" fmla="*/ 2147483646 w 844"/>
              <a:gd name="T19" fmla="*/ 2147483646 h 836"/>
              <a:gd name="T20" fmla="*/ 2147483646 w 844"/>
              <a:gd name="T21" fmla="*/ 2147483646 h 836"/>
              <a:gd name="T22" fmla="*/ 2147483646 w 844"/>
              <a:gd name="T23" fmla="*/ 2147483646 h 836"/>
              <a:gd name="T24" fmla="*/ 2147483646 w 844"/>
              <a:gd name="T25" fmla="*/ 2147483646 h 836"/>
              <a:gd name="T26" fmla="*/ 2147483646 w 844"/>
              <a:gd name="T27" fmla="*/ 2147483646 h 836"/>
              <a:gd name="T28" fmla="*/ 2147483646 w 844"/>
              <a:gd name="T29" fmla="*/ 2147483646 h 836"/>
              <a:gd name="T30" fmla="*/ 2147483646 w 844"/>
              <a:gd name="T31" fmla="*/ 2147483646 h 836"/>
              <a:gd name="T32" fmla="*/ 2147483646 w 844"/>
              <a:gd name="T33" fmla="*/ 2147483646 h 836"/>
              <a:gd name="T34" fmla="*/ 2147483646 w 844"/>
              <a:gd name="T35" fmla="*/ 2147483646 h 836"/>
              <a:gd name="T36" fmla="*/ 2147483646 w 844"/>
              <a:gd name="T37" fmla="*/ 2147483646 h 836"/>
              <a:gd name="T38" fmla="*/ 2147483646 w 844"/>
              <a:gd name="T39" fmla="*/ 2147483646 h 836"/>
              <a:gd name="T40" fmla="*/ 2147483646 w 844"/>
              <a:gd name="T41" fmla="*/ 2147483646 h 836"/>
              <a:gd name="T42" fmla="*/ 2147483646 w 844"/>
              <a:gd name="T43" fmla="*/ 2147483646 h 836"/>
              <a:gd name="T44" fmla="*/ 2147483646 w 844"/>
              <a:gd name="T45" fmla="*/ 2147483646 h 836"/>
              <a:gd name="T46" fmla="*/ 2147483646 w 844"/>
              <a:gd name="T47" fmla="*/ 2147483646 h 836"/>
              <a:gd name="T48" fmla="*/ 2147483646 w 844"/>
              <a:gd name="T49" fmla="*/ 2147483646 h 836"/>
              <a:gd name="T50" fmla="*/ 2147483646 w 844"/>
              <a:gd name="T51" fmla="*/ 2147483646 h 836"/>
              <a:gd name="T52" fmla="*/ 2147483646 w 844"/>
              <a:gd name="T53" fmla="*/ 2147483646 h 836"/>
              <a:gd name="T54" fmla="*/ 2147483646 w 844"/>
              <a:gd name="T55" fmla="*/ 2147483646 h 836"/>
              <a:gd name="T56" fmla="*/ 2147483646 w 844"/>
              <a:gd name="T57" fmla="*/ 2147483646 h 836"/>
              <a:gd name="T58" fmla="*/ 2147483646 w 844"/>
              <a:gd name="T59" fmla="*/ 2147483646 h 836"/>
              <a:gd name="T60" fmla="*/ 2147483646 w 844"/>
              <a:gd name="T61" fmla="*/ 2147483646 h 836"/>
              <a:gd name="T62" fmla="*/ 2147483646 w 844"/>
              <a:gd name="T63" fmla="*/ 2147483646 h 836"/>
              <a:gd name="T64" fmla="*/ 2147483646 w 844"/>
              <a:gd name="T65" fmla="*/ 2147483646 h 836"/>
              <a:gd name="T66" fmla="*/ 2147483646 w 844"/>
              <a:gd name="T67" fmla="*/ 2147483646 h 836"/>
              <a:gd name="T68" fmla="*/ 2147483646 w 844"/>
              <a:gd name="T69" fmla="*/ 2147483646 h 836"/>
              <a:gd name="T70" fmla="*/ 2147483646 w 844"/>
              <a:gd name="T71" fmla="*/ 2147483646 h 836"/>
              <a:gd name="T72" fmla="*/ 2147483646 w 844"/>
              <a:gd name="T73" fmla="*/ 2147483646 h 836"/>
              <a:gd name="T74" fmla="*/ 2147483646 w 844"/>
              <a:gd name="T75" fmla="*/ 2147483646 h 836"/>
              <a:gd name="T76" fmla="*/ 2147483646 w 844"/>
              <a:gd name="T77" fmla="*/ 2147483646 h 836"/>
              <a:gd name="T78" fmla="*/ 2147483646 w 844"/>
              <a:gd name="T79" fmla="*/ 2147483646 h 836"/>
              <a:gd name="T80" fmla="*/ 2147483646 w 844"/>
              <a:gd name="T81" fmla="*/ 2147483646 h 836"/>
              <a:gd name="T82" fmla="*/ 2147483646 w 844"/>
              <a:gd name="T83" fmla="*/ 2147483646 h 836"/>
              <a:gd name="T84" fmla="*/ 2147483646 w 844"/>
              <a:gd name="T85" fmla="*/ 2147483646 h 836"/>
              <a:gd name="T86" fmla="*/ 2147483646 w 844"/>
              <a:gd name="T87" fmla="*/ 2147483646 h 836"/>
              <a:gd name="T88" fmla="*/ 2147483646 w 844"/>
              <a:gd name="T89" fmla="*/ 2147483646 h 836"/>
              <a:gd name="T90" fmla="*/ 2147483646 w 844"/>
              <a:gd name="T91" fmla="*/ 2147483646 h 836"/>
              <a:gd name="T92" fmla="*/ 2147483646 w 844"/>
              <a:gd name="T93" fmla="*/ 2147483646 h 836"/>
              <a:gd name="T94" fmla="*/ 2147483646 w 844"/>
              <a:gd name="T95" fmla="*/ 2147483646 h 8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836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rgbClr val="F39744"/>
          </a:solidFill>
          <a:ln>
            <a:solidFill>
              <a:srgbClr val="F39744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62" name="Freeform 951">
            <a:extLst>
              <a:ext uri="{FF2B5EF4-FFF2-40B4-BE49-F238E27FC236}">
                <a16:creationId xmlns:a16="http://schemas.microsoft.com/office/drawing/2014/main" id="{2D18BCDA-F749-AB4C-877E-F4F55835F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7834" y="9810461"/>
            <a:ext cx="995983" cy="1114666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txBody>
          <a:bodyPr anchor="ctr"/>
          <a:lstStyle/>
          <a:p>
            <a:endParaRPr lang="en-US" dirty="0">
              <a:latin typeface="+mj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10" y="320628"/>
            <a:ext cx="4745746" cy="719329"/>
          </a:xfrm>
          <a:prstGeom prst="rect">
            <a:avLst/>
          </a:prstGeom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E5409BAC-C364-8648-9A05-1485F758807E}"/>
              </a:ext>
            </a:extLst>
          </p:cNvPr>
          <p:cNvSpPr txBox="1">
            <a:spLocks/>
          </p:cNvSpPr>
          <p:nvPr/>
        </p:nvSpPr>
        <p:spPr>
          <a:xfrm>
            <a:off x="761999" y="9191932"/>
            <a:ext cx="11032797" cy="2246769"/>
          </a:xfrm>
          <a:prstGeom prst="rect">
            <a:avLst/>
          </a:prstGeom>
          <a:ln>
            <a:solidFill>
              <a:srgbClr val="F39744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lnSpc>
                <a:spcPct val="100000"/>
              </a:lnSpc>
              <a:spcBef>
                <a:spcPts val="1200"/>
              </a:spcBef>
              <a:buClr>
                <a:srgbClr val="F39744"/>
              </a:buCl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</a:t>
            </a:r>
            <a:r>
              <a:rPr lang="ru-RU" sz="2800" b="1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Разработка специализированных </a:t>
            </a:r>
            <a:r>
              <a:rPr lang="ru-RU" sz="28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программ повышения </a:t>
            </a:r>
            <a:r>
              <a:rPr lang="ru-RU" sz="2800" b="1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квалификации педагогических кадров на площадках реального сектора экономики </a:t>
            </a:r>
            <a:r>
              <a:rPr lang="ru-RU" sz="28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для учителей технологии, мастеров </a:t>
            </a:r>
            <a:r>
              <a:rPr lang="ru-RU" sz="2800" b="1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производственного </a:t>
            </a:r>
            <a:r>
              <a:rPr lang="ru-RU" sz="28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обучения, наставников на производстве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675997" y="3705981"/>
            <a:ext cx="17235925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675997" y="2028403"/>
            <a:ext cx="17235925" cy="304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395572" y="7052105"/>
            <a:ext cx="9784121" cy="138499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r">
              <a:spcBef>
                <a:spcPts val="1200"/>
              </a:spcBef>
              <a:buClr>
                <a:srgbClr val="F39744"/>
              </a:buCl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Организация </a:t>
            </a:r>
            <a:r>
              <a:rPr lang="ru-RU" sz="28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стажировки педагогических кадров и мастеров производственного обучения на </a:t>
            </a:r>
            <a:r>
              <a:rPr lang="ru-RU" sz="2800" b="1" dirty="0" smtClean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производстве</a:t>
            </a:r>
            <a:endParaRPr lang="ru-RU" sz="2800" b="1" dirty="0">
              <a:solidFill>
                <a:srgbClr val="164E67"/>
              </a:solidFill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67450" y="5215694"/>
            <a:ext cx="10896367" cy="1384995"/>
          </a:xfrm>
          <a:prstGeom prst="rect">
            <a:avLst/>
          </a:prstGeom>
          <a:ln>
            <a:solidFill>
              <a:srgbClr val="179580"/>
            </a:solidFill>
          </a:ln>
        </p:spPr>
        <p:txBody>
          <a:bodyPr wrap="square">
            <a:spAutoFit/>
          </a:bodyPr>
          <a:lstStyle/>
          <a:p>
            <a:pPr marL="457200" indent="-457200" algn="r">
              <a:spcBef>
                <a:spcPts val="1200"/>
              </a:spcBef>
              <a:buClr>
                <a:srgbClr val="F39744"/>
              </a:buCl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Организация </a:t>
            </a:r>
            <a:r>
              <a:rPr lang="ru-RU" sz="28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педагогической стажировки наставников на базе образовательных организаций, участвующих во внедрении Стандарта</a:t>
            </a:r>
          </a:p>
        </p:txBody>
      </p:sp>
      <p:sp useBgFill="1">
        <p:nvSpPr>
          <p:cNvPr id="25" name="Shape 54791">
            <a:extLst>
              <a:ext uri="{FF2B5EF4-FFF2-40B4-BE49-F238E27FC236}">
                <a16:creationId xmlns:a16="http://schemas.microsoft.com/office/drawing/2014/main" id="{4B8250F3-51E4-0349-9071-94D5CE5CA1DF}"/>
              </a:ext>
            </a:extLst>
          </p:cNvPr>
          <p:cNvSpPr/>
          <p:nvPr/>
        </p:nvSpPr>
        <p:spPr>
          <a:xfrm>
            <a:off x="18295200" y="8746191"/>
            <a:ext cx="1287925" cy="1233901"/>
          </a:xfrm>
          <a:prstGeom prst="ellipse">
            <a:avLst/>
          </a:prstGeom>
          <a:ln w="38100" cap="flat">
            <a:solidFill>
              <a:srgbClr val="179580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61" name="Freeform 950">
            <a:extLst>
              <a:ext uri="{FF2B5EF4-FFF2-40B4-BE49-F238E27FC236}">
                <a16:creationId xmlns:a16="http://schemas.microsoft.com/office/drawing/2014/main" id="{A4837ED9-6A04-F94C-BA23-CB01AB81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7240" y="9027209"/>
            <a:ext cx="618970" cy="671864"/>
          </a:xfrm>
          <a:custGeom>
            <a:avLst/>
            <a:gdLst>
              <a:gd name="T0" fmla="*/ 1732784 w 259991"/>
              <a:gd name="T1" fmla="*/ 2358694 h 296502"/>
              <a:gd name="T2" fmla="*/ 1732784 w 259991"/>
              <a:gd name="T3" fmla="*/ 2458604 h 296502"/>
              <a:gd name="T4" fmla="*/ 709950 w 259991"/>
              <a:gd name="T5" fmla="*/ 2408653 h 296502"/>
              <a:gd name="T6" fmla="*/ 1418761 w 259991"/>
              <a:gd name="T7" fmla="*/ 1959800 h 296502"/>
              <a:gd name="T8" fmla="*/ 2125940 w 259991"/>
              <a:gd name="T9" fmla="*/ 2009741 h 296502"/>
              <a:gd name="T10" fmla="*/ 1418761 w 259991"/>
              <a:gd name="T11" fmla="*/ 2059693 h 296502"/>
              <a:gd name="T12" fmla="*/ 1418761 w 259991"/>
              <a:gd name="T13" fmla="*/ 1959800 h 296502"/>
              <a:gd name="T14" fmla="*/ 1140070 w 259991"/>
              <a:gd name="T15" fmla="*/ 1959800 h 296502"/>
              <a:gd name="T16" fmla="*/ 1140070 w 259991"/>
              <a:gd name="T17" fmla="*/ 2059693 h 296502"/>
              <a:gd name="T18" fmla="*/ 709950 w 259991"/>
              <a:gd name="T19" fmla="*/ 2009741 h 296502"/>
              <a:gd name="T20" fmla="*/ 1796038 w 259991"/>
              <a:gd name="T21" fmla="*/ 1578244 h 296502"/>
              <a:gd name="T22" fmla="*/ 2125923 w 259991"/>
              <a:gd name="T23" fmla="*/ 1626269 h 296502"/>
              <a:gd name="T24" fmla="*/ 1796038 w 259991"/>
              <a:gd name="T25" fmla="*/ 1678308 h 296502"/>
              <a:gd name="T26" fmla="*/ 1796038 w 259991"/>
              <a:gd name="T27" fmla="*/ 1578244 h 296502"/>
              <a:gd name="T28" fmla="*/ 1524820 w 259991"/>
              <a:gd name="T29" fmla="*/ 1578244 h 296502"/>
              <a:gd name="T30" fmla="*/ 1524820 w 259991"/>
              <a:gd name="T31" fmla="*/ 1678308 h 296502"/>
              <a:gd name="T32" fmla="*/ 709950 w 259991"/>
              <a:gd name="T33" fmla="*/ 1626269 h 296502"/>
              <a:gd name="T34" fmla="*/ 1418761 w 259991"/>
              <a:gd name="T35" fmla="*/ 1179348 h 296502"/>
              <a:gd name="T36" fmla="*/ 2125940 w 259991"/>
              <a:gd name="T37" fmla="*/ 1225602 h 296502"/>
              <a:gd name="T38" fmla="*/ 1418761 w 259991"/>
              <a:gd name="T39" fmla="*/ 1279560 h 296502"/>
              <a:gd name="T40" fmla="*/ 1418761 w 259991"/>
              <a:gd name="T41" fmla="*/ 1179348 h 296502"/>
              <a:gd name="T42" fmla="*/ 1140070 w 259991"/>
              <a:gd name="T43" fmla="*/ 1179348 h 296502"/>
              <a:gd name="T44" fmla="*/ 1140070 w 259991"/>
              <a:gd name="T45" fmla="*/ 1279560 h 296502"/>
              <a:gd name="T46" fmla="*/ 709950 w 259991"/>
              <a:gd name="T47" fmla="*/ 1225602 h 296502"/>
              <a:gd name="T48" fmla="*/ 1796038 w 259991"/>
              <a:gd name="T49" fmla="*/ 780449 h 296502"/>
              <a:gd name="T50" fmla="*/ 2125923 w 259991"/>
              <a:gd name="T51" fmla="*/ 830553 h 296502"/>
              <a:gd name="T52" fmla="*/ 1796038 w 259991"/>
              <a:gd name="T53" fmla="*/ 880641 h 296502"/>
              <a:gd name="T54" fmla="*/ 1796038 w 259991"/>
              <a:gd name="T55" fmla="*/ 780449 h 296502"/>
              <a:gd name="T56" fmla="*/ 1524820 w 259991"/>
              <a:gd name="T57" fmla="*/ 780449 h 296502"/>
              <a:gd name="T58" fmla="*/ 1524820 w 259991"/>
              <a:gd name="T59" fmla="*/ 880641 h 296502"/>
              <a:gd name="T60" fmla="*/ 709950 w 259991"/>
              <a:gd name="T61" fmla="*/ 830553 h 296502"/>
              <a:gd name="T62" fmla="*/ 445371 w 259991"/>
              <a:gd name="T63" fmla="*/ 329535 h 296502"/>
              <a:gd name="T64" fmla="*/ 496391 w 259991"/>
              <a:gd name="T65" fmla="*/ 2746230 h 296502"/>
              <a:gd name="T66" fmla="*/ 2356806 w 259991"/>
              <a:gd name="T67" fmla="*/ 380492 h 296502"/>
              <a:gd name="T68" fmla="*/ 2454918 w 259991"/>
              <a:gd name="T69" fmla="*/ 380492 h 296502"/>
              <a:gd name="T70" fmla="*/ 2403911 w 259991"/>
              <a:gd name="T71" fmla="*/ 2840389 h 296502"/>
              <a:gd name="T72" fmla="*/ 398273 w 259991"/>
              <a:gd name="T73" fmla="*/ 2793319 h 296502"/>
              <a:gd name="T74" fmla="*/ 445371 w 259991"/>
              <a:gd name="T75" fmla="*/ 329535 h 296502"/>
              <a:gd name="T76" fmla="*/ 753094 w 259991"/>
              <a:gd name="T77" fmla="*/ 247983 h 296502"/>
              <a:gd name="T78" fmla="*/ 1941569 w 259991"/>
              <a:gd name="T79" fmla="*/ 393602 h 296502"/>
              <a:gd name="T80" fmla="*/ 2090629 w 259991"/>
              <a:gd name="T81" fmla="*/ 98402 h 296502"/>
              <a:gd name="T82" fmla="*/ 247093 w 259991"/>
              <a:gd name="T83" fmla="*/ 98402 h 296502"/>
              <a:gd name="T84" fmla="*/ 101979 w 259991"/>
              <a:gd name="T85" fmla="*/ 2995239 h 296502"/>
              <a:gd name="T86" fmla="*/ 2592684 w 259991"/>
              <a:gd name="T87" fmla="*/ 3140865 h 296502"/>
              <a:gd name="T88" fmla="*/ 2741745 w 259991"/>
              <a:gd name="T89" fmla="*/ 247983 h 296502"/>
              <a:gd name="T90" fmla="*/ 2184761 w 259991"/>
              <a:gd name="T91" fmla="*/ 98402 h 296502"/>
              <a:gd name="T92" fmla="*/ 1941569 w 259991"/>
              <a:gd name="T93" fmla="*/ 492005 h 296502"/>
              <a:gd name="T94" fmla="*/ 655029 w 259991"/>
              <a:gd name="T95" fmla="*/ 247983 h 296502"/>
              <a:gd name="T96" fmla="*/ 247093 w 259991"/>
              <a:gd name="T97" fmla="*/ 98402 h 296502"/>
              <a:gd name="T98" fmla="*/ 2592684 w 259991"/>
              <a:gd name="T99" fmla="*/ 0 h 296502"/>
              <a:gd name="T100" fmla="*/ 2835873 w 259991"/>
              <a:gd name="T101" fmla="*/ 2995239 h 296502"/>
              <a:gd name="T102" fmla="*/ 247093 w 259991"/>
              <a:gd name="T103" fmla="*/ 3239269 h 296502"/>
              <a:gd name="T104" fmla="*/ 0 w 259991"/>
              <a:gd name="T105" fmla="*/ 247983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179580"/>
            </a:solidFill>
          </a:ln>
          <a:effectLst/>
        </p:spPr>
        <p:txBody>
          <a:bodyPr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3" name="Shape 54781">
            <a:extLst>
              <a:ext uri="{FF2B5EF4-FFF2-40B4-BE49-F238E27FC236}">
                <a16:creationId xmlns:a16="http://schemas.microsoft.com/office/drawing/2014/main" id="{E2E6F25D-F1DC-6C42-8F46-A0BFE0CF3133}"/>
              </a:ext>
            </a:extLst>
          </p:cNvPr>
          <p:cNvSpPr/>
          <p:nvPr/>
        </p:nvSpPr>
        <p:spPr>
          <a:xfrm>
            <a:off x="13386238" y="6590688"/>
            <a:ext cx="5231002" cy="2226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5" y="0"/>
                </a:lnTo>
                <a:lnTo>
                  <a:pt x="0" y="0"/>
                </a:lnTo>
              </a:path>
            </a:pathLst>
          </a:custGeom>
          <a:ln>
            <a:solidFill>
              <a:srgbClr val="17958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89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 flipH="1">
            <a:off x="17358350" y="8639091"/>
            <a:ext cx="6670050" cy="5076910"/>
          </a:xfrm>
          <a:prstGeom prst="parallelogram">
            <a:avLst>
              <a:gd name="adj" fmla="val 79446"/>
            </a:avLst>
          </a:prstGeom>
          <a:solidFill>
            <a:srgbClr val="FFBD3A"/>
          </a:solidFill>
          <a:ln>
            <a:solidFill>
              <a:srgbClr val="FFB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2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 flipH="1">
            <a:off x="10817062" y="1"/>
            <a:ext cx="7318537" cy="6162988"/>
          </a:xfrm>
          <a:prstGeom prst="parallelogram">
            <a:avLst>
              <a:gd name="adj" fmla="val 79446"/>
            </a:avLst>
          </a:prstGeom>
          <a:solidFill>
            <a:srgbClr val="FFBD3A"/>
          </a:solidFill>
          <a:ln>
            <a:solidFill>
              <a:srgbClr val="FFB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>
            <a:off x="1" y="3674561"/>
            <a:ext cx="10617199" cy="10041439"/>
          </a:xfrm>
          <a:prstGeom prst="parallelogram">
            <a:avLst>
              <a:gd name="adj" fmla="val 79446"/>
            </a:avLst>
          </a:prstGeom>
          <a:solidFill>
            <a:srgbClr val="BE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0767" y="4091607"/>
            <a:ext cx="1221822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39744"/>
              </a:buClr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Анализ </a:t>
            </a:r>
            <a:r>
              <a:rPr lang="ru-RU" sz="3200" b="1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эффективности системы кадрового обеспечения экономики Иркутской </a:t>
            </a:r>
            <a:r>
              <a:rPr lang="ru-RU" sz="32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654" y="247164"/>
            <a:ext cx="4745746" cy="719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A40E42-54E5-994D-8A5E-CFD590C64512}"/>
              </a:ext>
            </a:extLst>
          </p:cNvPr>
          <p:cNvSpPr txBox="1"/>
          <p:nvPr/>
        </p:nvSpPr>
        <p:spPr>
          <a:xfrm>
            <a:off x="123646" y="2014434"/>
            <a:ext cx="1336831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164E67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Реализации механизмов мониторинга системы кадрового обеспечения</a:t>
            </a:r>
            <a:endParaRPr lang="en-US" sz="2400" dirty="0">
              <a:solidFill>
                <a:srgbClr val="164E67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55818" y="3674561"/>
            <a:ext cx="12317608" cy="0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01111" y="1858859"/>
            <a:ext cx="12490849" cy="0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A40E42-54E5-994D-8A5E-CFD590C64512}"/>
              </a:ext>
            </a:extLst>
          </p:cNvPr>
          <p:cNvSpPr txBox="1"/>
          <p:nvPr/>
        </p:nvSpPr>
        <p:spPr>
          <a:xfrm>
            <a:off x="10143066" y="6318564"/>
            <a:ext cx="13191067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164E67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Обеспечение процессов кадрового обеспечения качественной материально-технической и методической базой</a:t>
            </a:r>
            <a:endParaRPr lang="en-US" sz="2400" dirty="0">
              <a:solidFill>
                <a:srgbClr val="164E67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496433" y="8639091"/>
            <a:ext cx="13115423" cy="0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441726" y="6162989"/>
            <a:ext cx="13115423" cy="0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>
            <a:off x="9296400" y="0"/>
            <a:ext cx="3894668" cy="1858859"/>
          </a:xfrm>
          <a:prstGeom prst="parallelogram">
            <a:avLst>
              <a:gd name="adj" fmla="val 79446"/>
            </a:avLst>
          </a:prstGeom>
          <a:solidFill>
            <a:srgbClr val="BE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052" name="Picture 4" descr="Картинки по запросу &quot;Федерального проекта «Молодые профессионалы (Повышение конкурентоспособности профессионального образования)»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09" y="8949046"/>
            <a:ext cx="10627337" cy="35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18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5708"/>
          <a:stretch/>
        </p:blipFill>
        <p:spPr>
          <a:xfrm>
            <a:off x="0" y="1807814"/>
            <a:ext cx="24377650" cy="10420347"/>
          </a:xfrm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0" y="1508744"/>
            <a:ext cx="24377650" cy="110184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3687943" y="3971576"/>
            <a:ext cx="1700177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6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</a:t>
            </a:r>
            <a:r>
              <a:rPr lang="ru-RU" sz="48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ИНФОРМАЦИЯ</a:t>
            </a:r>
            <a:endParaRPr lang="en-US" sz="4800" b="1" spc="600" dirty="0" smtClean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44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4400" b="1" spc="6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4060825" y="6476651"/>
            <a:ext cx="1084263" cy="1082675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9136063" y="6476651"/>
            <a:ext cx="1084262" cy="1082675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14211300" y="6505226"/>
            <a:ext cx="1060450" cy="105410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19264313" y="6587776"/>
            <a:ext cx="1054100" cy="971550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925889" y="7559326"/>
            <a:ext cx="533351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</a:t>
            </a: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Иркутск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А. Невского, 105</a:t>
            </a:r>
          </a:p>
          <a:p>
            <a:pPr algn="ctr"/>
            <a:endParaRPr lang="ru-RU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9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7885528" y="8051769"/>
            <a:ext cx="40280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rikp@rikp38.ru</a:t>
            </a:r>
            <a:endParaRPr lang="ru-RU" altLang="ru-RU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/>
            <a:endParaRPr lang="ru-RU" altLang="ru-RU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/>
            <a:r>
              <a:rPr lang="en-US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prof-obr@rikp38.ru</a:t>
            </a: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13077315" y="8044019"/>
            <a:ext cx="3191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484-370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16895342" y="8044018"/>
            <a:ext cx="5897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  <a:endParaRPr lang="de-DE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2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 flipH="1">
            <a:off x="-3759916" y="4081268"/>
            <a:ext cx="11469918" cy="9634732"/>
          </a:xfrm>
          <a:prstGeom prst="parallelogram">
            <a:avLst>
              <a:gd name="adj" fmla="val 794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>
            <a:off x="16651705" y="5765690"/>
            <a:ext cx="11911264" cy="7950310"/>
          </a:xfrm>
          <a:prstGeom prst="parallelogram">
            <a:avLst>
              <a:gd name="adj" fmla="val 97234"/>
            </a:avLst>
          </a:prstGeom>
          <a:solidFill>
            <a:srgbClr val="BE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456" y="220400"/>
            <a:ext cx="4745746" cy="719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5B937-C3B7-8C4C-B6CC-CE8561972EA0}"/>
              </a:ext>
            </a:extLst>
          </p:cNvPr>
          <p:cNvSpPr txBox="1"/>
          <p:nvPr/>
        </p:nvSpPr>
        <p:spPr>
          <a:xfrm>
            <a:off x="5330859" y="2006211"/>
            <a:ext cx="14794748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Координационный совет по развитию профессиональных квалификаций и внедрению регионального стандарта кадрового обеспечения промышленного роста при Губернаторе Иркутской области</a:t>
            </a:r>
            <a:endParaRPr lang="en-US" sz="4400" b="1" dirty="0">
              <a:solidFill>
                <a:srgbClr val="164E67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1026" name="Picture 2" descr="https://irkzan.ru/image?file=%2fcms_data%2fusercontent%2fregionaleditor%2f%d0%b3%d0%bb%d0%b0%d0%b2%d0%bd%d0%b0%d1%8f%2f%d0%b3%d0%b5%d1%80%d0%b1.png&amp;width=0&amp;height=0&amp;crop=True&amp;theme=defa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320828"/>
            <a:ext cx="2877706" cy="28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5" r="31401"/>
          <a:stretch/>
        </p:blipFill>
        <p:spPr>
          <a:xfrm>
            <a:off x="9485754" y="6910232"/>
            <a:ext cx="5925769" cy="5661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4848" t="2621" r="27690" b="5499"/>
          <a:stretch/>
        </p:blipFill>
        <p:spPr>
          <a:xfrm>
            <a:off x="4314782" y="7341010"/>
            <a:ext cx="3930790" cy="5017794"/>
          </a:xfrm>
          <a:prstGeom prst="snip2DiagRect">
            <a:avLst>
              <a:gd name="adj1" fmla="val 0"/>
              <a:gd name="adj2" fmla="val 20772"/>
            </a:avLst>
          </a:prstGeom>
          <a:ln>
            <a:solidFill>
              <a:srgbClr val="164E67"/>
            </a:solidFill>
          </a:ln>
        </p:spPr>
      </p:pic>
      <p:pic>
        <p:nvPicPr>
          <p:cNvPr id="1032" name="Picture 8" descr="Картинки по запросу &quot;Координационный совет по развитию профессиональных квалификаций и внедрению регионального стандарта кадрового обеспечения промышленного роста при Губернаторе Иркутской области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435" r="45191" b="30640"/>
          <a:stretch/>
        </p:blipFill>
        <p:spPr bwMode="auto">
          <a:xfrm>
            <a:off x="16651705" y="7341010"/>
            <a:ext cx="4009473" cy="5017794"/>
          </a:xfrm>
          <a:prstGeom prst="snip2DiagRect">
            <a:avLst>
              <a:gd name="adj1" fmla="val 21017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>
            <a:off x="-6698447" y="-1252731"/>
            <a:ext cx="11911264" cy="7950310"/>
          </a:xfrm>
          <a:prstGeom prst="parallelogram">
            <a:avLst>
              <a:gd name="adj" fmla="val 97234"/>
            </a:avLst>
          </a:prstGeom>
          <a:solidFill>
            <a:srgbClr val="BEE9FA"/>
          </a:solidFill>
          <a:ln>
            <a:solidFill>
              <a:srgbClr val="BEE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253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048048" y="1400420"/>
            <a:ext cx="16002000" cy="4492380"/>
          </a:xfrm>
          <a:prstGeom prst="rect">
            <a:avLst/>
          </a:prstGeom>
          <a:noFill/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48048" y="6472513"/>
            <a:ext cx="16002000" cy="3564007"/>
          </a:xfrm>
          <a:prstGeom prst="rect">
            <a:avLst/>
          </a:prstGeom>
          <a:noFill/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242" y="297370"/>
            <a:ext cx="4745746" cy="7193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22554" y="1689512"/>
            <a:ext cx="6834792" cy="1631216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Координационный совет по развитию профессиональных квалификаций и внедрению регионального стандарта кадрового обеспечения промышленного роста при Губернаторе Иркутской области</a:t>
            </a:r>
            <a:endParaRPr lang="en-US" sz="2000" b="1" dirty="0">
              <a:solidFill>
                <a:srgbClr val="164E67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9274" y="3891027"/>
            <a:ext cx="2930978" cy="1015663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Министерство образования Иркутской области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62480" y="3891027"/>
            <a:ext cx="2623607" cy="1323439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Министерство труда и занятости Иркутской области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08315" y="3891027"/>
            <a:ext cx="2463271" cy="1631216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Министерство экономического развития Иркутской области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439649" y="3898567"/>
            <a:ext cx="2623607" cy="707886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Отраслевые рабочие группы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412872" y="3891027"/>
            <a:ext cx="2785491" cy="1323439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</a:rPr>
              <a:t>РИКП</a:t>
            </a:r>
          </a:p>
          <a:p>
            <a:pPr algn="ctr"/>
            <a:r>
              <a:rPr lang="ru-RU" sz="2000" b="1" dirty="0" smtClean="0">
                <a:solidFill>
                  <a:srgbClr val="164E67"/>
                </a:solidFill>
              </a:rPr>
              <a:t>Ресурсный методический центр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2420" y="7342966"/>
            <a:ext cx="2644394" cy="707886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</a:rPr>
              <a:t>Предприятия и организации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2420" y="8406595"/>
            <a:ext cx="2644394" cy="1323439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</a:rPr>
              <a:t>Муниципальные образования Иркутской области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761282" y="8474929"/>
            <a:ext cx="2826851" cy="1015663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</a:rPr>
              <a:t>Образовательные организации Иркутской области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761282" y="7536914"/>
            <a:ext cx="2826851" cy="400110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</a:rPr>
              <a:t>ЦОПП</a:t>
            </a:r>
            <a:endParaRPr lang="ru-RU" sz="20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4955372" y="7736969"/>
            <a:ext cx="2786857" cy="1441914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>
            <a:off x="7807055" y="7759871"/>
            <a:ext cx="2786857" cy="1441914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10663917" y="7775671"/>
            <a:ext cx="2786857" cy="1441914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>
            <a:off x="13520779" y="7775671"/>
            <a:ext cx="2786857" cy="1441914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29"/>
          <p:cNvSpPr/>
          <p:nvPr/>
        </p:nvSpPr>
        <p:spPr>
          <a:xfrm>
            <a:off x="16382724" y="7775671"/>
            <a:ext cx="2786857" cy="1441914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20198" y="8274384"/>
            <a:ext cx="2403518" cy="369332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64E67"/>
                </a:solidFill>
              </a:rPr>
              <a:t>Целеполагание</a:t>
            </a:r>
            <a:endParaRPr lang="ru-RU" sz="1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79684" y="8115242"/>
            <a:ext cx="2403518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64E67"/>
                </a:solidFill>
              </a:rPr>
              <a:t>Прогноз потребности</a:t>
            </a:r>
            <a:endParaRPr lang="ru-RU" sz="1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661458" y="8173462"/>
            <a:ext cx="2695932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64E67"/>
                </a:solidFill>
              </a:rPr>
              <a:t>Профессиональная ориентация</a:t>
            </a:r>
            <a:endParaRPr lang="ru-RU" sz="1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3565764" y="8034963"/>
            <a:ext cx="2450518" cy="92333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64E67"/>
                </a:solidFill>
              </a:rPr>
              <a:t>Обеспечение потребности в кадрах</a:t>
            </a:r>
            <a:endParaRPr lang="ru-RU" sz="1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6382724" y="8173462"/>
            <a:ext cx="2450518" cy="6463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64E67"/>
                </a:solidFill>
              </a:rPr>
              <a:t>Оценка качества подготовки</a:t>
            </a:r>
            <a:endParaRPr lang="ru-RU" sz="1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233217" y="6881301"/>
            <a:ext cx="7919832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4E67"/>
                </a:solidFill>
              </a:rPr>
              <a:t>Процессы кадрового обеспечения региона</a:t>
            </a:r>
            <a:endParaRPr lang="ru-RU" sz="2400" dirty="0"/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19565636" y="7474890"/>
            <a:ext cx="1098476" cy="524157"/>
          </a:xfrm>
          <a:prstGeom prst="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0800000">
            <a:off x="19575898" y="8782049"/>
            <a:ext cx="1098476" cy="524157"/>
          </a:xfrm>
          <a:prstGeom prst="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ыгнутая влево стрелка 44"/>
          <p:cNvSpPr/>
          <p:nvPr/>
        </p:nvSpPr>
        <p:spPr>
          <a:xfrm>
            <a:off x="2269066" y="3898567"/>
            <a:ext cx="1560785" cy="3211130"/>
          </a:xfrm>
          <a:prstGeom prst="curved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право стрелка 45"/>
          <p:cNvSpPr/>
          <p:nvPr/>
        </p:nvSpPr>
        <p:spPr>
          <a:xfrm>
            <a:off x="20221162" y="3898567"/>
            <a:ext cx="1462917" cy="3211131"/>
          </a:xfrm>
          <a:prstGeom prst="curvedLef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3433984" y="8844072"/>
            <a:ext cx="1098476" cy="524157"/>
          </a:xfrm>
          <a:prstGeom prst="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3445243" y="7536914"/>
            <a:ext cx="1098476" cy="524157"/>
          </a:xfrm>
          <a:prstGeom prst="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048048" y="10671437"/>
            <a:ext cx="16008004" cy="1015663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4E67"/>
                </a:solidFill>
              </a:rPr>
              <a:t>ПЛАН МЕРОПРИЯТИЙ («ДОРОЖНАЯ КАРТА») </a:t>
            </a:r>
          </a:p>
          <a:p>
            <a:pPr algn="ctr"/>
            <a:r>
              <a:rPr lang="ru-RU" sz="2000" b="1" dirty="0" smtClean="0">
                <a:solidFill>
                  <a:srgbClr val="164E67"/>
                </a:solidFill>
              </a:rPr>
              <a:t>ПО ВНЕДРЕНИЮ РЕГИОНАЛЬНОГО СТАНДАРТА КАДРОВОГО ОБЕСПЕЧЕНИЯ ПРОМЫШЛЕННОГО РОСТА В ИРКУТСКОЙ ОБЛАСТИ НА 2020 – 2021 ГОДЫ (утвержден распоряжением Правительства Иркутской области от 4 сентября 2020 года № 771-рп)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4717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5157" y="3879336"/>
            <a:ext cx="19800114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Реализация </a:t>
            </a:r>
            <a:r>
              <a:rPr lang="ru-RU" sz="3200" b="1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мероприятий проекта "Билет в будущее" на территории Иркутской </a:t>
            </a:r>
            <a:r>
              <a:rPr lang="ru-RU" sz="32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области</a:t>
            </a:r>
          </a:p>
          <a:p>
            <a:pPr>
              <a:spcBef>
                <a:spcPts val="1200"/>
              </a:spcBef>
            </a:pPr>
            <a:r>
              <a:rPr lang="ru-RU" sz="2800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Обеспечено участие </a:t>
            </a:r>
            <a:r>
              <a:rPr lang="ru-RU" sz="2800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учащихся 6 - 11-х </a:t>
            </a:r>
            <a:r>
              <a:rPr lang="ru-RU" sz="2800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классов общеобразовательных организаций Иркутской области </a:t>
            </a:r>
            <a:r>
              <a:rPr lang="ru-RU" sz="2800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в мероприятиях </a:t>
            </a:r>
            <a:r>
              <a:rPr lang="ru-RU" sz="2800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проекта </a:t>
            </a:r>
            <a:r>
              <a:rPr lang="ru-RU" sz="2800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«Билет </a:t>
            </a:r>
            <a:r>
              <a:rPr lang="ru-RU" sz="2800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в </a:t>
            </a:r>
            <a:r>
              <a:rPr lang="ru-RU" sz="2800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будущее». </a:t>
            </a:r>
            <a:endParaRPr lang="ru-RU" sz="2800" dirty="0">
              <a:solidFill>
                <a:srgbClr val="F39744"/>
              </a:solidFill>
              <a:latin typeface="+mj-lt"/>
              <a:ea typeface="Source Sans Pro Light" panose="020B04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398" y="437652"/>
            <a:ext cx="4745746" cy="719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A40E42-54E5-994D-8A5E-CFD590C64512}"/>
              </a:ext>
            </a:extLst>
          </p:cNvPr>
          <p:cNvSpPr txBox="1"/>
          <p:nvPr/>
        </p:nvSpPr>
        <p:spPr>
          <a:xfrm>
            <a:off x="3317256" y="1435219"/>
            <a:ext cx="17119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64E67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Обеспечение </a:t>
            </a:r>
            <a:r>
              <a:rPr lang="ru-RU" sz="4400" b="1" dirty="0">
                <a:solidFill>
                  <a:srgbClr val="164E67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навигации по востребованным и перспективным профессиям</a:t>
            </a:r>
            <a:endParaRPr lang="en-US" sz="2400" dirty="0">
              <a:solidFill>
                <a:srgbClr val="164E67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03722" y="3080050"/>
            <a:ext cx="136482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49015" y="1264348"/>
            <a:ext cx="136482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6" name="Picture 10" descr="Картинки по запросу &quot;билет в будущее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/>
          <a:stretch/>
        </p:blipFill>
        <p:spPr bwMode="auto">
          <a:xfrm>
            <a:off x="1709815" y="5662573"/>
            <a:ext cx="19655456" cy="54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0481" y="11678551"/>
            <a:ext cx="12237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rgbClr val="F39744"/>
                </a:solidFill>
                <a:ea typeface="Source Sans Pro Light" panose="020B0403030403020204" pitchFamily="34" charset="0"/>
                <a:cs typeface="Lato" panose="020F0502020204030203" pitchFamily="34" charset="0"/>
              </a:rPr>
              <a:t>Дата проведения: с 14 июля по 30 ноября 2020 года.</a:t>
            </a:r>
          </a:p>
        </p:txBody>
      </p:sp>
    </p:spTree>
    <p:extLst>
      <p:ext uri="{BB962C8B-B14F-4D97-AF65-F5344CB8AC3E}">
        <p14:creationId xmlns:p14="http://schemas.microsoft.com/office/powerpoint/2010/main" val="29418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1211" y="3454231"/>
            <a:ext cx="7741590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9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Проведение региональной акции «Неделя профессиональных проб»</a:t>
            </a:r>
            <a:endParaRPr lang="ru-RU" sz="2900" dirty="0">
              <a:solidFill>
                <a:srgbClr val="F39744"/>
              </a:solidFill>
              <a:latin typeface="+mj-lt"/>
              <a:ea typeface="Source Sans Pro Light" panose="020B04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409" y="270791"/>
            <a:ext cx="4745746" cy="7193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6652" y="12448948"/>
            <a:ext cx="4982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dirty="0">
                <a:solidFill>
                  <a:srgbClr val="F39744"/>
                </a:solidFill>
                <a:ea typeface="Source Sans Pro Light" panose="020B0403030403020204" pitchFamily="34" charset="0"/>
                <a:cs typeface="Lato" panose="020F0502020204030203" pitchFamily="34" charset="0"/>
              </a:rPr>
              <a:t>Дата проведения: </a:t>
            </a:r>
            <a:r>
              <a:rPr lang="ru-RU" sz="2400" dirty="0" smtClean="0">
                <a:solidFill>
                  <a:srgbClr val="F39744"/>
                </a:solidFill>
                <a:ea typeface="Source Sans Pro Light" panose="020B0403030403020204" pitchFamily="34" charset="0"/>
                <a:cs typeface="Lato" panose="020F0502020204030203" pitchFamily="34" charset="0"/>
              </a:rPr>
              <a:t>с 19 октября по 25 октября 2020 года</a:t>
            </a:r>
            <a:endParaRPr lang="ru-RU" sz="2400" dirty="0">
              <a:solidFill>
                <a:srgbClr val="F39744"/>
              </a:solidFill>
              <a:ea typeface="Source Sans Pro Light" panose="020B04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1028" name="Picture 4" descr="http://www.center-prof38.ru/sites/default/files/styles/news_front_big/public/profproby_novost.jpg?itok=JpzDPr5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80" y="4533487"/>
            <a:ext cx="5525120" cy="78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51646" y="3451547"/>
            <a:ext cx="6449581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9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Центр </a:t>
            </a:r>
            <a:r>
              <a:rPr lang="ru-RU" sz="2900" b="1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цифрового образования детей «IT-куб</a:t>
            </a:r>
            <a:r>
              <a:rPr lang="ru-RU" sz="2900" b="1" dirty="0" smtClean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»</a:t>
            </a:r>
            <a:endParaRPr lang="ru-RU" sz="2900" dirty="0">
              <a:solidFill>
                <a:srgbClr val="F39744"/>
              </a:solidFill>
              <a:latin typeface="+mj-lt"/>
              <a:ea typeface="Source Sans Pro Light" panose="020B04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1402" y="4528119"/>
            <a:ext cx="2579825" cy="2579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r="26571"/>
          <a:stretch/>
        </p:blipFill>
        <p:spPr>
          <a:xfrm>
            <a:off x="9177431" y="6156278"/>
            <a:ext cx="5880039" cy="60784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549722" y="12379275"/>
            <a:ext cx="5507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dirty="0" smtClean="0">
                <a:solidFill>
                  <a:srgbClr val="F39744"/>
                </a:solidFill>
                <a:ea typeface="Source Sans Pro Light" panose="020B0403030403020204" pitchFamily="34" charset="0"/>
                <a:cs typeface="Lato" panose="020F0502020204030203" pitchFamily="34" charset="0"/>
              </a:rPr>
              <a:t>Официальное открытие состоялось 15 октября 2020 года</a:t>
            </a:r>
            <a:endParaRPr lang="ru-RU" sz="2400" dirty="0">
              <a:solidFill>
                <a:srgbClr val="F39744"/>
              </a:solidFill>
              <a:ea typeface="Source Sans Pro Light" panose="020B0403030403020204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17557" y="3465307"/>
            <a:ext cx="6838598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900" b="1" dirty="0">
                <a:solidFill>
                  <a:srgbClr val="164E67"/>
                </a:solidFill>
                <a:latin typeface="+mj-lt"/>
                <a:ea typeface="Source Sans Pro Light" panose="020B0403030403020204" pitchFamily="34" charset="0"/>
                <a:cs typeface="Lato" panose="020F0502020204030203" pitchFamily="34" charset="0"/>
              </a:rPr>
              <a:t>Образовательный центр «Персей»</a:t>
            </a:r>
            <a:endParaRPr lang="ru-RU" sz="2900" dirty="0">
              <a:solidFill>
                <a:srgbClr val="F39744"/>
              </a:solidFill>
              <a:latin typeface="+mj-lt"/>
              <a:ea typeface="Source Sans Pro Light" panose="020B0403030403020204" pitchFamily="34" charset="0"/>
              <a:cs typeface="Lato" panose="020F0502020204030203" pitchFamily="34" charset="0"/>
            </a:endParaRPr>
          </a:p>
        </p:txBody>
      </p:sp>
      <p:pic>
        <p:nvPicPr>
          <p:cNvPr id="1030" name="Picture 6" descr="Картинки по запросу &quot;Образовательный центр «Персей»&quot;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6"/>
          <a:stretch/>
        </p:blipFill>
        <p:spPr bwMode="auto">
          <a:xfrm>
            <a:off x="17261741" y="5141147"/>
            <a:ext cx="6350229" cy="63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229603" y="3848356"/>
            <a:ext cx="0" cy="8959100"/>
          </a:xfrm>
          <a:prstGeom prst="line">
            <a:avLst/>
          </a:prstGeom>
          <a:ln>
            <a:solidFill>
              <a:srgbClr val="F39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6120536" y="3835673"/>
            <a:ext cx="0" cy="8959100"/>
          </a:xfrm>
          <a:prstGeom prst="line">
            <a:avLst/>
          </a:prstGeom>
          <a:ln>
            <a:solidFill>
              <a:srgbClr val="F39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A40E42-54E5-994D-8A5E-CFD590C64512}"/>
              </a:ext>
            </a:extLst>
          </p:cNvPr>
          <p:cNvSpPr txBox="1"/>
          <p:nvPr/>
        </p:nvSpPr>
        <p:spPr>
          <a:xfrm>
            <a:off x="3317256" y="1435219"/>
            <a:ext cx="17119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64E67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Обеспечение </a:t>
            </a:r>
            <a:r>
              <a:rPr lang="ru-RU" sz="4400" b="1" dirty="0">
                <a:solidFill>
                  <a:srgbClr val="164E67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навигации по востребованным и перспективным профессиям</a:t>
            </a:r>
            <a:endParaRPr lang="en-US" sz="2400" dirty="0">
              <a:solidFill>
                <a:srgbClr val="164E67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103722" y="3080050"/>
            <a:ext cx="136482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49015" y="1264348"/>
            <a:ext cx="136482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71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8B6AEC59-9E5F-294B-8A26-E786B5FAA0D2}"/>
              </a:ext>
            </a:extLst>
          </p:cNvPr>
          <p:cNvSpPr/>
          <p:nvPr/>
        </p:nvSpPr>
        <p:spPr>
          <a:xfrm>
            <a:off x="18547561" y="3599314"/>
            <a:ext cx="2870200" cy="2108200"/>
          </a:xfrm>
          <a:prstGeom prst="parallelogram">
            <a:avLst/>
          </a:prstGeom>
          <a:solidFill>
            <a:schemeClr val="bg2"/>
          </a:solidFill>
          <a:ln w="38100">
            <a:solidFill>
              <a:srgbClr val="64B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0FAA45DC-9910-1043-87C9-74405566262B}"/>
              </a:ext>
            </a:extLst>
          </p:cNvPr>
          <p:cNvSpPr/>
          <p:nvPr/>
        </p:nvSpPr>
        <p:spPr>
          <a:xfrm>
            <a:off x="17718886" y="6926714"/>
            <a:ext cx="2870200" cy="2108200"/>
          </a:xfrm>
          <a:prstGeom prst="parallelogram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223522DD-D54B-BF4B-B0E2-E6A5D4D90DB1}"/>
              </a:ext>
            </a:extLst>
          </p:cNvPr>
          <p:cNvSpPr/>
          <p:nvPr/>
        </p:nvSpPr>
        <p:spPr>
          <a:xfrm>
            <a:off x="16871161" y="10254114"/>
            <a:ext cx="2870200" cy="2108200"/>
          </a:xfrm>
          <a:prstGeom prst="parallelogram">
            <a:avLst/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1023">
            <a:extLst>
              <a:ext uri="{FF2B5EF4-FFF2-40B4-BE49-F238E27FC236}">
                <a16:creationId xmlns:a16="http://schemas.microsoft.com/office/drawing/2014/main" id="{3E8C6A38-CEC2-2A48-A0F0-CBF98E1D7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407192" y="4077945"/>
            <a:ext cx="1150938" cy="1150938"/>
          </a:xfrm>
          <a:custGeom>
            <a:avLst/>
            <a:gdLst>
              <a:gd name="T0" fmla="*/ 2020881 w 290207"/>
              <a:gd name="T1" fmla="*/ 3015715 h 290151"/>
              <a:gd name="T2" fmla="*/ 2020881 w 290207"/>
              <a:gd name="T3" fmla="*/ 2667443 h 290151"/>
              <a:gd name="T4" fmla="*/ 872303 w 290207"/>
              <a:gd name="T5" fmla="*/ 2675365 h 290151"/>
              <a:gd name="T6" fmla="*/ 986767 w 290207"/>
              <a:gd name="T7" fmla="*/ 2271688 h 290151"/>
              <a:gd name="T8" fmla="*/ 1231473 w 290207"/>
              <a:gd name="T9" fmla="*/ 2382498 h 290151"/>
              <a:gd name="T10" fmla="*/ 2885284 w 290207"/>
              <a:gd name="T11" fmla="*/ 993374 h 290151"/>
              <a:gd name="T12" fmla="*/ 1458762 w 290207"/>
              <a:gd name="T13" fmla="*/ 783421 h 290151"/>
              <a:gd name="T14" fmla="*/ 1837849 w 290207"/>
              <a:gd name="T15" fmla="*/ 833557 h 290151"/>
              <a:gd name="T16" fmla="*/ 1458762 w 290207"/>
              <a:gd name="T17" fmla="*/ 883694 h 290151"/>
              <a:gd name="T18" fmla="*/ 1458762 w 290207"/>
              <a:gd name="T19" fmla="*/ 783421 h 290151"/>
              <a:gd name="T20" fmla="*/ 1030165 w 290207"/>
              <a:gd name="T21" fmla="*/ 2180661 h 290151"/>
              <a:gd name="T22" fmla="*/ 2683995 w 290207"/>
              <a:gd name="T23" fmla="*/ 791531 h 290151"/>
              <a:gd name="T24" fmla="*/ 2774766 w 290207"/>
              <a:gd name="T25" fmla="*/ 463067 h 290151"/>
              <a:gd name="T26" fmla="*/ 2616900 w 290207"/>
              <a:gd name="T27" fmla="*/ 589693 h 290151"/>
              <a:gd name="T28" fmla="*/ 3058959 w 290207"/>
              <a:gd name="T29" fmla="*/ 823192 h 290151"/>
              <a:gd name="T30" fmla="*/ 2830032 w 290207"/>
              <a:gd name="T31" fmla="*/ 482834 h 290151"/>
              <a:gd name="T32" fmla="*/ 51318 w 290207"/>
              <a:gd name="T33" fmla="*/ 0 h 290151"/>
              <a:gd name="T34" fmla="*/ 2537942 w 290207"/>
              <a:gd name="T35" fmla="*/ 47468 h 290151"/>
              <a:gd name="T36" fmla="*/ 2486637 w 290207"/>
              <a:gd name="T37" fmla="*/ 332457 h 290151"/>
              <a:gd name="T38" fmla="*/ 2439266 w 290207"/>
              <a:gd name="T39" fmla="*/ 94990 h 290151"/>
              <a:gd name="T40" fmla="*/ 98681 w 290207"/>
              <a:gd name="T41" fmla="*/ 3086958 h 290151"/>
              <a:gd name="T42" fmla="*/ 1926154 w 290207"/>
              <a:gd name="T43" fmla="*/ 2619959 h 290151"/>
              <a:gd name="T44" fmla="*/ 2439266 w 290207"/>
              <a:gd name="T45" fmla="*/ 2568500 h 290151"/>
              <a:gd name="T46" fmla="*/ 1401204 w 290207"/>
              <a:gd name="T47" fmla="*/ 2619959 h 290151"/>
              <a:gd name="T48" fmla="*/ 817051 w 290207"/>
              <a:gd name="T49" fmla="*/ 2794091 h 290151"/>
              <a:gd name="T50" fmla="*/ 323650 w 290207"/>
              <a:gd name="T51" fmla="*/ 2311270 h 290151"/>
              <a:gd name="T52" fmla="*/ 970971 w 290207"/>
              <a:gd name="T53" fmla="*/ 1658261 h 290151"/>
              <a:gd name="T54" fmla="*/ 671003 w 290207"/>
              <a:gd name="T55" fmla="*/ 1492036 h 290151"/>
              <a:gd name="T56" fmla="*/ 671003 w 290207"/>
              <a:gd name="T57" fmla="*/ 791531 h 290151"/>
              <a:gd name="T58" fmla="*/ 1243334 w 290207"/>
              <a:gd name="T59" fmla="*/ 839017 h 290151"/>
              <a:gd name="T60" fmla="*/ 671003 w 290207"/>
              <a:gd name="T61" fmla="*/ 886511 h 290151"/>
              <a:gd name="T62" fmla="*/ 671003 w 290207"/>
              <a:gd name="T63" fmla="*/ 1393082 h 290151"/>
              <a:gd name="T64" fmla="*/ 1069659 w 290207"/>
              <a:gd name="T65" fmla="*/ 1658261 h 290151"/>
              <a:gd name="T66" fmla="*/ 418377 w 290207"/>
              <a:gd name="T67" fmla="*/ 2311270 h 290151"/>
              <a:gd name="T68" fmla="*/ 915703 w 290207"/>
              <a:gd name="T69" fmla="*/ 2164841 h 290151"/>
              <a:gd name="T70" fmla="*/ 2478744 w 290207"/>
              <a:gd name="T71" fmla="*/ 589693 h 290151"/>
              <a:gd name="T72" fmla="*/ 2470862 w 290207"/>
              <a:gd name="T73" fmla="*/ 510524 h 290151"/>
              <a:gd name="T74" fmla="*/ 2545832 w 290207"/>
              <a:gd name="T75" fmla="*/ 518445 h 290151"/>
              <a:gd name="T76" fmla="*/ 2774766 w 290207"/>
              <a:gd name="T77" fmla="*/ 364102 h 290151"/>
              <a:gd name="T78" fmla="*/ 3126050 w 290207"/>
              <a:gd name="T79" fmla="*/ 641141 h 290151"/>
              <a:gd name="T80" fmla="*/ 3023440 w 290207"/>
              <a:gd name="T81" fmla="*/ 993374 h 290151"/>
              <a:gd name="T82" fmla="*/ 3035272 w 290207"/>
              <a:gd name="T83" fmla="*/ 1076477 h 290151"/>
              <a:gd name="T84" fmla="*/ 2968173 w 290207"/>
              <a:gd name="T85" fmla="*/ 1076477 h 290151"/>
              <a:gd name="T86" fmla="*/ 2537942 w 290207"/>
              <a:gd name="T87" fmla="*/ 1484127 h 290151"/>
              <a:gd name="T88" fmla="*/ 2522153 w 290207"/>
              <a:gd name="T89" fmla="*/ 2651625 h 290151"/>
              <a:gd name="T90" fmla="*/ 1973524 w 290207"/>
              <a:gd name="T91" fmla="*/ 3181927 h 290151"/>
              <a:gd name="T92" fmla="*/ 0 w 290207"/>
              <a:gd name="T93" fmla="*/ 3130483 h 290151"/>
              <a:gd name="T94" fmla="*/ 51318 w 290207"/>
              <a:gd name="T95" fmla="*/ 0 h 2901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0207" h="290151">
                <a:moveTo>
                  <a:pt x="184636" y="243236"/>
                </a:moveTo>
                <a:lnTo>
                  <a:pt x="184636" y="274994"/>
                </a:lnTo>
                <a:lnTo>
                  <a:pt x="216731" y="243236"/>
                </a:lnTo>
                <a:lnTo>
                  <a:pt x="184636" y="243236"/>
                </a:lnTo>
                <a:close/>
                <a:moveTo>
                  <a:pt x="90155" y="207148"/>
                </a:moveTo>
                <a:lnTo>
                  <a:pt x="79697" y="243958"/>
                </a:lnTo>
                <a:lnTo>
                  <a:pt x="116840" y="233853"/>
                </a:lnTo>
                <a:lnTo>
                  <a:pt x="90155" y="207148"/>
                </a:lnTo>
                <a:close/>
                <a:moveTo>
                  <a:pt x="251350" y="78312"/>
                </a:moveTo>
                <a:lnTo>
                  <a:pt x="112513" y="217253"/>
                </a:lnTo>
                <a:lnTo>
                  <a:pt x="125134" y="229523"/>
                </a:lnTo>
                <a:lnTo>
                  <a:pt x="263611" y="90582"/>
                </a:lnTo>
                <a:lnTo>
                  <a:pt x="251350" y="78312"/>
                </a:lnTo>
                <a:close/>
                <a:moveTo>
                  <a:pt x="133278" y="71437"/>
                </a:moveTo>
                <a:lnTo>
                  <a:pt x="163585" y="71437"/>
                </a:lnTo>
                <a:cubicBezTo>
                  <a:pt x="166110" y="71437"/>
                  <a:pt x="167914" y="73342"/>
                  <a:pt x="167914" y="76009"/>
                </a:cubicBezTo>
                <a:cubicBezTo>
                  <a:pt x="167914" y="78676"/>
                  <a:pt x="166110" y="80581"/>
                  <a:pt x="163585" y="80581"/>
                </a:cubicBezTo>
                <a:lnTo>
                  <a:pt x="133278" y="80581"/>
                </a:lnTo>
                <a:cubicBezTo>
                  <a:pt x="130752" y="80581"/>
                  <a:pt x="128587" y="78676"/>
                  <a:pt x="128587" y="76009"/>
                </a:cubicBezTo>
                <a:cubicBezTo>
                  <a:pt x="128587" y="73342"/>
                  <a:pt x="130752" y="71437"/>
                  <a:pt x="133278" y="71437"/>
                </a:cubicBezTo>
                <a:close/>
                <a:moveTo>
                  <a:pt x="232598" y="59546"/>
                </a:moveTo>
                <a:lnTo>
                  <a:pt x="94121" y="198848"/>
                </a:lnTo>
                <a:lnTo>
                  <a:pt x="106382" y="211118"/>
                </a:lnTo>
                <a:lnTo>
                  <a:pt x="245220" y="72177"/>
                </a:lnTo>
                <a:lnTo>
                  <a:pt x="232598" y="59546"/>
                </a:lnTo>
                <a:close/>
                <a:moveTo>
                  <a:pt x="253514" y="42224"/>
                </a:moveTo>
                <a:cubicBezTo>
                  <a:pt x="251711" y="42224"/>
                  <a:pt x="249547" y="42946"/>
                  <a:pt x="248105" y="44028"/>
                </a:cubicBezTo>
                <a:lnTo>
                  <a:pt x="239090" y="53772"/>
                </a:lnTo>
                <a:lnTo>
                  <a:pt x="270103" y="84447"/>
                </a:lnTo>
                <a:lnTo>
                  <a:pt x="279479" y="75064"/>
                </a:lnTo>
                <a:cubicBezTo>
                  <a:pt x="282003" y="72177"/>
                  <a:pt x="282003" y="67847"/>
                  <a:pt x="279479" y="64959"/>
                </a:cubicBezTo>
                <a:lnTo>
                  <a:pt x="258563" y="44028"/>
                </a:lnTo>
                <a:cubicBezTo>
                  <a:pt x="257481" y="42946"/>
                  <a:pt x="255317" y="42224"/>
                  <a:pt x="253514" y="42224"/>
                </a:cubicBezTo>
                <a:close/>
                <a:moveTo>
                  <a:pt x="4688" y="0"/>
                </a:moveTo>
                <a:lnTo>
                  <a:pt x="227189" y="0"/>
                </a:lnTo>
                <a:cubicBezTo>
                  <a:pt x="229713" y="0"/>
                  <a:pt x="231877" y="1805"/>
                  <a:pt x="231877" y="4331"/>
                </a:cubicBezTo>
                <a:lnTo>
                  <a:pt x="231877" y="25984"/>
                </a:lnTo>
                <a:cubicBezTo>
                  <a:pt x="231877" y="28510"/>
                  <a:pt x="229713" y="30315"/>
                  <a:pt x="227189" y="30315"/>
                </a:cubicBezTo>
                <a:cubicBezTo>
                  <a:pt x="224665" y="30315"/>
                  <a:pt x="222862" y="28510"/>
                  <a:pt x="222862" y="25984"/>
                </a:cubicBezTo>
                <a:lnTo>
                  <a:pt x="222862" y="8661"/>
                </a:lnTo>
                <a:lnTo>
                  <a:pt x="9016" y="8661"/>
                </a:lnTo>
                <a:lnTo>
                  <a:pt x="9016" y="281490"/>
                </a:lnTo>
                <a:lnTo>
                  <a:pt x="175981" y="281490"/>
                </a:lnTo>
                <a:lnTo>
                  <a:pt x="175981" y="238906"/>
                </a:lnTo>
                <a:cubicBezTo>
                  <a:pt x="175981" y="236380"/>
                  <a:pt x="177785" y="234214"/>
                  <a:pt x="180309" y="234214"/>
                </a:cubicBezTo>
                <a:lnTo>
                  <a:pt x="222862" y="234214"/>
                </a:lnTo>
                <a:lnTo>
                  <a:pt x="222862" y="144354"/>
                </a:lnTo>
                <a:lnTo>
                  <a:pt x="128019" y="238906"/>
                </a:lnTo>
                <a:cubicBezTo>
                  <a:pt x="127659" y="239628"/>
                  <a:pt x="126938" y="239988"/>
                  <a:pt x="126216" y="239988"/>
                </a:cubicBezTo>
                <a:lnTo>
                  <a:pt x="74648" y="254785"/>
                </a:lnTo>
                <a:cubicBezTo>
                  <a:pt x="74287" y="254785"/>
                  <a:pt x="73566" y="254785"/>
                  <a:pt x="73206" y="254785"/>
                </a:cubicBezTo>
                <a:cubicBezTo>
                  <a:pt x="49044" y="254785"/>
                  <a:pt x="29571" y="235297"/>
                  <a:pt x="29571" y="210757"/>
                </a:cubicBezTo>
                <a:cubicBezTo>
                  <a:pt x="29571" y="186578"/>
                  <a:pt x="49044" y="166729"/>
                  <a:pt x="73206" y="166729"/>
                </a:cubicBezTo>
                <a:cubicBezTo>
                  <a:pt x="81860" y="166729"/>
                  <a:pt x="88712" y="159872"/>
                  <a:pt x="88712" y="151211"/>
                </a:cubicBezTo>
                <a:cubicBezTo>
                  <a:pt x="88712" y="142910"/>
                  <a:pt x="81860" y="136054"/>
                  <a:pt x="73206" y="136054"/>
                </a:cubicBezTo>
                <a:lnTo>
                  <a:pt x="61305" y="136054"/>
                </a:lnTo>
                <a:cubicBezTo>
                  <a:pt x="43635" y="136054"/>
                  <a:pt x="29571" y="121618"/>
                  <a:pt x="29571" y="103935"/>
                </a:cubicBezTo>
                <a:cubicBezTo>
                  <a:pt x="29571" y="86613"/>
                  <a:pt x="43635" y="72177"/>
                  <a:pt x="61305" y="72177"/>
                </a:cubicBezTo>
                <a:lnTo>
                  <a:pt x="108907" y="72177"/>
                </a:lnTo>
                <a:cubicBezTo>
                  <a:pt x="111431" y="72177"/>
                  <a:pt x="113595" y="73982"/>
                  <a:pt x="113595" y="76508"/>
                </a:cubicBezTo>
                <a:cubicBezTo>
                  <a:pt x="113595" y="79034"/>
                  <a:pt x="111431" y="80838"/>
                  <a:pt x="108907" y="80838"/>
                </a:cubicBezTo>
                <a:lnTo>
                  <a:pt x="61305" y="80838"/>
                </a:lnTo>
                <a:cubicBezTo>
                  <a:pt x="48323" y="80838"/>
                  <a:pt x="38226" y="91304"/>
                  <a:pt x="38226" y="103935"/>
                </a:cubicBezTo>
                <a:cubicBezTo>
                  <a:pt x="38226" y="116566"/>
                  <a:pt x="48323" y="127032"/>
                  <a:pt x="61305" y="127032"/>
                </a:cubicBezTo>
                <a:lnTo>
                  <a:pt x="73206" y="127032"/>
                </a:lnTo>
                <a:cubicBezTo>
                  <a:pt x="86548" y="127032"/>
                  <a:pt x="97728" y="137858"/>
                  <a:pt x="97728" y="151211"/>
                </a:cubicBezTo>
                <a:cubicBezTo>
                  <a:pt x="97728" y="164564"/>
                  <a:pt x="86548" y="175751"/>
                  <a:pt x="73206" y="175751"/>
                </a:cubicBezTo>
                <a:cubicBezTo>
                  <a:pt x="54093" y="175751"/>
                  <a:pt x="38226" y="191269"/>
                  <a:pt x="38226" y="210757"/>
                </a:cubicBezTo>
                <a:cubicBezTo>
                  <a:pt x="38226" y="229162"/>
                  <a:pt x="51929" y="244319"/>
                  <a:pt x="69960" y="246123"/>
                </a:cubicBezTo>
                <a:lnTo>
                  <a:pt x="83663" y="197404"/>
                </a:lnTo>
                <a:cubicBezTo>
                  <a:pt x="83663" y="196682"/>
                  <a:pt x="84385" y="196321"/>
                  <a:pt x="84745" y="195600"/>
                </a:cubicBezTo>
                <a:lnTo>
                  <a:pt x="226468" y="53772"/>
                </a:lnTo>
                <a:lnTo>
                  <a:pt x="225747" y="52328"/>
                </a:lnTo>
                <a:cubicBezTo>
                  <a:pt x="223944" y="50885"/>
                  <a:pt x="223944" y="47998"/>
                  <a:pt x="225747" y="46554"/>
                </a:cubicBezTo>
                <a:cubicBezTo>
                  <a:pt x="227189" y="44750"/>
                  <a:pt x="230074" y="44750"/>
                  <a:pt x="231877" y="46554"/>
                </a:cubicBezTo>
                <a:lnTo>
                  <a:pt x="232598" y="47276"/>
                </a:lnTo>
                <a:lnTo>
                  <a:pt x="241974" y="38254"/>
                </a:lnTo>
                <a:cubicBezTo>
                  <a:pt x="244859" y="35006"/>
                  <a:pt x="249187" y="33202"/>
                  <a:pt x="253514" y="33202"/>
                </a:cubicBezTo>
                <a:cubicBezTo>
                  <a:pt x="257842" y="33202"/>
                  <a:pt x="261808" y="35006"/>
                  <a:pt x="265054" y="38254"/>
                </a:cubicBezTo>
                <a:lnTo>
                  <a:pt x="285609" y="58464"/>
                </a:lnTo>
                <a:cubicBezTo>
                  <a:pt x="291740" y="64959"/>
                  <a:pt x="291740" y="75064"/>
                  <a:pt x="285609" y="81199"/>
                </a:cubicBezTo>
                <a:lnTo>
                  <a:pt x="276233" y="90582"/>
                </a:lnTo>
                <a:lnTo>
                  <a:pt x="277315" y="92026"/>
                </a:lnTo>
                <a:cubicBezTo>
                  <a:pt x="279118" y="93830"/>
                  <a:pt x="279118" y="96356"/>
                  <a:pt x="277315" y="98161"/>
                </a:cubicBezTo>
                <a:cubicBezTo>
                  <a:pt x="276594" y="98883"/>
                  <a:pt x="275512" y="99243"/>
                  <a:pt x="274069" y="99243"/>
                </a:cubicBezTo>
                <a:cubicBezTo>
                  <a:pt x="273348" y="99243"/>
                  <a:pt x="271906" y="98883"/>
                  <a:pt x="271184" y="98161"/>
                </a:cubicBezTo>
                <a:lnTo>
                  <a:pt x="270103" y="97078"/>
                </a:lnTo>
                <a:lnTo>
                  <a:pt x="231877" y="135332"/>
                </a:lnTo>
                <a:lnTo>
                  <a:pt x="231877" y="238906"/>
                </a:lnTo>
                <a:cubicBezTo>
                  <a:pt x="231877" y="239988"/>
                  <a:pt x="231156" y="241071"/>
                  <a:pt x="230435" y="241793"/>
                </a:cubicBezTo>
                <a:lnTo>
                  <a:pt x="183554" y="288708"/>
                </a:lnTo>
                <a:cubicBezTo>
                  <a:pt x="182473" y="289790"/>
                  <a:pt x="181391" y="290151"/>
                  <a:pt x="180309" y="290151"/>
                </a:cubicBezTo>
                <a:lnTo>
                  <a:pt x="4688" y="290151"/>
                </a:lnTo>
                <a:cubicBezTo>
                  <a:pt x="2164" y="290151"/>
                  <a:pt x="0" y="288347"/>
                  <a:pt x="0" y="285460"/>
                </a:cubicBezTo>
                <a:lnTo>
                  <a:pt x="0" y="4331"/>
                </a:lnTo>
                <a:cubicBezTo>
                  <a:pt x="0" y="1805"/>
                  <a:pt x="2164" y="0"/>
                  <a:pt x="4688" y="0"/>
                </a:cubicBezTo>
                <a:close/>
              </a:path>
            </a:pathLst>
          </a:custGeom>
          <a:solidFill>
            <a:srgbClr val="64B1E6"/>
          </a:solidFill>
          <a:ln>
            <a:solidFill>
              <a:srgbClr val="64B1E6"/>
            </a:solidFill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22" name="Freeform 1024">
            <a:extLst>
              <a:ext uri="{FF2B5EF4-FFF2-40B4-BE49-F238E27FC236}">
                <a16:creationId xmlns:a16="http://schemas.microsoft.com/office/drawing/2014/main" id="{427CCFEA-964D-4047-90E7-5C54F5D55B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578517" y="7405345"/>
            <a:ext cx="1150938" cy="1150938"/>
          </a:xfrm>
          <a:custGeom>
            <a:avLst/>
            <a:gdLst>
              <a:gd name="T0" fmla="*/ 1127631 w 290151"/>
              <a:gd name="T1" fmla="*/ 2752746 h 290151"/>
              <a:gd name="T2" fmla="*/ 261150 w 290151"/>
              <a:gd name="T3" fmla="*/ 2752746 h 290151"/>
              <a:gd name="T4" fmla="*/ 888465 w 290151"/>
              <a:gd name="T5" fmla="*/ 2315437 h 290151"/>
              <a:gd name="T6" fmla="*/ 308769 w 290151"/>
              <a:gd name="T7" fmla="*/ 2415708 h 290151"/>
              <a:gd name="T8" fmla="*/ 2471219 w 290151"/>
              <a:gd name="T9" fmla="*/ 2057043 h 290151"/>
              <a:gd name="T10" fmla="*/ 2435967 w 290151"/>
              <a:gd name="T11" fmla="*/ 2295280 h 290151"/>
              <a:gd name="T12" fmla="*/ 2502559 w 290151"/>
              <a:gd name="T13" fmla="*/ 2061021 h 290151"/>
              <a:gd name="T14" fmla="*/ 2659238 w 290151"/>
              <a:gd name="T15" fmla="*/ 2072919 h 290151"/>
              <a:gd name="T16" fmla="*/ 2408557 w 290151"/>
              <a:gd name="T17" fmla="*/ 2390577 h 290151"/>
              <a:gd name="T18" fmla="*/ 2526060 w 290151"/>
              <a:gd name="T19" fmla="*/ 1965724 h 290151"/>
              <a:gd name="T20" fmla="*/ 1110278 w 290151"/>
              <a:gd name="T21" fmla="*/ 1986733 h 290151"/>
              <a:gd name="T22" fmla="*/ 696348 w 290151"/>
              <a:gd name="T23" fmla="*/ 1986733 h 290151"/>
              <a:gd name="T24" fmla="*/ 501096 w 290151"/>
              <a:gd name="T25" fmla="*/ 1932431 h 290151"/>
              <a:gd name="T26" fmla="*/ 309112 w 290151"/>
              <a:gd name="T27" fmla="*/ 2032702 h 290151"/>
              <a:gd name="T28" fmla="*/ 308769 w 290151"/>
              <a:gd name="T29" fmla="*/ 1549413 h 290151"/>
              <a:gd name="T30" fmla="*/ 888465 w 290151"/>
              <a:gd name="T31" fmla="*/ 1649702 h 290151"/>
              <a:gd name="T32" fmla="*/ 308769 w 290151"/>
              <a:gd name="T33" fmla="*/ 1549413 h 290151"/>
              <a:gd name="T34" fmla="*/ 2504771 w 290151"/>
              <a:gd name="T35" fmla="*/ 1680402 h 290151"/>
              <a:gd name="T36" fmla="*/ 2774115 w 290151"/>
              <a:gd name="T37" fmla="*/ 1501561 h 290151"/>
              <a:gd name="T38" fmla="*/ 2924632 w 290151"/>
              <a:gd name="T39" fmla="*/ 1648619 h 290151"/>
              <a:gd name="T40" fmla="*/ 2504771 w 290151"/>
              <a:gd name="T41" fmla="*/ 1791695 h 290151"/>
              <a:gd name="T42" fmla="*/ 2211626 w 290151"/>
              <a:gd name="T43" fmla="*/ 1529384 h 290151"/>
              <a:gd name="T44" fmla="*/ 2112607 w 290151"/>
              <a:gd name="T45" fmla="*/ 1942716 h 290151"/>
              <a:gd name="T46" fmla="*/ 1716508 w 290151"/>
              <a:gd name="T47" fmla="*/ 2061969 h 290151"/>
              <a:gd name="T48" fmla="*/ 2025469 w 290151"/>
              <a:gd name="T49" fmla="*/ 2348126 h 290151"/>
              <a:gd name="T50" fmla="*/ 1839305 w 290151"/>
              <a:gd name="T51" fmla="*/ 2642245 h 290151"/>
              <a:gd name="T52" fmla="*/ 1926450 w 290151"/>
              <a:gd name="T53" fmla="*/ 2399794 h 290151"/>
              <a:gd name="T54" fmla="*/ 1657086 w 290151"/>
              <a:gd name="T55" fmla="*/ 2264671 h 290151"/>
              <a:gd name="T56" fmla="*/ 2013577 w 290151"/>
              <a:gd name="T57" fmla="*/ 1887081 h 290151"/>
              <a:gd name="T58" fmla="*/ 2001706 w 290151"/>
              <a:gd name="T59" fmla="*/ 1581056 h 290151"/>
              <a:gd name="T60" fmla="*/ 1381193 w 290151"/>
              <a:gd name="T61" fmla="*/ 2699106 h 290151"/>
              <a:gd name="T62" fmla="*/ 1381193 w 290151"/>
              <a:gd name="T63" fmla="*/ 1250602 h 290151"/>
              <a:gd name="T64" fmla="*/ 1127631 w 290151"/>
              <a:gd name="T65" fmla="*/ 1203348 h 290151"/>
              <a:gd name="T66" fmla="*/ 261150 w 290151"/>
              <a:gd name="T67" fmla="*/ 1203348 h 290151"/>
              <a:gd name="T68" fmla="*/ 2229493 w 290151"/>
              <a:gd name="T69" fmla="*/ 766015 h 290151"/>
              <a:gd name="T70" fmla="*/ 1718439 w 290151"/>
              <a:gd name="T71" fmla="*/ 866288 h 290151"/>
              <a:gd name="T72" fmla="*/ 935021 w 290151"/>
              <a:gd name="T73" fmla="*/ 766015 h 290151"/>
              <a:gd name="T74" fmla="*/ 1446074 w 290151"/>
              <a:gd name="T75" fmla="*/ 866288 h 290151"/>
              <a:gd name="T76" fmla="*/ 935021 w 290151"/>
              <a:gd name="T77" fmla="*/ 766015 h 290151"/>
              <a:gd name="T78" fmla="*/ 744588 w 290151"/>
              <a:gd name="T79" fmla="*/ 816152 h 290151"/>
              <a:gd name="T80" fmla="*/ 261150 w 290151"/>
              <a:gd name="T81" fmla="*/ 816152 h 290151"/>
              <a:gd name="T82" fmla="*/ 736122 w 290151"/>
              <a:gd name="T83" fmla="*/ 241409 h 290151"/>
              <a:gd name="T84" fmla="*/ 1800703 w 290151"/>
              <a:gd name="T85" fmla="*/ 241409 h 290151"/>
              <a:gd name="T86" fmla="*/ 304754 w 290151"/>
              <a:gd name="T87" fmla="*/ 94990 h 290151"/>
              <a:gd name="T88" fmla="*/ 304754 w 290151"/>
              <a:gd name="T89" fmla="*/ 3086958 h 290151"/>
              <a:gd name="T90" fmla="*/ 2441832 w 290151"/>
              <a:gd name="T91" fmla="*/ 2794091 h 290151"/>
              <a:gd name="T92" fmla="*/ 1282247 w 290151"/>
              <a:gd name="T93" fmla="*/ 1207070 h 290151"/>
              <a:gd name="T94" fmla="*/ 2441832 w 290151"/>
              <a:gd name="T95" fmla="*/ 304754 h 290151"/>
              <a:gd name="T96" fmla="*/ 1895671 w 290151"/>
              <a:gd name="T97" fmla="*/ 241409 h 290151"/>
              <a:gd name="T98" fmla="*/ 641130 w 290151"/>
              <a:gd name="T99" fmla="*/ 241409 h 290151"/>
              <a:gd name="T100" fmla="*/ 304754 w 290151"/>
              <a:gd name="T101" fmla="*/ 0 h 290151"/>
              <a:gd name="T102" fmla="*/ 2536825 w 290151"/>
              <a:gd name="T103" fmla="*/ 1155621 h 290151"/>
              <a:gd name="T104" fmla="*/ 3181898 w 290151"/>
              <a:gd name="T105" fmla="*/ 2746599 h 290151"/>
              <a:gd name="T106" fmla="*/ 2536825 w 290151"/>
              <a:gd name="T107" fmla="*/ 2877196 h 290151"/>
              <a:gd name="T108" fmla="*/ 0 w 290151"/>
              <a:gd name="T109" fmla="*/ 2877196 h 2901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0151" h="290151">
                <a:moveTo>
                  <a:pt x="28141" y="246062"/>
                </a:moveTo>
                <a:lnTo>
                  <a:pt x="98496" y="246062"/>
                </a:lnTo>
                <a:cubicBezTo>
                  <a:pt x="101022" y="246062"/>
                  <a:pt x="102826" y="248348"/>
                  <a:pt x="102826" y="251015"/>
                </a:cubicBezTo>
                <a:cubicBezTo>
                  <a:pt x="102826" y="253301"/>
                  <a:pt x="101022" y="255206"/>
                  <a:pt x="98496" y="255206"/>
                </a:cubicBezTo>
                <a:lnTo>
                  <a:pt x="28141" y="255206"/>
                </a:lnTo>
                <a:cubicBezTo>
                  <a:pt x="25616" y="255206"/>
                  <a:pt x="23812" y="253301"/>
                  <a:pt x="23812" y="251015"/>
                </a:cubicBezTo>
                <a:cubicBezTo>
                  <a:pt x="23812" y="248348"/>
                  <a:pt x="25616" y="246062"/>
                  <a:pt x="28141" y="246062"/>
                </a:cubicBezTo>
                <a:close/>
                <a:moveTo>
                  <a:pt x="28157" y="211137"/>
                </a:moveTo>
                <a:lnTo>
                  <a:pt x="81018" y="211137"/>
                </a:lnTo>
                <a:cubicBezTo>
                  <a:pt x="83552" y="211137"/>
                  <a:pt x="85363" y="213042"/>
                  <a:pt x="85363" y="215709"/>
                </a:cubicBezTo>
                <a:cubicBezTo>
                  <a:pt x="85363" y="218376"/>
                  <a:pt x="83552" y="220281"/>
                  <a:pt x="81018" y="220281"/>
                </a:cubicBezTo>
                <a:lnTo>
                  <a:pt x="28157" y="220281"/>
                </a:lnTo>
                <a:cubicBezTo>
                  <a:pt x="25622" y="220281"/>
                  <a:pt x="23812" y="218376"/>
                  <a:pt x="23812" y="215709"/>
                </a:cubicBezTo>
                <a:cubicBezTo>
                  <a:pt x="23812" y="213042"/>
                  <a:pt x="25622" y="211137"/>
                  <a:pt x="28157" y="211137"/>
                </a:cubicBezTo>
                <a:close/>
                <a:moveTo>
                  <a:pt x="225346" y="187576"/>
                </a:moveTo>
                <a:cubicBezTo>
                  <a:pt x="223203" y="187576"/>
                  <a:pt x="221417" y="187938"/>
                  <a:pt x="219631" y="189024"/>
                </a:cubicBezTo>
                <a:cubicBezTo>
                  <a:pt x="217488" y="190110"/>
                  <a:pt x="215344" y="192645"/>
                  <a:pt x="214630" y="195541"/>
                </a:cubicBezTo>
                <a:cubicBezTo>
                  <a:pt x="212844" y="201334"/>
                  <a:pt x="216416" y="207851"/>
                  <a:pt x="222131" y="209300"/>
                </a:cubicBezTo>
                <a:cubicBezTo>
                  <a:pt x="228203" y="211110"/>
                  <a:pt x="233918" y="207851"/>
                  <a:pt x="235704" y="201696"/>
                </a:cubicBezTo>
                <a:cubicBezTo>
                  <a:pt x="236775" y="198800"/>
                  <a:pt x="236061" y="195903"/>
                  <a:pt x="234632" y="193369"/>
                </a:cubicBezTo>
                <a:cubicBezTo>
                  <a:pt x="233561" y="190834"/>
                  <a:pt x="231061" y="188662"/>
                  <a:pt x="228203" y="187938"/>
                </a:cubicBezTo>
                <a:cubicBezTo>
                  <a:pt x="227132" y="187576"/>
                  <a:pt x="226060" y="187576"/>
                  <a:pt x="225346" y="187576"/>
                </a:cubicBezTo>
                <a:close/>
                <a:moveTo>
                  <a:pt x="230346" y="179248"/>
                </a:moveTo>
                <a:cubicBezTo>
                  <a:pt x="235704" y="181059"/>
                  <a:pt x="239990" y="184317"/>
                  <a:pt x="242490" y="189024"/>
                </a:cubicBezTo>
                <a:cubicBezTo>
                  <a:pt x="244991" y="193731"/>
                  <a:pt x="245705" y="199162"/>
                  <a:pt x="244276" y="204231"/>
                </a:cubicBezTo>
                <a:cubicBezTo>
                  <a:pt x="241776" y="212920"/>
                  <a:pt x="233918" y="218713"/>
                  <a:pt x="225346" y="218713"/>
                </a:cubicBezTo>
                <a:cubicBezTo>
                  <a:pt x="223203" y="218713"/>
                  <a:pt x="221417" y="218351"/>
                  <a:pt x="219631" y="217989"/>
                </a:cubicBezTo>
                <a:cubicBezTo>
                  <a:pt x="209272" y="214731"/>
                  <a:pt x="203200" y="203507"/>
                  <a:pt x="206058" y="193369"/>
                </a:cubicBezTo>
                <a:cubicBezTo>
                  <a:pt x="207486" y="187938"/>
                  <a:pt x="211058" y="183955"/>
                  <a:pt x="215702" y="181059"/>
                </a:cubicBezTo>
                <a:cubicBezTo>
                  <a:pt x="220345" y="178524"/>
                  <a:pt x="225346" y="177800"/>
                  <a:pt x="230346" y="179248"/>
                </a:cubicBezTo>
                <a:close/>
                <a:moveTo>
                  <a:pt x="68129" y="176212"/>
                </a:moveTo>
                <a:lnTo>
                  <a:pt x="96971" y="176212"/>
                </a:lnTo>
                <a:cubicBezTo>
                  <a:pt x="99463" y="176212"/>
                  <a:pt x="101244" y="178498"/>
                  <a:pt x="101244" y="181165"/>
                </a:cubicBezTo>
                <a:cubicBezTo>
                  <a:pt x="101244" y="183451"/>
                  <a:pt x="99463" y="185356"/>
                  <a:pt x="96971" y="185356"/>
                </a:cubicBezTo>
                <a:lnTo>
                  <a:pt x="68129" y="185356"/>
                </a:lnTo>
                <a:cubicBezTo>
                  <a:pt x="65636" y="185356"/>
                  <a:pt x="63500" y="183451"/>
                  <a:pt x="63500" y="181165"/>
                </a:cubicBezTo>
                <a:cubicBezTo>
                  <a:pt x="63500" y="178498"/>
                  <a:pt x="65636" y="176212"/>
                  <a:pt x="68129" y="176212"/>
                </a:cubicBezTo>
                <a:close/>
                <a:moveTo>
                  <a:pt x="28188" y="176212"/>
                </a:moveTo>
                <a:lnTo>
                  <a:pt x="45694" y="176212"/>
                </a:lnTo>
                <a:cubicBezTo>
                  <a:pt x="48247" y="176212"/>
                  <a:pt x="50435" y="178498"/>
                  <a:pt x="50435" y="181165"/>
                </a:cubicBezTo>
                <a:cubicBezTo>
                  <a:pt x="50435" y="183451"/>
                  <a:pt x="48247" y="185356"/>
                  <a:pt x="45694" y="185356"/>
                </a:cubicBezTo>
                <a:lnTo>
                  <a:pt x="28188" y="185356"/>
                </a:lnTo>
                <a:cubicBezTo>
                  <a:pt x="25635" y="185356"/>
                  <a:pt x="23812" y="183451"/>
                  <a:pt x="23812" y="181165"/>
                </a:cubicBezTo>
                <a:cubicBezTo>
                  <a:pt x="23812" y="178498"/>
                  <a:pt x="25635" y="176212"/>
                  <a:pt x="28188" y="176212"/>
                </a:cubicBezTo>
                <a:close/>
                <a:moveTo>
                  <a:pt x="28157" y="141287"/>
                </a:moveTo>
                <a:lnTo>
                  <a:pt x="81018" y="141287"/>
                </a:lnTo>
                <a:cubicBezTo>
                  <a:pt x="83552" y="141287"/>
                  <a:pt x="85363" y="143192"/>
                  <a:pt x="85363" y="145859"/>
                </a:cubicBezTo>
                <a:cubicBezTo>
                  <a:pt x="85363" y="148526"/>
                  <a:pt x="83552" y="150431"/>
                  <a:pt x="81018" y="150431"/>
                </a:cubicBezTo>
                <a:lnTo>
                  <a:pt x="28157" y="150431"/>
                </a:lnTo>
                <a:cubicBezTo>
                  <a:pt x="25622" y="150431"/>
                  <a:pt x="23812" y="148526"/>
                  <a:pt x="23812" y="145859"/>
                </a:cubicBezTo>
                <a:cubicBezTo>
                  <a:pt x="23812" y="143192"/>
                  <a:pt x="25622" y="141287"/>
                  <a:pt x="28157" y="141287"/>
                </a:cubicBezTo>
                <a:close/>
                <a:moveTo>
                  <a:pt x="198785" y="130761"/>
                </a:moveTo>
                <a:cubicBezTo>
                  <a:pt x="205648" y="128587"/>
                  <a:pt x="211427" y="128949"/>
                  <a:pt x="216123" y="132211"/>
                </a:cubicBezTo>
                <a:cubicBezTo>
                  <a:pt x="222263" y="135473"/>
                  <a:pt x="226237" y="142721"/>
                  <a:pt x="228404" y="153231"/>
                </a:cubicBezTo>
                <a:cubicBezTo>
                  <a:pt x="228765" y="154319"/>
                  <a:pt x="229487" y="154681"/>
                  <a:pt x="229849" y="154681"/>
                </a:cubicBezTo>
                <a:cubicBezTo>
                  <a:pt x="230571" y="154681"/>
                  <a:pt x="230932" y="154681"/>
                  <a:pt x="231655" y="153956"/>
                </a:cubicBezTo>
                <a:cubicBezTo>
                  <a:pt x="238156" y="143808"/>
                  <a:pt x="245019" y="138010"/>
                  <a:pt x="252965" y="136922"/>
                </a:cubicBezTo>
                <a:cubicBezTo>
                  <a:pt x="259467" y="135835"/>
                  <a:pt x="265968" y="138010"/>
                  <a:pt x="272470" y="143446"/>
                </a:cubicBezTo>
                <a:cubicBezTo>
                  <a:pt x="274276" y="145258"/>
                  <a:pt x="274276" y="147795"/>
                  <a:pt x="272831" y="149607"/>
                </a:cubicBezTo>
                <a:cubicBezTo>
                  <a:pt x="271025" y="151782"/>
                  <a:pt x="268497" y="151782"/>
                  <a:pt x="266691" y="150332"/>
                </a:cubicBezTo>
                <a:cubicBezTo>
                  <a:pt x="261995" y="146708"/>
                  <a:pt x="258022" y="144896"/>
                  <a:pt x="254410" y="145621"/>
                </a:cubicBezTo>
                <a:cubicBezTo>
                  <a:pt x="247908" y="146708"/>
                  <a:pt x="242490" y="153231"/>
                  <a:pt x="239240" y="158668"/>
                </a:cubicBezTo>
                <a:cubicBezTo>
                  <a:pt x="236711" y="162292"/>
                  <a:pt x="232738" y="164104"/>
                  <a:pt x="228404" y="163379"/>
                </a:cubicBezTo>
                <a:cubicBezTo>
                  <a:pt x="223708" y="162654"/>
                  <a:pt x="220457" y="159030"/>
                  <a:pt x="219735" y="154681"/>
                </a:cubicBezTo>
                <a:cubicBezTo>
                  <a:pt x="218290" y="147070"/>
                  <a:pt x="215401" y="141996"/>
                  <a:pt x="211789" y="139459"/>
                </a:cubicBezTo>
                <a:cubicBezTo>
                  <a:pt x="208899" y="138010"/>
                  <a:pt x="206009" y="138010"/>
                  <a:pt x="201674" y="139459"/>
                </a:cubicBezTo>
                <a:cubicBezTo>
                  <a:pt x="195895" y="140909"/>
                  <a:pt x="192283" y="143808"/>
                  <a:pt x="190477" y="147433"/>
                </a:cubicBezTo>
                <a:cubicBezTo>
                  <a:pt x="188671" y="152869"/>
                  <a:pt x="190838" y="160117"/>
                  <a:pt x="193728" y="165191"/>
                </a:cubicBezTo>
                <a:cubicBezTo>
                  <a:pt x="195895" y="169178"/>
                  <a:pt x="195173" y="173889"/>
                  <a:pt x="192644" y="177151"/>
                </a:cubicBezTo>
                <a:cubicBezTo>
                  <a:pt x="189394" y="180413"/>
                  <a:pt x="185059" y="181863"/>
                  <a:pt x="180725" y="180051"/>
                </a:cubicBezTo>
                <a:cubicBezTo>
                  <a:pt x="172417" y="177151"/>
                  <a:pt x="165555" y="177151"/>
                  <a:pt x="161581" y="179326"/>
                </a:cubicBezTo>
                <a:cubicBezTo>
                  <a:pt x="159053" y="180776"/>
                  <a:pt x="157247" y="183675"/>
                  <a:pt x="156525" y="188024"/>
                </a:cubicBezTo>
                <a:cubicBezTo>
                  <a:pt x="155080" y="193461"/>
                  <a:pt x="155802" y="198172"/>
                  <a:pt x="157969" y="201071"/>
                </a:cubicBezTo>
                <a:cubicBezTo>
                  <a:pt x="161581" y="205421"/>
                  <a:pt x="169167" y="206508"/>
                  <a:pt x="174585" y="206870"/>
                </a:cubicBezTo>
                <a:cubicBezTo>
                  <a:pt x="179280" y="207233"/>
                  <a:pt x="183253" y="210132"/>
                  <a:pt x="184698" y="214119"/>
                </a:cubicBezTo>
                <a:cubicBezTo>
                  <a:pt x="186143" y="218468"/>
                  <a:pt x="185059" y="222817"/>
                  <a:pt x="181447" y="225716"/>
                </a:cubicBezTo>
                <a:cubicBezTo>
                  <a:pt x="176391" y="230065"/>
                  <a:pt x="173140" y="234052"/>
                  <a:pt x="172056" y="237676"/>
                </a:cubicBezTo>
                <a:cubicBezTo>
                  <a:pt x="171334" y="239488"/>
                  <a:pt x="169889" y="240938"/>
                  <a:pt x="167722" y="240938"/>
                </a:cubicBezTo>
                <a:cubicBezTo>
                  <a:pt x="167361" y="240938"/>
                  <a:pt x="166999" y="240938"/>
                  <a:pt x="166638" y="240575"/>
                </a:cubicBezTo>
                <a:cubicBezTo>
                  <a:pt x="164110" y="240213"/>
                  <a:pt x="163026" y="237314"/>
                  <a:pt x="163749" y="235139"/>
                </a:cubicBezTo>
                <a:cubicBezTo>
                  <a:pt x="165193" y="229703"/>
                  <a:pt x="169528" y="224629"/>
                  <a:pt x="175668" y="218830"/>
                </a:cubicBezTo>
                <a:cubicBezTo>
                  <a:pt x="176391" y="218468"/>
                  <a:pt x="176752" y="217743"/>
                  <a:pt x="176391" y="217018"/>
                </a:cubicBezTo>
                <a:cubicBezTo>
                  <a:pt x="176029" y="216656"/>
                  <a:pt x="175668" y="215931"/>
                  <a:pt x="174585" y="215931"/>
                </a:cubicBezTo>
                <a:cubicBezTo>
                  <a:pt x="163387" y="215206"/>
                  <a:pt x="155802" y="212307"/>
                  <a:pt x="151107" y="206508"/>
                </a:cubicBezTo>
                <a:cubicBezTo>
                  <a:pt x="147133" y="201434"/>
                  <a:pt x="146050" y="194548"/>
                  <a:pt x="147856" y="186212"/>
                </a:cubicBezTo>
                <a:cubicBezTo>
                  <a:pt x="148939" y="179326"/>
                  <a:pt x="152190" y="174614"/>
                  <a:pt x="157247" y="171715"/>
                </a:cubicBezTo>
                <a:cubicBezTo>
                  <a:pt x="163749" y="167728"/>
                  <a:pt x="172417" y="168091"/>
                  <a:pt x="183614" y="172077"/>
                </a:cubicBezTo>
                <a:cubicBezTo>
                  <a:pt x="185059" y="172440"/>
                  <a:pt x="185420" y="171715"/>
                  <a:pt x="185782" y="171352"/>
                </a:cubicBezTo>
                <a:cubicBezTo>
                  <a:pt x="186143" y="170990"/>
                  <a:pt x="186504" y="170265"/>
                  <a:pt x="185782" y="169178"/>
                </a:cubicBezTo>
                <a:cubicBezTo>
                  <a:pt x="180725" y="159393"/>
                  <a:pt x="179641" y="150694"/>
                  <a:pt x="182531" y="144171"/>
                </a:cubicBezTo>
                <a:cubicBezTo>
                  <a:pt x="185059" y="138010"/>
                  <a:pt x="190477" y="133298"/>
                  <a:pt x="198785" y="130761"/>
                </a:cubicBezTo>
                <a:close/>
                <a:moveTo>
                  <a:pt x="125948" y="114039"/>
                </a:moveTo>
                <a:lnTo>
                  <a:pt x="125948" y="246123"/>
                </a:lnTo>
                <a:lnTo>
                  <a:pt x="281490" y="246123"/>
                </a:lnTo>
                <a:lnTo>
                  <a:pt x="281490" y="114039"/>
                </a:lnTo>
                <a:lnTo>
                  <a:pt x="125948" y="114039"/>
                </a:lnTo>
                <a:close/>
                <a:moveTo>
                  <a:pt x="28141" y="104775"/>
                </a:moveTo>
                <a:lnTo>
                  <a:pt x="98496" y="104775"/>
                </a:lnTo>
                <a:cubicBezTo>
                  <a:pt x="101022" y="104775"/>
                  <a:pt x="102826" y="107061"/>
                  <a:pt x="102826" y="109728"/>
                </a:cubicBezTo>
                <a:cubicBezTo>
                  <a:pt x="102826" y="112014"/>
                  <a:pt x="101022" y="113919"/>
                  <a:pt x="98496" y="113919"/>
                </a:cubicBezTo>
                <a:lnTo>
                  <a:pt x="28141" y="113919"/>
                </a:lnTo>
                <a:cubicBezTo>
                  <a:pt x="25616" y="113919"/>
                  <a:pt x="23812" y="112014"/>
                  <a:pt x="23812" y="109728"/>
                </a:cubicBezTo>
                <a:cubicBezTo>
                  <a:pt x="23812" y="107061"/>
                  <a:pt x="25616" y="104775"/>
                  <a:pt x="28141" y="104775"/>
                </a:cubicBezTo>
                <a:close/>
                <a:moveTo>
                  <a:pt x="156701" y="69850"/>
                </a:moveTo>
                <a:lnTo>
                  <a:pt x="203302" y="69850"/>
                </a:lnTo>
                <a:cubicBezTo>
                  <a:pt x="205811" y="69850"/>
                  <a:pt x="207604" y="71755"/>
                  <a:pt x="207604" y="74422"/>
                </a:cubicBezTo>
                <a:cubicBezTo>
                  <a:pt x="207604" y="76708"/>
                  <a:pt x="205811" y="78994"/>
                  <a:pt x="203302" y="78994"/>
                </a:cubicBezTo>
                <a:lnTo>
                  <a:pt x="156701" y="78994"/>
                </a:lnTo>
                <a:cubicBezTo>
                  <a:pt x="154551" y="78994"/>
                  <a:pt x="152400" y="76708"/>
                  <a:pt x="152400" y="74422"/>
                </a:cubicBezTo>
                <a:cubicBezTo>
                  <a:pt x="152400" y="71755"/>
                  <a:pt x="154551" y="69850"/>
                  <a:pt x="156701" y="69850"/>
                </a:cubicBezTo>
                <a:close/>
                <a:moveTo>
                  <a:pt x="85263" y="69850"/>
                </a:moveTo>
                <a:lnTo>
                  <a:pt x="131865" y="69850"/>
                </a:lnTo>
                <a:cubicBezTo>
                  <a:pt x="134374" y="69850"/>
                  <a:pt x="136166" y="71755"/>
                  <a:pt x="136166" y="74422"/>
                </a:cubicBezTo>
                <a:cubicBezTo>
                  <a:pt x="136166" y="76708"/>
                  <a:pt x="134374" y="78994"/>
                  <a:pt x="131865" y="78994"/>
                </a:cubicBezTo>
                <a:lnTo>
                  <a:pt x="85263" y="78994"/>
                </a:lnTo>
                <a:cubicBezTo>
                  <a:pt x="83113" y="78994"/>
                  <a:pt x="80962" y="76708"/>
                  <a:pt x="80962" y="74422"/>
                </a:cubicBezTo>
                <a:cubicBezTo>
                  <a:pt x="80962" y="71755"/>
                  <a:pt x="83113" y="69850"/>
                  <a:pt x="85263" y="69850"/>
                </a:cubicBezTo>
                <a:close/>
                <a:moveTo>
                  <a:pt x="28184" y="69850"/>
                </a:moveTo>
                <a:lnTo>
                  <a:pt x="63525" y="69850"/>
                </a:lnTo>
                <a:cubicBezTo>
                  <a:pt x="66076" y="69850"/>
                  <a:pt x="67897" y="71755"/>
                  <a:pt x="67897" y="74422"/>
                </a:cubicBezTo>
                <a:cubicBezTo>
                  <a:pt x="67897" y="76708"/>
                  <a:pt x="66076" y="78994"/>
                  <a:pt x="63525" y="78994"/>
                </a:cubicBezTo>
                <a:lnTo>
                  <a:pt x="28184" y="78994"/>
                </a:lnTo>
                <a:cubicBezTo>
                  <a:pt x="25633" y="78994"/>
                  <a:pt x="23812" y="76708"/>
                  <a:pt x="23812" y="74422"/>
                </a:cubicBezTo>
                <a:cubicBezTo>
                  <a:pt x="23812" y="71755"/>
                  <a:pt x="25633" y="69850"/>
                  <a:pt x="28184" y="69850"/>
                </a:cubicBezTo>
                <a:close/>
                <a:moveTo>
                  <a:pt x="67124" y="8661"/>
                </a:moveTo>
                <a:lnTo>
                  <a:pt x="67124" y="22014"/>
                </a:lnTo>
                <a:cubicBezTo>
                  <a:pt x="67124" y="29231"/>
                  <a:pt x="73259" y="35006"/>
                  <a:pt x="80477" y="35006"/>
                </a:cubicBezTo>
                <a:lnTo>
                  <a:pt x="150849" y="35006"/>
                </a:lnTo>
                <a:cubicBezTo>
                  <a:pt x="158067" y="35006"/>
                  <a:pt x="164202" y="29231"/>
                  <a:pt x="164202" y="22014"/>
                </a:cubicBezTo>
                <a:lnTo>
                  <a:pt x="164202" y="8661"/>
                </a:lnTo>
                <a:lnTo>
                  <a:pt x="67124" y="8661"/>
                </a:lnTo>
                <a:close/>
                <a:moveTo>
                  <a:pt x="27788" y="8661"/>
                </a:moveTo>
                <a:cubicBezTo>
                  <a:pt x="17322" y="8661"/>
                  <a:pt x="8661" y="17322"/>
                  <a:pt x="8661" y="27788"/>
                </a:cubicBezTo>
                <a:lnTo>
                  <a:pt x="8661" y="262363"/>
                </a:lnTo>
                <a:cubicBezTo>
                  <a:pt x="8661" y="272829"/>
                  <a:pt x="17322" y="281490"/>
                  <a:pt x="27788" y="281490"/>
                </a:cubicBezTo>
                <a:lnTo>
                  <a:pt x="203539" y="281490"/>
                </a:lnTo>
                <a:cubicBezTo>
                  <a:pt x="214005" y="281490"/>
                  <a:pt x="222666" y="272829"/>
                  <a:pt x="222666" y="262363"/>
                </a:cubicBezTo>
                <a:lnTo>
                  <a:pt x="222666" y="254785"/>
                </a:lnTo>
                <a:lnTo>
                  <a:pt x="121618" y="254785"/>
                </a:lnTo>
                <a:cubicBezTo>
                  <a:pt x="119092" y="254785"/>
                  <a:pt x="116926" y="252980"/>
                  <a:pt x="116926" y="250454"/>
                </a:cubicBezTo>
                <a:lnTo>
                  <a:pt x="116926" y="110070"/>
                </a:lnTo>
                <a:cubicBezTo>
                  <a:pt x="116926" y="107543"/>
                  <a:pt x="119092" y="105378"/>
                  <a:pt x="121618" y="105378"/>
                </a:cubicBezTo>
                <a:lnTo>
                  <a:pt x="222666" y="105378"/>
                </a:lnTo>
                <a:lnTo>
                  <a:pt x="222666" y="27788"/>
                </a:lnTo>
                <a:cubicBezTo>
                  <a:pt x="222666" y="17322"/>
                  <a:pt x="214005" y="8661"/>
                  <a:pt x="203539" y="8661"/>
                </a:cubicBezTo>
                <a:lnTo>
                  <a:pt x="172863" y="8661"/>
                </a:lnTo>
                <a:lnTo>
                  <a:pt x="172863" y="22014"/>
                </a:lnTo>
                <a:cubicBezTo>
                  <a:pt x="172863" y="33923"/>
                  <a:pt x="163120" y="43667"/>
                  <a:pt x="150849" y="43667"/>
                </a:cubicBezTo>
                <a:lnTo>
                  <a:pt x="80477" y="43667"/>
                </a:lnTo>
                <a:cubicBezTo>
                  <a:pt x="68207" y="43667"/>
                  <a:pt x="58463" y="33923"/>
                  <a:pt x="58463" y="22014"/>
                </a:cubicBezTo>
                <a:lnTo>
                  <a:pt x="58463" y="8661"/>
                </a:lnTo>
                <a:lnTo>
                  <a:pt x="27788" y="8661"/>
                </a:lnTo>
                <a:close/>
                <a:moveTo>
                  <a:pt x="27788" y="0"/>
                </a:moveTo>
                <a:lnTo>
                  <a:pt x="203539" y="0"/>
                </a:lnTo>
                <a:cubicBezTo>
                  <a:pt x="219057" y="0"/>
                  <a:pt x="231327" y="12270"/>
                  <a:pt x="231327" y="27788"/>
                </a:cubicBezTo>
                <a:lnTo>
                  <a:pt x="231327" y="105378"/>
                </a:lnTo>
                <a:lnTo>
                  <a:pt x="285821" y="105378"/>
                </a:lnTo>
                <a:cubicBezTo>
                  <a:pt x="287986" y="105378"/>
                  <a:pt x="290151" y="107543"/>
                  <a:pt x="290151" y="110070"/>
                </a:cubicBezTo>
                <a:lnTo>
                  <a:pt x="290151" y="250454"/>
                </a:lnTo>
                <a:cubicBezTo>
                  <a:pt x="290151" y="252980"/>
                  <a:pt x="287986" y="254785"/>
                  <a:pt x="285821" y="254785"/>
                </a:cubicBezTo>
                <a:lnTo>
                  <a:pt x="231327" y="254785"/>
                </a:lnTo>
                <a:lnTo>
                  <a:pt x="231327" y="262363"/>
                </a:lnTo>
                <a:cubicBezTo>
                  <a:pt x="231327" y="277520"/>
                  <a:pt x="219057" y="290151"/>
                  <a:pt x="203539" y="290151"/>
                </a:cubicBezTo>
                <a:lnTo>
                  <a:pt x="27788" y="290151"/>
                </a:lnTo>
                <a:cubicBezTo>
                  <a:pt x="12270" y="290151"/>
                  <a:pt x="0" y="277520"/>
                  <a:pt x="0" y="262363"/>
                </a:cubicBezTo>
                <a:lnTo>
                  <a:pt x="0" y="27788"/>
                </a:lnTo>
                <a:cubicBezTo>
                  <a:pt x="0" y="12270"/>
                  <a:pt x="12270" y="0"/>
                  <a:pt x="277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23" name="Freeform 1025">
            <a:extLst>
              <a:ext uri="{FF2B5EF4-FFF2-40B4-BE49-F238E27FC236}">
                <a16:creationId xmlns:a16="http://schemas.microsoft.com/office/drawing/2014/main" id="{92C149CA-7F1E-5A44-9D20-ED88635249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34258" y="10736211"/>
            <a:ext cx="1144005" cy="1144005"/>
          </a:xfrm>
          <a:custGeom>
            <a:avLst/>
            <a:gdLst>
              <a:gd name="T0" fmla="*/ 1366856 w 288771"/>
              <a:gd name="T1" fmla="*/ 2346606 h 290202"/>
              <a:gd name="T2" fmla="*/ 1779912 w 288771"/>
              <a:gd name="T3" fmla="*/ 2346606 h 290202"/>
              <a:gd name="T4" fmla="*/ 1573376 w 288771"/>
              <a:gd name="T5" fmla="*/ 2061030 h 290202"/>
              <a:gd name="T6" fmla="*/ 1573376 w 288771"/>
              <a:gd name="T7" fmla="*/ 2632169 h 290202"/>
              <a:gd name="T8" fmla="*/ 1573376 w 288771"/>
              <a:gd name="T9" fmla="*/ 2061030 h 290202"/>
              <a:gd name="T10" fmla="*/ 2294411 w 288771"/>
              <a:gd name="T11" fmla="*/ 1738775 h 290202"/>
              <a:gd name="T12" fmla="*/ 2242826 w 288771"/>
              <a:gd name="T13" fmla="*/ 2101789 h 290202"/>
              <a:gd name="T14" fmla="*/ 2453023 w 288771"/>
              <a:gd name="T15" fmla="*/ 1761226 h 290202"/>
              <a:gd name="T16" fmla="*/ 2270606 w 288771"/>
              <a:gd name="T17" fmla="*/ 1652695 h 290202"/>
              <a:gd name="T18" fmla="*/ 2643396 w 288771"/>
              <a:gd name="T19" fmla="*/ 1854785 h 290202"/>
              <a:gd name="T20" fmla="*/ 2429205 w 288771"/>
              <a:gd name="T21" fmla="*/ 2210284 h 290202"/>
              <a:gd name="T22" fmla="*/ 2195255 w 288771"/>
              <a:gd name="T23" fmla="*/ 2180384 h 290202"/>
              <a:gd name="T24" fmla="*/ 2084189 w 288771"/>
              <a:gd name="T25" fmla="*/ 1787420 h 290202"/>
              <a:gd name="T26" fmla="*/ 2349906 w 288771"/>
              <a:gd name="T27" fmla="*/ 880961 h 290202"/>
              <a:gd name="T28" fmla="*/ 2167491 w 288771"/>
              <a:gd name="T29" fmla="*/ 1180355 h 290202"/>
              <a:gd name="T30" fmla="*/ 2453023 w 288771"/>
              <a:gd name="T31" fmla="*/ 1251455 h 290202"/>
              <a:gd name="T32" fmla="*/ 2349906 w 288771"/>
              <a:gd name="T33" fmla="*/ 880961 h 290202"/>
              <a:gd name="T34" fmla="*/ 626103 w 288771"/>
              <a:gd name="T35" fmla="*/ 980188 h 290202"/>
              <a:gd name="T36" fmla="*/ 700156 w 288771"/>
              <a:gd name="T37" fmla="*/ 1250894 h 290202"/>
              <a:gd name="T38" fmla="*/ 980947 w 288771"/>
              <a:gd name="T39" fmla="*/ 1179458 h 290202"/>
              <a:gd name="T40" fmla="*/ 805497 w 288771"/>
              <a:gd name="T41" fmla="*/ 878667 h 290202"/>
              <a:gd name="T42" fmla="*/ 2615631 w 288771"/>
              <a:gd name="T43" fmla="*/ 937096 h 290202"/>
              <a:gd name="T44" fmla="*/ 2504577 w 288771"/>
              <a:gd name="T45" fmla="*/ 1330034 h 290202"/>
              <a:gd name="T46" fmla="*/ 2270606 w 288771"/>
              <a:gd name="T47" fmla="*/ 1359984 h 290202"/>
              <a:gd name="T48" fmla="*/ 2052485 w 288771"/>
              <a:gd name="T49" fmla="*/ 1004472 h 290202"/>
              <a:gd name="T50" fmla="*/ 2429205 w 288771"/>
              <a:gd name="T51" fmla="*/ 798639 h 290202"/>
              <a:gd name="T52" fmla="*/ 953675 w 288771"/>
              <a:gd name="T53" fmla="*/ 826042 h 290202"/>
              <a:gd name="T54" fmla="*/ 883448 w 288771"/>
              <a:gd name="T55" fmla="*/ 1359934 h 290202"/>
              <a:gd name="T56" fmla="*/ 657266 w 288771"/>
              <a:gd name="T57" fmla="*/ 1329848 h 290202"/>
              <a:gd name="T58" fmla="*/ 727006 w 288771"/>
              <a:gd name="T59" fmla="*/ 797368 h 290202"/>
              <a:gd name="T60" fmla="*/ 1366856 w 288771"/>
              <a:gd name="T61" fmla="*/ 653059 h 290202"/>
              <a:gd name="T62" fmla="*/ 1779912 w 288771"/>
              <a:gd name="T63" fmla="*/ 653059 h 290202"/>
              <a:gd name="T64" fmla="*/ 1573376 w 288771"/>
              <a:gd name="T65" fmla="*/ 369328 h 290202"/>
              <a:gd name="T66" fmla="*/ 1573376 w 288771"/>
              <a:gd name="T67" fmla="*/ 940495 h 290202"/>
              <a:gd name="T68" fmla="*/ 1573376 w 288771"/>
              <a:gd name="T69" fmla="*/ 369328 h 290202"/>
              <a:gd name="T70" fmla="*/ 179895 w 288771"/>
              <a:gd name="T71" fmla="*/ 1031519 h 290202"/>
              <a:gd name="T72" fmla="*/ 168145 w 288771"/>
              <a:gd name="T73" fmla="*/ 1617571 h 290202"/>
              <a:gd name="T74" fmla="*/ 726569 w 288771"/>
              <a:gd name="T75" fmla="*/ 1595165 h 290202"/>
              <a:gd name="T76" fmla="*/ 1105300 w 288771"/>
              <a:gd name="T77" fmla="*/ 1763149 h 290202"/>
              <a:gd name="T78" fmla="*/ 824161 w 288771"/>
              <a:gd name="T79" fmla="*/ 2449998 h 290202"/>
              <a:gd name="T80" fmla="*/ 886666 w 288771"/>
              <a:gd name="T81" fmla="*/ 2748603 h 290202"/>
              <a:gd name="T82" fmla="*/ 2964010 w 288771"/>
              <a:gd name="T83" fmla="*/ 1960998 h 290202"/>
              <a:gd name="T84" fmla="*/ 1831613 w 288771"/>
              <a:gd name="T85" fmla="*/ 113243 h 290202"/>
              <a:gd name="T86" fmla="*/ 2924967 w 288771"/>
              <a:gd name="T87" fmla="*/ 740352 h 290202"/>
              <a:gd name="T88" fmla="*/ 1566086 w 288771"/>
              <a:gd name="T89" fmla="*/ 3002447 h 290202"/>
              <a:gd name="T90" fmla="*/ 839774 w 288771"/>
              <a:gd name="T91" fmla="*/ 2830729 h 290202"/>
              <a:gd name="T92" fmla="*/ 749986 w 288771"/>
              <a:gd name="T93" fmla="*/ 2393998 h 290202"/>
              <a:gd name="T94" fmla="*/ 1023292 w 288771"/>
              <a:gd name="T95" fmla="*/ 1807934 h 290202"/>
              <a:gd name="T96" fmla="*/ 351674 w 288771"/>
              <a:gd name="T97" fmla="*/ 1748219 h 290202"/>
              <a:gd name="T98" fmla="*/ 263 w 288771"/>
              <a:gd name="T99" fmla="*/ 1460792 h 290202"/>
              <a:gd name="T100" fmla="*/ 1847246 w 288771"/>
              <a:gd name="T101" fmla="*/ 23663 h 2902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8771" h="290202">
                <a:moveTo>
                  <a:pt x="144742" y="208171"/>
                </a:moveTo>
                <a:cubicBezTo>
                  <a:pt x="134346" y="208171"/>
                  <a:pt x="125743" y="216416"/>
                  <a:pt x="125743" y="226812"/>
                </a:cubicBezTo>
                <a:cubicBezTo>
                  <a:pt x="125743" y="237207"/>
                  <a:pt x="134346" y="245810"/>
                  <a:pt x="144742" y="245810"/>
                </a:cubicBezTo>
                <a:cubicBezTo>
                  <a:pt x="155138" y="245810"/>
                  <a:pt x="163741" y="237207"/>
                  <a:pt x="163741" y="226812"/>
                </a:cubicBezTo>
                <a:cubicBezTo>
                  <a:pt x="163741" y="216416"/>
                  <a:pt x="155138" y="208171"/>
                  <a:pt x="144742" y="208171"/>
                </a:cubicBezTo>
                <a:close/>
                <a:moveTo>
                  <a:pt x="144742" y="199209"/>
                </a:moveTo>
                <a:cubicBezTo>
                  <a:pt x="159798" y="199209"/>
                  <a:pt x="172344" y="211756"/>
                  <a:pt x="172344" y="226812"/>
                </a:cubicBezTo>
                <a:cubicBezTo>
                  <a:pt x="172344" y="242226"/>
                  <a:pt x="159798" y="254414"/>
                  <a:pt x="144742" y="254414"/>
                </a:cubicBezTo>
                <a:cubicBezTo>
                  <a:pt x="129328" y="254414"/>
                  <a:pt x="117140" y="242226"/>
                  <a:pt x="117140" y="226812"/>
                </a:cubicBezTo>
                <a:cubicBezTo>
                  <a:pt x="117140" y="211756"/>
                  <a:pt x="129328" y="199209"/>
                  <a:pt x="144742" y="199209"/>
                </a:cubicBezTo>
                <a:close/>
                <a:moveTo>
                  <a:pt x="216177" y="167700"/>
                </a:moveTo>
                <a:cubicBezTo>
                  <a:pt x="214353" y="167700"/>
                  <a:pt x="212893" y="167700"/>
                  <a:pt x="211069" y="168062"/>
                </a:cubicBezTo>
                <a:cubicBezTo>
                  <a:pt x="206326" y="169509"/>
                  <a:pt x="201948" y="172764"/>
                  <a:pt x="199395" y="177105"/>
                </a:cubicBezTo>
                <a:cubicBezTo>
                  <a:pt x="193922" y="186148"/>
                  <a:pt x="197206" y="198084"/>
                  <a:pt x="206326" y="203148"/>
                </a:cubicBezTo>
                <a:cubicBezTo>
                  <a:pt x="215812" y="208573"/>
                  <a:pt x="227487" y="205318"/>
                  <a:pt x="232959" y="196275"/>
                </a:cubicBezTo>
                <a:cubicBezTo>
                  <a:pt x="238067" y="187233"/>
                  <a:pt x="235148" y="175296"/>
                  <a:pt x="225662" y="170232"/>
                </a:cubicBezTo>
                <a:cubicBezTo>
                  <a:pt x="222744" y="168424"/>
                  <a:pt x="219460" y="167700"/>
                  <a:pt x="216177" y="167700"/>
                </a:cubicBezTo>
                <a:close/>
                <a:moveTo>
                  <a:pt x="208880" y="159743"/>
                </a:moveTo>
                <a:cubicBezTo>
                  <a:pt x="216177" y="157934"/>
                  <a:pt x="223473" y="158658"/>
                  <a:pt x="230405" y="162275"/>
                </a:cubicBezTo>
                <a:cubicBezTo>
                  <a:pt x="236607" y="166254"/>
                  <a:pt x="241350" y="172403"/>
                  <a:pt x="243174" y="179275"/>
                </a:cubicBezTo>
                <a:cubicBezTo>
                  <a:pt x="245363" y="186509"/>
                  <a:pt x="244269" y="194105"/>
                  <a:pt x="240621" y="200616"/>
                </a:cubicBezTo>
                <a:cubicBezTo>
                  <a:pt x="236607" y="207127"/>
                  <a:pt x="230770" y="211829"/>
                  <a:pt x="223473" y="213637"/>
                </a:cubicBezTo>
                <a:cubicBezTo>
                  <a:pt x="220920" y="214361"/>
                  <a:pt x="218366" y="214723"/>
                  <a:pt x="216177" y="214723"/>
                </a:cubicBezTo>
                <a:cubicBezTo>
                  <a:pt x="211069" y="214723"/>
                  <a:pt x="206326" y="213276"/>
                  <a:pt x="201948" y="210744"/>
                </a:cubicBezTo>
                <a:cubicBezTo>
                  <a:pt x="195381" y="207127"/>
                  <a:pt x="191003" y="200978"/>
                  <a:pt x="188814" y="193743"/>
                </a:cubicBezTo>
                <a:cubicBezTo>
                  <a:pt x="186990" y="186509"/>
                  <a:pt x="188085" y="179275"/>
                  <a:pt x="191733" y="172764"/>
                </a:cubicBezTo>
                <a:cubicBezTo>
                  <a:pt x="195381" y="166254"/>
                  <a:pt x="201584" y="161551"/>
                  <a:pt x="208880" y="159743"/>
                </a:cubicBezTo>
                <a:close/>
                <a:moveTo>
                  <a:pt x="216177" y="85150"/>
                </a:moveTo>
                <a:cubicBezTo>
                  <a:pt x="212893" y="85150"/>
                  <a:pt x="209610" y="86236"/>
                  <a:pt x="206326" y="87682"/>
                </a:cubicBezTo>
                <a:cubicBezTo>
                  <a:pt x="197206" y="93108"/>
                  <a:pt x="193922" y="104683"/>
                  <a:pt x="199395" y="114087"/>
                </a:cubicBezTo>
                <a:cubicBezTo>
                  <a:pt x="201948" y="118428"/>
                  <a:pt x="206326" y="121683"/>
                  <a:pt x="211069" y="122768"/>
                </a:cubicBezTo>
                <a:cubicBezTo>
                  <a:pt x="216177" y="124215"/>
                  <a:pt x="221284" y="123492"/>
                  <a:pt x="225662" y="120960"/>
                </a:cubicBezTo>
                <a:cubicBezTo>
                  <a:pt x="235148" y="115534"/>
                  <a:pt x="238067" y="103959"/>
                  <a:pt x="232959" y="94917"/>
                </a:cubicBezTo>
                <a:cubicBezTo>
                  <a:pt x="229311" y="88767"/>
                  <a:pt x="222744" y="85150"/>
                  <a:pt x="216177" y="85150"/>
                </a:cubicBezTo>
                <a:close/>
                <a:moveTo>
                  <a:pt x="74098" y="84928"/>
                </a:moveTo>
                <a:cubicBezTo>
                  <a:pt x="67641" y="84928"/>
                  <a:pt x="61183" y="88562"/>
                  <a:pt x="57596" y="94740"/>
                </a:cubicBezTo>
                <a:cubicBezTo>
                  <a:pt x="55084" y="99101"/>
                  <a:pt x="54367" y="104189"/>
                  <a:pt x="55802" y="109276"/>
                </a:cubicBezTo>
                <a:cubicBezTo>
                  <a:pt x="57237" y="114001"/>
                  <a:pt x="60466" y="118362"/>
                  <a:pt x="64412" y="120905"/>
                </a:cubicBezTo>
                <a:cubicBezTo>
                  <a:pt x="69076" y="123449"/>
                  <a:pt x="74098" y="124176"/>
                  <a:pt x="79121" y="122722"/>
                </a:cubicBezTo>
                <a:cubicBezTo>
                  <a:pt x="83785" y="121632"/>
                  <a:pt x="87731" y="118362"/>
                  <a:pt x="90242" y="114001"/>
                </a:cubicBezTo>
                <a:cubicBezTo>
                  <a:pt x="95624" y="104552"/>
                  <a:pt x="92754" y="92923"/>
                  <a:pt x="83426" y="87472"/>
                </a:cubicBezTo>
                <a:cubicBezTo>
                  <a:pt x="80556" y="86019"/>
                  <a:pt x="77327" y="84928"/>
                  <a:pt x="74098" y="84928"/>
                </a:cubicBezTo>
                <a:close/>
                <a:moveTo>
                  <a:pt x="223473" y="77193"/>
                </a:moveTo>
                <a:cubicBezTo>
                  <a:pt x="230770" y="79363"/>
                  <a:pt x="236607" y="84065"/>
                  <a:pt x="240621" y="90576"/>
                </a:cubicBezTo>
                <a:cubicBezTo>
                  <a:pt x="244269" y="97087"/>
                  <a:pt x="245363" y="104321"/>
                  <a:pt x="243174" y="111555"/>
                </a:cubicBezTo>
                <a:cubicBezTo>
                  <a:pt x="241350" y="118789"/>
                  <a:pt x="236607" y="124577"/>
                  <a:pt x="230405" y="128555"/>
                </a:cubicBezTo>
                <a:cubicBezTo>
                  <a:pt x="226027" y="131087"/>
                  <a:pt x="220920" y="132173"/>
                  <a:pt x="216177" y="132173"/>
                </a:cubicBezTo>
                <a:cubicBezTo>
                  <a:pt x="213623" y="132173"/>
                  <a:pt x="211069" y="131811"/>
                  <a:pt x="208880" y="131449"/>
                </a:cubicBezTo>
                <a:cubicBezTo>
                  <a:pt x="201584" y="129279"/>
                  <a:pt x="195381" y="124577"/>
                  <a:pt x="191733" y="118428"/>
                </a:cubicBezTo>
                <a:cubicBezTo>
                  <a:pt x="188085" y="111917"/>
                  <a:pt x="186990" y="104321"/>
                  <a:pt x="188814" y="97087"/>
                </a:cubicBezTo>
                <a:cubicBezTo>
                  <a:pt x="191003" y="89853"/>
                  <a:pt x="195381" y="84065"/>
                  <a:pt x="201948" y="80086"/>
                </a:cubicBezTo>
                <a:cubicBezTo>
                  <a:pt x="208515" y="76469"/>
                  <a:pt x="216177" y="75384"/>
                  <a:pt x="223473" y="77193"/>
                </a:cubicBezTo>
                <a:close/>
                <a:moveTo>
                  <a:pt x="66878" y="77070"/>
                </a:moveTo>
                <a:cubicBezTo>
                  <a:pt x="73740" y="75207"/>
                  <a:pt x="81274" y="76025"/>
                  <a:pt x="87731" y="79841"/>
                </a:cubicBezTo>
                <a:cubicBezTo>
                  <a:pt x="101005" y="87472"/>
                  <a:pt x="105669" y="104916"/>
                  <a:pt x="98135" y="118362"/>
                </a:cubicBezTo>
                <a:cubicBezTo>
                  <a:pt x="94548" y="124539"/>
                  <a:pt x="88449" y="129264"/>
                  <a:pt x="81274" y="131444"/>
                </a:cubicBezTo>
                <a:cubicBezTo>
                  <a:pt x="78762" y="131807"/>
                  <a:pt x="76610" y="132171"/>
                  <a:pt x="74098" y="132171"/>
                </a:cubicBezTo>
                <a:cubicBezTo>
                  <a:pt x="69076" y="132171"/>
                  <a:pt x="64412" y="131081"/>
                  <a:pt x="60466" y="128537"/>
                </a:cubicBezTo>
                <a:cubicBezTo>
                  <a:pt x="46833" y="120542"/>
                  <a:pt x="42528" y="103462"/>
                  <a:pt x="50062" y="90379"/>
                </a:cubicBezTo>
                <a:cubicBezTo>
                  <a:pt x="53829" y="83475"/>
                  <a:pt x="60017" y="78932"/>
                  <a:pt x="66878" y="77070"/>
                </a:cubicBezTo>
                <a:close/>
                <a:moveTo>
                  <a:pt x="144742" y="44245"/>
                </a:moveTo>
                <a:cubicBezTo>
                  <a:pt x="134346" y="44245"/>
                  <a:pt x="125743" y="52793"/>
                  <a:pt x="125743" y="63122"/>
                </a:cubicBezTo>
                <a:cubicBezTo>
                  <a:pt x="125743" y="73450"/>
                  <a:pt x="134346" y="81999"/>
                  <a:pt x="144742" y="81999"/>
                </a:cubicBezTo>
                <a:cubicBezTo>
                  <a:pt x="155138" y="81999"/>
                  <a:pt x="163741" y="73450"/>
                  <a:pt x="163741" y="63122"/>
                </a:cubicBezTo>
                <a:cubicBezTo>
                  <a:pt x="163741" y="52793"/>
                  <a:pt x="155138" y="44245"/>
                  <a:pt x="144742" y="44245"/>
                </a:cubicBezTo>
                <a:close/>
                <a:moveTo>
                  <a:pt x="144742" y="35697"/>
                </a:moveTo>
                <a:cubicBezTo>
                  <a:pt x="159798" y="35697"/>
                  <a:pt x="172344" y="48163"/>
                  <a:pt x="172344" y="63122"/>
                </a:cubicBezTo>
                <a:cubicBezTo>
                  <a:pt x="172344" y="78437"/>
                  <a:pt x="159798" y="90903"/>
                  <a:pt x="144742" y="90903"/>
                </a:cubicBezTo>
                <a:cubicBezTo>
                  <a:pt x="129328" y="90903"/>
                  <a:pt x="117140" y="78437"/>
                  <a:pt x="117140" y="63122"/>
                </a:cubicBezTo>
                <a:cubicBezTo>
                  <a:pt x="117140" y="48163"/>
                  <a:pt x="129328" y="35697"/>
                  <a:pt x="144742" y="35697"/>
                </a:cubicBezTo>
                <a:close/>
                <a:moveTo>
                  <a:pt x="168496" y="10946"/>
                </a:moveTo>
                <a:cubicBezTo>
                  <a:pt x="103478" y="-600"/>
                  <a:pt x="38101" y="37284"/>
                  <a:pt x="16548" y="99702"/>
                </a:cubicBezTo>
                <a:cubicBezTo>
                  <a:pt x="11878" y="113412"/>
                  <a:pt x="9364" y="127483"/>
                  <a:pt x="9004" y="141554"/>
                </a:cubicBezTo>
                <a:cubicBezTo>
                  <a:pt x="8645" y="146966"/>
                  <a:pt x="10800" y="152378"/>
                  <a:pt x="15470" y="156347"/>
                </a:cubicBezTo>
                <a:cubicBezTo>
                  <a:pt x="19422" y="159955"/>
                  <a:pt x="25528" y="161398"/>
                  <a:pt x="30916" y="160315"/>
                </a:cubicBezTo>
                <a:lnTo>
                  <a:pt x="66838" y="154182"/>
                </a:lnTo>
                <a:cubicBezTo>
                  <a:pt x="68634" y="153821"/>
                  <a:pt x="70789" y="153821"/>
                  <a:pt x="72585" y="153821"/>
                </a:cubicBezTo>
                <a:cubicBezTo>
                  <a:pt x="84440" y="153821"/>
                  <a:pt x="95216" y="159955"/>
                  <a:pt x="101682" y="170418"/>
                </a:cubicBezTo>
                <a:cubicBezTo>
                  <a:pt x="108507" y="182685"/>
                  <a:pt x="107429" y="197838"/>
                  <a:pt x="98808" y="208662"/>
                </a:cubicBezTo>
                <a:lnTo>
                  <a:pt x="75818" y="236804"/>
                </a:lnTo>
                <a:cubicBezTo>
                  <a:pt x="72226" y="241494"/>
                  <a:pt x="70789" y="247267"/>
                  <a:pt x="71867" y="253040"/>
                </a:cubicBezTo>
                <a:cubicBezTo>
                  <a:pt x="72945" y="258452"/>
                  <a:pt x="76537" y="263142"/>
                  <a:pt x="81566" y="265668"/>
                </a:cubicBezTo>
                <a:cubicBezTo>
                  <a:pt x="93779" y="272523"/>
                  <a:pt x="107429" y="277213"/>
                  <a:pt x="121439" y="279378"/>
                </a:cubicBezTo>
                <a:cubicBezTo>
                  <a:pt x="186098" y="290923"/>
                  <a:pt x="251116" y="252318"/>
                  <a:pt x="272669" y="189540"/>
                </a:cubicBezTo>
                <a:cubicBezTo>
                  <a:pt x="285601" y="151656"/>
                  <a:pt x="281290" y="110526"/>
                  <a:pt x="261174" y="76250"/>
                </a:cubicBezTo>
                <a:cubicBezTo>
                  <a:pt x="241417" y="41974"/>
                  <a:pt x="207292" y="18162"/>
                  <a:pt x="168496" y="10946"/>
                </a:cubicBezTo>
                <a:close/>
                <a:moveTo>
                  <a:pt x="169933" y="2287"/>
                </a:moveTo>
                <a:cubicBezTo>
                  <a:pt x="211602" y="9863"/>
                  <a:pt x="247524" y="35119"/>
                  <a:pt x="269077" y="71559"/>
                </a:cubicBezTo>
                <a:cubicBezTo>
                  <a:pt x="290270" y="108000"/>
                  <a:pt x="294581" y="152378"/>
                  <a:pt x="280931" y="192426"/>
                </a:cubicBezTo>
                <a:cubicBezTo>
                  <a:pt x="260815" y="251236"/>
                  <a:pt x="204777" y="290202"/>
                  <a:pt x="144069" y="290202"/>
                </a:cubicBezTo>
                <a:cubicBezTo>
                  <a:pt x="136167" y="290202"/>
                  <a:pt x="127905" y="289480"/>
                  <a:pt x="119643" y="288037"/>
                </a:cubicBezTo>
                <a:cubicBezTo>
                  <a:pt x="104915" y="285512"/>
                  <a:pt x="90546" y="280460"/>
                  <a:pt x="77255" y="273605"/>
                </a:cubicBezTo>
                <a:cubicBezTo>
                  <a:pt x="70071" y="269997"/>
                  <a:pt x="65042" y="263142"/>
                  <a:pt x="63246" y="254844"/>
                </a:cubicBezTo>
                <a:cubicBezTo>
                  <a:pt x="61450" y="246546"/>
                  <a:pt x="63605" y="237887"/>
                  <a:pt x="68993" y="231392"/>
                </a:cubicBezTo>
                <a:lnTo>
                  <a:pt x="91983" y="203250"/>
                </a:lnTo>
                <a:cubicBezTo>
                  <a:pt x="99886" y="193148"/>
                  <a:pt x="98090" y="181963"/>
                  <a:pt x="94138" y="174747"/>
                </a:cubicBezTo>
                <a:cubicBezTo>
                  <a:pt x="89828" y="167531"/>
                  <a:pt x="80847" y="160676"/>
                  <a:pt x="68275" y="163202"/>
                </a:cubicBezTo>
                <a:lnTo>
                  <a:pt x="32353" y="168975"/>
                </a:lnTo>
                <a:cubicBezTo>
                  <a:pt x="24091" y="170779"/>
                  <a:pt x="16189" y="168253"/>
                  <a:pt x="9364" y="162841"/>
                </a:cubicBezTo>
                <a:cubicBezTo>
                  <a:pt x="3257" y="157429"/>
                  <a:pt x="-335" y="149492"/>
                  <a:pt x="24" y="141193"/>
                </a:cubicBezTo>
                <a:cubicBezTo>
                  <a:pt x="383" y="126040"/>
                  <a:pt x="2898" y="111247"/>
                  <a:pt x="8286" y="96815"/>
                </a:cubicBezTo>
                <a:cubicBezTo>
                  <a:pt x="31276" y="30429"/>
                  <a:pt x="100604" y="-10341"/>
                  <a:pt x="169933" y="22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92" y="287551"/>
            <a:ext cx="4745746" cy="7193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7879A1-8FF1-224A-AB96-A343207B5E8A}"/>
              </a:ext>
            </a:extLst>
          </p:cNvPr>
          <p:cNvSpPr txBox="1"/>
          <p:nvPr/>
        </p:nvSpPr>
        <p:spPr>
          <a:xfrm>
            <a:off x="3281928" y="1683819"/>
            <a:ext cx="191769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Реализация практико-ориентированной модели подготовки</a:t>
            </a:r>
          </a:p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высококвалифицированных рабочих кадров</a:t>
            </a:r>
            <a:endParaRPr lang="en-US" sz="4000" dirty="0">
              <a:solidFill>
                <a:srgbClr val="164E67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4227534" y="3184329"/>
            <a:ext cx="17235925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27534" y="1506751"/>
            <a:ext cx="17235925" cy="304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51683" y="4643151"/>
            <a:ext cx="14001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164E67"/>
                </a:solidFill>
              </a:rPr>
              <a:t>Разработка </a:t>
            </a:r>
            <a:r>
              <a:rPr lang="ru-RU" sz="3200" b="1" dirty="0">
                <a:solidFill>
                  <a:srgbClr val="164E67"/>
                </a:solidFill>
              </a:rPr>
              <a:t>образовательных программ в сетевой форме, договоров о сетевом взаимодействии между участниками образовательного 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682" y="7225633"/>
            <a:ext cx="140011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164E67"/>
                </a:solidFill>
              </a:rPr>
              <a:t>Развитие системы практико-ориентированной профессиональной подготовки квалифицированных рабочих и специалистов железнодорожного направления в среднем профессиональном образовании</a:t>
            </a:r>
          </a:p>
        </p:txBody>
      </p:sp>
      <p:pic>
        <p:nvPicPr>
          <p:cNvPr id="3074" name="Picture 2" descr="Картинки по запросу &quot;ФИРО РАНХиГС экспериментальные площадки иркутск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1" b="37445"/>
          <a:stretch/>
        </p:blipFill>
        <p:spPr bwMode="auto">
          <a:xfrm>
            <a:off x="2051683" y="9983681"/>
            <a:ext cx="12192000" cy="18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5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12841816" y="6154021"/>
            <a:ext cx="8210550" cy="4724400"/>
          </a:xfrm>
          <a:prstGeom prst="snip2DiagRect">
            <a:avLst>
              <a:gd name="adj1" fmla="val 21371"/>
              <a:gd name="adj2" fmla="val 16667"/>
            </a:avLst>
          </a:prstGeom>
          <a:solidFill>
            <a:srgbClr val="BEE9FA"/>
          </a:solidFill>
          <a:ln>
            <a:solidFill>
              <a:srgbClr val="BEE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>
            <a:off x="13369082" y="3257193"/>
            <a:ext cx="9833818" cy="10458806"/>
          </a:xfrm>
          <a:prstGeom prst="parallelogram">
            <a:avLst>
              <a:gd name="adj" fmla="val 61868"/>
            </a:avLst>
          </a:prstGeom>
          <a:solidFill>
            <a:srgbClr val="FF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77" y="247164"/>
            <a:ext cx="4745746" cy="71932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DF3FD1F-3CCF-884A-BECA-0736F82B0053}"/>
              </a:ext>
            </a:extLst>
          </p:cNvPr>
          <p:cNvSpPr txBox="1">
            <a:spLocks/>
          </p:cNvSpPr>
          <p:nvPr/>
        </p:nvSpPr>
        <p:spPr>
          <a:xfrm>
            <a:off x="1068209" y="4003801"/>
            <a:ext cx="16423923" cy="17235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Создание </a:t>
            </a:r>
            <a:r>
              <a:rPr lang="ru-RU" sz="3200" b="1" dirty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условий для развития наставничества на рабочем </a:t>
            </a:r>
            <a:r>
              <a:rPr lang="ru-RU" sz="3200" b="1" dirty="0" smtClean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месте, </a:t>
            </a:r>
            <a:r>
              <a:rPr lang="ru-RU" sz="3200" b="1" dirty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на предприятиях и в организациях, участвующих во внедрении Стандарта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ru-RU" sz="3200" dirty="0">
              <a:solidFill>
                <a:schemeClr val="tx1">
                  <a:lumMod val="75000"/>
                </a:schemeClr>
              </a:solidFill>
              <a:latin typeface="+mn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24075" y="5689253"/>
            <a:ext cx="9695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164E67"/>
                </a:solidFill>
              </a:rPr>
              <a:t>Вебинар</a:t>
            </a:r>
            <a:r>
              <a:rPr lang="ru-RU" sz="2800" dirty="0" smtClean="0">
                <a:solidFill>
                  <a:srgbClr val="164E67"/>
                </a:solidFill>
              </a:rPr>
              <a:t> </a:t>
            </a:r>
            <a:r>
              <a:rPr lang="ru-RU" sz="2800" dirty="0">
                <a:solidFill>
                  <a:srgbClr val="164E67"/>
                </a:solidFill>
              </a:rPr>
              <a:t>по теме «Внедрение методологии наставничества в деятельность профессиональных образовательных </a:t>
            </a:r>
            <a:r>
              <a:rPr lang="ru-RU" sz="2800" dirty="0" smtClean="0">
                <a:solidFill>
                  <a:srgbClr val="164E67"/>
                </a:solidFill>
              </a:rPr>
              <a:t>организаций»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F39744"/>
                </a:solidFill>
              </a:rPr>
              <a:t>Дата проведения: </a:t>
            </a:r>
            <a:r>
              <a:rPr lang="ru-RU" sz="2800" dirty="0">
                <a:solidFill>
                  <a:srgbClr val="F39744"/>
                </a:solidFill>
              </a:rPr>
              <a:t>14 мая 2020 год </a:t>
            </a:r>
          </a:p>
        </p:txBody>
      </p:sp>
      <p:pic>
        <p:nvPicPr>
          <p:cNvPr id="2050" name="Picture 2" descr="Картинки по запросу &quot;Вебинар по теме «Внедрение методологии наставничества в деятельность профессиональных образовательных организаций Иркутской области».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8636" l="0" r="9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240" t="-369" r="-8305" b="7634"/>
          <a:stretch/>
        </p:blipFill>
        <p:spPr bwMode="auto">
          <a:xfrm>
            <a:off x="11072988" y="5603704"/>
            <a:ext cx="12382500" cy="6272680"/>
          </a:xfrm>
          <a:prstGeom prst="snip2DiagRect">
            <a:avLst>
              <a:gd name="adj1" fmla="val 50000"/>
              <a:gd name="adj2" fmla="val 4558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 flipH="1">
            <a:off x="6434666" y="8500532"/>
            <a:ext cx="6934415" cy="5215467"/>
          </a:xfrm>
          <a:prstGeom prst="parallelogram">
            <a:avLst>
              <a:gd name="adj" fmla="val 79446"/>
            </a:avLst>
          </a:prstGeom>
          <a:solidFill>
            <a:srgbClr val="FF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Parallelogram 14">
            <a:extLst>
              <a:ext uri="{FF2B5EF4-FFF2-40B4-BE49-F238E27FC236}">
                <a16:creationId xmlns:a16="http://schemas.microsoft.com/office/drawing/2014/main" id="{061D68C9-F0D8-B143-9833-E10DBB8BA921}"/>
              </a:ext>
            </a:extLst>
          </p:cNvPr>
          <p:cNvSpPr/>
          <p:nvPr/>
        </p:nvSpPr>
        <p:spPr>
          <a:xfrm>
            <a:off x="2125944" y="8500531"/>
            <a:ext cx="7154226" cy="5215467"/>
          </a:xfrm>
          <a:prstGeom prst="parallelogram">
            <a:avLst>
              <a:gd name="adj" fmla="val 79446"/>
            </a:avLst>
          </a:prstGeom>
          <a:solidFill>
            <a:srgbClr val="BE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879A1-8FF1-224A-AB96-A343207B5E8A}"/>
              </a:ext>
            </a:extLst>
          </p:cNvPr>
          <p:cNvSpPr txBox="1"/>
          <p:nvPr/>
        </p:nvSpPr>
        <p:spPr>
          <a:xfrm>
            <a:off x="2336322" y="1756682"/>
            <a:ext cx="191769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Реализация практико-ориентированной модели подготовки</a:t>
            </a:r>
          </a:p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высококвалифицированных рабочих кадров</a:t>
            </a:r>
            <a:endParaRPr lang="en-US" sz="4000" dirty="0">
              <a:solidFill>
                <a:srgbClr val="164E67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281928" y="3257192"/>
            <a:ext cx="17235925" cy="1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81928" y="1579614"/>
            <a:ext cx="17235925" cy="30499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Подготовки участников региональной команды к участию в чемпионатах рабочих профессий по стандартам WorldSkills Russia различного уровня. Иркутская область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6"/>
          <a:stretch/>
        </p:blipFill>
        <p:spPr bwMode="auto">
          <a:xfrm>
            <a:off x="1" y="0"/>
            <a:ext cx="4518484" cy="51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DF3FD1F-3CCF-884A-BECA-0736F82B0053}"/>
              </a:ext>
            </a:extLst>
          </p:cNvPr>
          <p:cNvSpPr txBox="1">
            <a:spLocks/>
          </p:cNvSpPr>
          <p:nvPr/>
        </p:nvSpPr>
        <p:spPr>
          <a:xfrm>
            <a:off x="12621459" y="4675746"/>
            <a:ext cx="9837397" cy="20621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Подготовки </a:t>
            </a:r>
            <a:r>
              <a:rPr lang="ru-RU" sz="3200" b="1" dirty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участников региональной команды к участию в чемпионатах рабочих профессий по стандартам </a:t>
            </a:r>
            <a:r>
              <a:rPr lang="ru-RU" sz="3200" b="1" dirty="0" err="1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WorldSkills</a:t>
            </a:r>
            <a:r>
              <a:rPr lang="ru-RU" sz="3200" b="1" dirty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</a:t>
            </a:r>
            <a:r>
              <a:rPr lang="ru-RU" sz="3200" b="1" dirty="0" err="1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Russia</a:t>
            </a:r>
            <a:r>
              <a:rPr lang="ru-RU" sz="3200" b="1" dirty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различного </a:t>
            </a:r>
            <a:r>
              <a:rPr lang="ru-RU" sz="3200" b="1" dirty="0" smtClean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уровня.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586" y="247164"/>
            <a:ext cx="4745746" cy="719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879A1-8FF1-224A-AB96-A343207B5E8A}"/>
              </a:ext>
            </a:extLst>
          </p:cNvPr>
          <p:cNvSpPr txBox="1"/>
          <p:nvPr/>
        </p:nvSpPr>
        <p:spPr>
          <a:xfrm>
            <a:off x="3281928" y="1683819"/>
            <a:ext cx="191769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Реализация практико-ориентированной модели подготовки</a:t>
            </a:r>
          </a:p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высококвалифицированных рабочих кадров</a:t>
            </a:r>
            <a:endParaRPr lang="en-US" sz="4000" dirty="0">
              <a:solidFill>
                <a:srgbClr val="164E67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227534" y="3184329"/>
            <a:ext cx="17235925" cy="1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27534" y="1506751"/>
            <a:ext cx="17235925" cy="30499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621459" y="7477570"/>
            <a:ext cx="8637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Формирование регионального экспертного сообщества </a:t>
            </a:r>
            <a:r>
              <a:rPr lang="ru-RU" sz="3200" b="1" dirty="0" err="1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WorldSkills</a:t>
            </a:r>
            <a:r>
              <a:rPr lang="ru-RU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 </a:t>
            </a:r>
            <a:r>
              <a:rPr lang="ru-RU" sz="3200" b="1" dirty="0" err="1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Russia</a:t>
            </a:r>
            <a:r>
              <a:rPr lang="ru-RU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 </a:t>
            </a:r>
            <a:r>
              <a:rPr lang="ru-RU" sz="3200" b="1" dirty="0" smtClean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в </a:t>
            </a:r>
            <a:r>
              <a:rPr lang="ru-RU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Иркутской области</a:t>
            </a:r>
            <a:r>
              <a:rPr lang="ru-RU" sz="3200" b="1" dirty="0" smtClean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.</a:t>
            </a:r>
            <a:endParaRPr lang="ru-RU" sz="3200" b="1" dirty="0">
              <a:solidFill>
                <a:srgbClr val="164E67"/>
              </a:solidFill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21459" y="10126237"/>
            <a:ext cx="10606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Проведение </a:t>
            </a:r>
            <a:r>
              <a:rPr lang="en-US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V </a:t>
            </a:r>
            <a:r>
              <a:rPr lang="ru-RU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Открытого Регионального чемпионата «Молодые профессионалы» (</a:t>
            </a:r>
            <a:r>
              <a:rPr lang="en-US" sz="3200" b="1" dirty="0" err="1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WorldSkills</a:t>
            </a:r>
            <a:r>
              <a:rPr lang="en-US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 Russia</a:t>
            </a:r>
            <a:r>
              <a:rPr lang="ru-RU" sz="3200" b="1" dirty="0">
                <a:solidFill>
                  <a:srgbClr val="164E67"/>
                </a:solidFill>
                <a:ea typeface="Source Sans Pro Light" panose="020B0403030403020204" pitchFamily="34" charset="0"/>
                <a:cs typeface="Noto Sans ExtraLight" panose="020B0302040504020204" pitchFamily="34" charset="0"/>
              </a:rPr>
              <a:t>) в Иркутской области.</a:t>
            </a:r>
          </a:p>
        </p:txBody>
      </p:sp>
      <p:pic>
        <p:nvPicPr>
          <p:cNvPr id="4102" name="Picture 6" descr="http://center-prof38.ru/sites/default/files/images/WSR202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1068"/>
            <a:ext cx="12167407" cy="838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73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DF3FD1F-3CCF-884A-BECA-0736F82B0053}"/>
              </a:ext>
            </a:extLst>
          </p:cNvPr>
          <p:cNvSpPr txBox="1">
            <a:spLocks/>
          </p:cNvSpPr>
          <p:nvPr/>
        </p:nvSpPr>
        <p:spPr>
          <a:xfrm>
            <a:off x="1600200" y="3677097"/>
            <a:ext cx="21717002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39744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Проведение </a:t>
            </a:r>
            <a:r>
              <a:rPr lang="ru-RU" sz="2800" b="1" dirty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в профессиональных образовательных организациях образовательных модулей по предпринимательству для поддержки и развития молодежного предпринимательства, стимулирования </a:t>
            </a:r>
            <a:r>
              <a:rPr lang="ru-RU" sz="2800" b="1" dirty="0" err="1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самозанятости</a:t>
            </a:r>
            <a:r>
              <a:rPr lang="ru-RU" sz="2800" b="1" dirty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, подготовки эффективного поведения на рынке </a:t>
            </a:r>
            <a:r>
              <a:rPr lang="ru-RU" sz="2800" b="1" dirty="0" smtClean="0">
                <a:solidFill>
                  <a:srgbClr val="164E67"/>
                </a:solidFill>
                <a:latin typeface="+mn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труда</a:t>
            </a:r>
            <a:endParaRPr lang="ru-RU" sz="2800" b="1" dirty="0">
              <a:solidFill>
                <a:srgbClr val="164E67"/>
              </a:solidFill>
              <a:latin typeface="+mn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77" y="247164"/>
            <a:ext cx="4745746" cy="7193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17319" y="5989946"/>
            <a:ext cx="85005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64E67"/>
                </a:solidFill>
              </a:rPr>
              <a:t>Проведен </a:t>
            </a:r>
            <a:r>
              <a:rPr lang="ru-RU" sz="2800" dirty="0">
                <a:solidFill>
                  <a:srgbClr val="164E67"/>
                </a:solidFill>
              </a:rPr>
              <a:t>второй молодежный форум «</a:t>
            </a:r>
            <a:r>
              <a:rPr lang="ru-RU" sz="2800" dirty="0" err="1">
                <a:solidFill>
                  <a:srgbClr val="164E67"/>
                </a:solidFill>
              </a:rPr>
              <a:t>ProfКарьера</a:t>
            </a:r>
            <a:r>
              <a:rPr lang="ru-RU" sz="2800" dirty="0">
                <a:solidFill>
                  <a:srgbClr val="164E67"/>
                </a:solidFill>
              </a:rPr>
              <a:t>» по укрупненным группам </a:t>
            </a:r>
            <a:endParaRPr lang="ru-RU" sz="2800" dirty="0" smtClean="0">
              <a:solidFill>
                <a:srgbClr val="164E67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64E67"/>
                </a:solidFill>
              </a:rPr>
              <a:t>«</a:t>
            </a:r>
            <a:r>
              <a:rPr lang="ru-RU" sz="2800" dirty="0">
                <a:solidFill>
                  <a:srgbClr val="164E67"/>
                </a:solidFill>
              </a:rPr>
              <a:t>Машиностроение», </a:t>
            </a:r>
            <a:endParaRPr lang="ru-RU" sz="2800" dirty="0" smtClean="0">
              <a:solidFill>
                <a:srgbClr val="164E67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64E67"/>
                </a:solidFill>
              </a:rPr>
              <a:t>«</a:t>
            </a:r>
            <a:r>
              <a:rPr lang="ru-RU" sz="2800" dirty="0">
                <a:solidFill>
                  <a:srgbClr val="164E67"/>
                </a:solidFill>
              </a:rPr>
              <a:t>Сервис и туризм», </a:t>
            </a:r>
            <a:endParaRPr lang="ru-RU" sz="2800" dirty="0" smtClean="0">
              <a:solidFill>
                <a:srgbClr val="164E67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64E67"/>
                </a:solidFill>
              </a:rPr>
              <a:t>«</a:t>
            </a:r>
            <a:r>
              <a:rPr lang="ru-RU" sz="2800" dirty="0">
                <a:solidFill>
                  <a:srgbClr val="164E67"/>
                </a:solidFill>
              </a:rPr>
              <a:t>Технологии наземного транспорта</a:t>
            </a:r>
            <a:r>
              <a:rPr lang="ru-RU" sz="2800" dirty="0" smtClean="0">
                <a:solidFill>
                  <a:srgbClr val="164E67"/>
                </a:solidFill>
              </a:rPr>
              <a:t>» </a:t>
            </a:r>
          </a:p>
          <a:p>
            <a:endParaRPr lang="ru-RU" sz="2800" dirty="0">
              <a:solidFill>
                <a:srgbClr val="164E67"/>
              </a:solidFill>
            </a:endParaRPr>
          </a:p>
          <a:p>
            <a:r>
              <a:rPr lang="ru-RU" sz="2800" dirty="0" smtClean="0">
                <a:solidFill>
                  <a:srgbClr val="179580"/>
                </a:solidFill>
              </a:rPr>
              <a:t>Участники: 350 </a:t>
            </a:r>
            <a:r>
              <a:rPr lang="ru-RU" sz="2800" dirty="0">
                <a:solidFill>
                  <a:srgbClr val="179580"/>
                </a:solidFill>
              </a:rPr>
              <a:t>студентов колледжей и техникумов Иркутской </a:t>
            </a:r>
            <a:r>
              <a:rPr lang="ru-RU" sz="2800" dirty="0" smtClean="0">
                <a:solidFill>
                  <a:srgbClr val="179580"/>
                </a:solidFill>
              </a:rPr>
              <a:t>области </a:t>
            </a:r>
          </a:p>
          <a:p>
            <a:endParaRPr lang="ru-RU" sz="2800" dirty="0" smtClean="0">
              <a:solidFill>
                <a:srgbClr val="179580"/>
              </a:solidFill>
            </a:endParaRPr>
          </a:p>
          <a:p>
            <a:r>
              <a:rPr lang="ru-RU" sz="2800" dirty="0" smtClean="0">
                <a:solidFill>
                  <a:srgbClr val="F39744"/>
                </a:solidFill>
              </a:rPr>
              <a:t>Дата проведения: </a:t>
            </a:r>
            <a:r>
              <a:rPr lang="ru-RU" sz="2800" dirty="0">
                <a:solidFill>
                  <a:srgbClr val="F39744"/>
                </a:solidFill>
              </a:rPr>
              <a:t>12-13 ноября 2020 года </a:t>
            </a:r>
          </a:p>
        </p:txBody>
      </p:sp>
      <p:pic>
        <p:nvPicPr>
          <p:cNvPr id="1026" name="Picture 2" descr="Картинки по запросу &quot;12-13 ноября 2020 года «ProfКарьера»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12" y="5442587"/>
            <a:ext cx="10040322" cy="70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16532" y="8366555"/>
            <a:ext cx="948267" cy="2658534"/>
          </a:xfrm>
          <a:prstGeom prst="rect">
            <a:avLst/>
          </a:prstGeom>
          <a:solidFill>
            <a:srgbClr val="179580"/>
          </a:solidFill>
          <a:ln>
            <a:solidFill>
              <a:srgbClr val="179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268264" y="9289096"/>
            <a:ext cx="948267" cy="874206"/>
          </a:xfrm>
          <a:prstGeom prst="rect">
            <a:avLst/>
          </a:prstGeom>
          <a:solidFill>
            <a:srgbClr val="179580"/>
          </a:solidFill>
          <a:ln>
            <a:solidFill>
              <a:srgbClr val="179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268265" y="10144556"/>
            <a:ext cx="948267" cy="880533"/>
          </a:xfrm>
          <a:prstGeom prst="rect">
            <a:avLst/>
          </a:prstGeom>
          <a:solidFill>
            <a:srgbClr val="164E6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303064" y="9289096"/>
            <a:ext cx="948267" cy="2619302"/>
          </a:xfrm>
          <a:prstGeom prst="rect">
            <a:avLst/>
          </a:prstGeom>
          <a:solidFill>
            <a:srgbClr val="164E6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423464" y="11018843"/>
            <a:ext cx="948267" cy="903715"/>
          </a:xfrm>
          <a:prstGeom prst="rect">
            <a:avLst/>
          </a:prstGeom>
          <a:solidFill>
            <a:srgbClr val="164E6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337863" y="11018843"/>
            <a:ext cx="948267" cy="903715"/>
          </a:xfrm>
          <a:prstGeom prst="rect">
            <a:avLst/>
          </a:prstGeom>
          <a:solidFill>
            <a:srgbClr val="179580"/>
          </a:solidFill>
          <a:ln>
            <a:solidFill>
              <a:srgbClr val="179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7958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268263" y="11025089"/>
            <a:ext cx="1896536" cy="880533"/>
          </a:xfrm>
          <a:prstGeom prst="rect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7958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319999" y="11908398"/>
            <a:ext cx="1896536" cy="880533"/>
          </a:xfrm>
          <a:prstGeom prst="rect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7958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216532" y="7469086"/>
            <a:ext cx="948267" cy="958223"/>
          </a:xfrm>
          <a:prstGeom prst="rect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7958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30093" y="11905622"/>
            <a:ext cx="2777066" cy="880533"/>
          </a:xfrm>
          <a:prstGeom prst="rect">
            <a:avLst/>
          </a:prstGeom>
          <a:solidFill>
            <a:srgbClr val="164E6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7879A1-8FF1-224A-AB96-A343207B5E8A}"/>
              </a:ext>
            </a:extLst>
          </p:cNvPr>
          <p:cNvSpPr txBox="1"/>
          <p:nvPr/>
        </p:nvSpPr>
        <p:spPr>
          <a:xfrm>
            <a:off x="2336322" y="1756682"/>
            <a:ext cx="191769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Реализация практико-ориентированной модели подготовки</a:t>
            </a:r>
          </a:p>
          <a:p>
            <a:pPr algn="ctr"/>
            <a:r>
              <a:rPr lang="ru-RU" sz="4000" b="1" dirty="0" smtClean="0">
                <a:solidFill>
                  <a:srgbClr val="164E67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высококвалифицированных рабочих кадров</a:t>
            </a:r>
            <a:endParaRPr lang="en-US" sz="4000" dirty="0">
              <a:solidFill>
                <a:srgbClr val="164E67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81928" y="3257192"/>
            <a:ext cx="17235925" cy="1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81928" y="1579614"/>
            <a:ext cx="17235925" cy="30499"/>
          </a:xfrm>
          <a:prstGeom prst="line">
            <a:avLst/>
          </a:prstGeom>
          <a:ln>
            <a:solidFill>
              <a:srgbClr val="FFBD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89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АСИ (02.12.20)"/>
  <p:tag name="ISPRING_RESOURCE_FOLDER" val="X:\6.Электронная база данных (ЭБД)\Презентации (не удалять, не перемещать)\АСИ (02.12.20)\"/>
  <p:tag name="ISPRING_PRESENTATION_PATH" val="X:\6.Электронная база данных (ЭБД)\Презентации (не удалять, не перемещать)\АСИ (02.12.20).pptx"/>
  <p:tag name="ISPRING_PROJECT_VERSION" val="9.3"/>
  <p:tag name="ISPRING_PROJECT_FOLDER_UPDATED" val="1"/>
  <p:tag name="ISPRING_SCREEN_RECS_UPDATED" val="X:\6.Электронная база данных (ЭБД)\Презентации (не удалять, не перемещать)\АСИ (02.12.20)\"/>
  <p:tag name="ISPRING_UUID" val="{5482A43D-98CF-4DB0-AA71-24BFE74022B7}"/>
  <p:tag name="FLASHSPRING_ZOOM_TAG" val="98"/>
  <p:tag name="ISPRING_PRESENTATION_INFO_2" val="&lt;?xml version=&quot;1.0&quot; encoding=&quot;UTF-8&quot; standalone=&quot;no&quot; ?&gt;&#10;&lt;presentation2&gt;&#10;&#10;  &lt;slides&gt;&#10;    &lt;slide id=&quot;{5A5E93E0-6006-4D11-B535-A73FFF78E7F2}&quot; pptId=&quot;2215&quot;/&gt;&#10;    &lt;slide id=&quot;{E3D66D87-0103-442A-8837-8DE0BAAA602F}&quot; pptId=&quot;2261&quot;/&gt;&#10;    &lt;slide id=&quot;{DD54DC62-21ED-4CD4-BF2A-7FD12EA3B71B}&quot; pptId=&quot;3360&quot;/&gt;&#10;    &lt;slide id=&quot;{1AE5B231-8610-40FF-B60E-DA2E3E9B6135}&quot; pptId=&quot;3362&quot;/&gt;&#10;    &lt;slide id=&quot;{10FE879C-67B1-43ED-A66A-A7F84FEA8F4A}&quot; pptId=&quot;3364&quot;/&gt;&#10;  &lt;/slides&gt;&#10;&#10;  &lt;narration&gt;&#10;    &lt;audioTracks/&gt;&#10;    &lt;videoTracks&gt;&#10;      &lt;videoTrack muted=&quot;false&quot; name=&quot;!Видеофильм НАРК_Цифровой куратор&quot; resource=&quot;ab350ced&quot; slideId=&quot;{5A5E93E0-6006-4D11-B535-A73FFF78E7F2}&quot; startTime=&quot;0&quot; stepIndex=&quot;0&quot; volume=&quot;1&quot;&gt;&#10;        &lt;video format=&quot;yuv420p&quot; frameRate=&quot;25&quot; height=&quot;1080&quot; pixelAspectRatio=&quot;1&quot; width=&quot;1920&quot;/&gt;&#10;        &lt;audio channels=&quot;2&quot; format=&quot;fltp&quot; sampleRate=&quot;480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48935</TotalTime>
  <Words>586</Words>
  <Application>Microsoft Office PowerPoint</Application>
  <PresentationFormat>Произвольный</PresentationFormat>
  <Paragraphs>92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Century Gothic</vt:lpstr>
      <vt:lpstr>Lato</vt:lpstr>
      <vt:lpstr>Lato Heavy</vt:lpstr>
      <vt:lpstr>League Spartan</vt:lpstr>
      <vt:lpstr>Mukta</vt:lpstr>
      <vt:lpstr>Noto Sans</vt:lpstr>
      <vt:lpstr>Noto Sans ExtraLight</vt:lpstr>
      <vt:lpstr>OS_Bold</vt:lpstr>
      <vt:lpstr>Poppins</vt:lpstr>
      <vt:lpstr>PT Serif</vt:lpstr>
      <vt:lpstr>Source Sans Pro</vt:lpstr>
      <vt:lpstr>Source Sans Pro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Дошина Елена Владимировна</cp:lastModifiedBy>
  <cp:revision>7176</cp:revision>
  <cp:lastPrinted>2019-06-14T20:25:55Z</cp:lastPrinted>
  <dcterms:created xsi:type="dcterms:W3CDTF">2014-11-12T21:47:38Z</dcterms:created>
  <dcterms:modified xsi:type="dcterms:W3CDTF">2021-02-20T02:17:25Z</dcterms:modified>
  <cp:category>http://graphicriver.net/user/jetfabrik</cp:category>
</cp:coreProperties>
</file>