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8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9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0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1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2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3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14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2" r:id="rId11"/>
    <p:sldId id="273" r:id="rId12"/>
    <p:sldId id="274" r:id="rId13"/>
    <p:sldId id="275" r:id="rId14"/>
    <p:sldId id="266" r:id="rId15"/>
    <p:sldId id="276" r:id="rId16"/>
    <p:sldId id="277" r:id="rId17"/>
    <p:sldId id="278" r:id="rId18"/>
    <p:sldId id="279" r:id="rId19"/>
    <p:sldId id="280" r:id="rId20"/>
    <p:sldId id="267" r:id="rId21"/>
    <p:sldId id="281" r:id="rId22"/>
    <p:sldId id="282" r:id="rId23"/>
    <p:sldId id="283" r:id="rId24"/>
    <p:sldId id="284" r:id="rId25"/>
    <p:sldId id="27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575C"/>
    <a:srgbClr val="164E67"/>
    <a:srgbClr val="179580"/>
    <a:srgbClr val="F39648"/>
    <a:srgbClr val="5EC5F0"/>
    <a:srgbClr val="F2F2F2"/>
    <a:srgbClr val="FFC73D"/>
    <a:srgbClr val="FFFFFF"/>
    <a:srgbClr val="F497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_____Microsoft_Excel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7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813876811670339E-4"/>
          <c:y val="0.23060942806306239"/>
          <c:w val="0.89013539326669089"/>
          <c:h val="0.581810527240808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65000"/>
                  <a:lumOff val="3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BD4-451C-9440-ACCBD725C1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BD4-451C-9440-ACCBD725C1E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BD4-451C-9440-ACCBD725C1E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BD4-451C-9440-ACCBD725C1E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BD4-451C-9440-ACCBD725C1E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BD4-451C-9440-ACCBD725C1E1}"/>
              </c:ext>
            </c:extLst>
          </c:dPt>
          <c:dPt>
            <c:idx val="6"/>
            <c:bubble3D val="0"/>
            <c:spPr>
              <a:solidFill>
                <a:srgbClr val="DC575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BD4-451C-9440-ACCBD725C1E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8BD4-451C-9440-ACCBD725C1E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8BD4-451C-9440-ACCBD725C1E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8BD4-451C-9440-ACCBD725C1E1}"/>
              </c:ext>
            </c:extLst>
          </c:dPt>
          <c:dLbls>
            <c:dLbl>
              <c:idx val="7"/>
              <c:layout/>
              <c:tx>
                <c:rich>
                  <a:bodyPr/>
                  <a:lstStyle/>
                  <a:p>
                    <a:fld id="{0B1FBF34-6123-436F-A8B5-6DC300FF12C0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8BD4-451C-9440-ACCBD725C1E1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9F40A541-C0D8-4F56-81B7-776F5FAA8655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8BD4-451C-9440-ACCBD725C1E1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2D19763A-80C3-4B83-B77F-F1A02A1A65F5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8BD4-451C-9440-ACCBD725C1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Сибирский федеральный округ: Иркутская область</c:v>
                </c:pt>
                <c:pt idx="1">
                  <c:v>Приволжский федеральный округ: Республика Татарстан</c:v>
                </c:pt>
                <c:pt idx="2">
                  <c:v>Уральский федеральный округ: Челябинская область</c:v>
                </c:pt>
                <c:pt idx="3">
                  <c:v>Северо-Западный федеральный округ: Санкт-Петербург</c:v>
                </c:pt>
                <c:pt idx="4">
                  <c:v>Центральный федеральный округ: Воронежская область</c:v>
                </c:pt>
                <c:pt idx="5">
                  <c:v>Центральный федеральный округ: Липецкая область</c:v>
                </c:pt>
                <c:pt idx="6">
                  <c:v>Северо-Западный федеральный округ: Республика Карелия</c:v>
                </c:pt>
                <c:pt idx="7">
                  <c:v>Северо-Западный федеральный округ: Ленинградская область</c:v>
                </c:pt>
                <c:pt idx="8">
                  <c:v>Южный федеральный округ: Волгоградская область</c:v>
                </c:pt>
                <c:pt idx="9">
                  <c:v>Центральный федеральный округ: г. Москва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30</c:v>
                </c:pt>
                <c:pt idx="1">
                  <c:v>18</c:v>
                </c:pt>
                <c:pt idx="2">
                  <c:v>16</c:v>
                </c:pt>
                <c:pt idx="3">
                  <c:v>9</c:v>
                </c:pt>
                <c:pt idx="4">
                  <c:v>8</c:v>
                </c:pt>
                <c:pt idx="5">
                  <c:v>6</c:v>
                </c:pt>
                <c:pt idx="6">
                  <c:v>5</c:v>
                </c:pt>
                <c:pt idx="7">
                  <c:v>4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BD4-451C-9440-ACCBD725C1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94887233960536"/>
          <c:y val="2.4961727622624604E-2"/>
          <c:w val="0.30516856355328548"/>
          <c:h val="0.973696805654784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19582198366764"/>
          <c:y val="3.3831908515677848E-2"/>
          <c:w val="0.83756096172616501"/>
          <c:h val="0.61008272567614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/>
          </c:spPr>
          <c:dPt>
            <c:idx val="0"/>
            <c:bubble3D val="0"/>
            <c:spPr>
              <a:solidFill>
                <a:schemeClr val="accent1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FE2-4F22-8532-280C9CC730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FE2-4F22-8532-280C9CC730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FE2-4F22-8532-280C9CC73011}"/>
              </c:ext>
            </c:extLst>
          </c:dPt>
          <c:dPt>
            <c:idx val="3"/>
            <c:bubble3D val="0"/>
            <c:spPr>
              <a:solidFill>
                <a:srgbClr val="DC575C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FE2-4F22-8532-280C9CC7301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FE2-4F22-8532-280C9CC73011}"/>
              </c:ext>
            </c:extLst>
          </c:dPt>
          <c:dPt>
            <c:idx val="5"/>
            <c:bubble3D val="0"/>
            <c:spPr>
              <a:solidFill>
                <a:srgbClr val="FFC73D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FE2-4F22-8532-280C9CC7301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BFE2-4F22-8532-280C9CC7301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BFE2-4F22-8532-280C9CC7301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BFE2-4F22-8532-280C9CC7301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BFE2-4F22-8532-280C9CC7301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8EA0-4325-A732-EAE88D125084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fld id="{DD717BC3-78A4-445F-8A20-A0E626364522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FE2-4F22-8532-280C9CC73011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40B740B2-FEB2-4C59-9179-8E2A23E02840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8EA0-4325-A732-EAE88D1250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пропустили вопрос</c:v>
                </c:pt>
                <c:pt idx="1">
                  <c:v>не знают </c:v>
                </c:pt>
                <c:pt idx="2">
                  <c:v>техник</c:v>
                </c:pt>
                <c:pt idx="3">
                  <c:v>учитель начальных классов</c:v>
                </c:pt>
                <c:pt idx="4">
                  <c:v>специалист</c:v>
                </c:pt>
                <c:pt idx="5">
                  <c:v>повар</c:v>
                </c:pt>
                <c:pt idx="6">
                  <c:v>повар-кондитер</c:v>
                </c:pt>
                <c:pt idx="7">
                  <c:v>сварщик</c:v>
                </c:pt>
                <c:pt idx="8">
                  <c:v>автомеханик</c:v>
                </c:pt>
                <c:pt idx="9">
                  <c:v>воспитатель</c:v>
                </c:pt>
                <c:pt idx="10">
                  <c:v>свой ответ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1.6</c:v>
                </c:pt>
                <c:pt idx="1">
                  <c:v>1</c:v>
                </c:pt>
                <c:pt idx="2">
                  <c:v>36.299999999999997</c:v>
                </c:pt>
                <c:pt idx="3">
                  <c:v>12.1</c:v>
                </c:pt>
                <c:pt idx="4">
                  <c:v>10.1</c:v>
                </c:pt>
                <c:pt idx="5">
                  <c:v>8.9</c:v>
                </c:pt>
                <c:pt idx="6">
                  <c:v>1.6</c:v>
                </c:pt>
                <c:pt idx="7">
                  <c:v>1.4</c:v>
                </c:pt>
                <c:pt idx="8">
                  <c:v>1.2</c:v>
                </c:pt>
                <c:pt idx="9">
                  <c:v>1.1000000000000001</c:v>
                </c:pt>
                <c:pt idx="10">
                  <c:v>24.7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FE2-4F22-8532-280C9CC730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418090711383375E-2"/>
          <c:y val="0.70973785332366979"/>
          <c:w val="0.91207685349039536"/>
          <c:h val="0.258963799336403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507987220447282E-2"/>
          <c:y val="1.4024907042869638E-2"/>
          <c:w val="0.90628328008519698"/>
          <c:h val="0.689320695264654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/>
          </c:spPr>
          <c:dPt>
            <c:idx val="0"/>
            <c:bubble3D val="0"/>
            <c:spPr>
              <a:solidFill>
                <a:schemeClr val="accent1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48A-4AED-9200-44C942895F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48A-4AED-9200-44C942895F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48A-4AED-9200-44C942895F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48A-4AED-9200-44C942895FA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48A-4AED-9200-44C942895F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диплом техникума/колледжа</c:v>
                </c:pt>
                <c:pt idx="1">
                  <c:v>свидетельство о квалификации</c:v>
                </c:pt>
                <c:pt idx="2">
                  <c:v>характеристика выпускника</c:v>
                </c:pt>
                <c:pt idx="3">
                  <c:v>портфолио выпускника</c:v>
                </c:pt>
                <c:pt idx="4">
                  <c:v>диплом не важен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45.1</c:v>
                </c:pt>
                <c:pt idx="1">
                  <c:v>19.899999999999999</c:v>
                </c:pt>
                <c:pt idx="2">
                  <c:v>14.2</c:v>
                </c:pt>
                <c:pt idx="3">
                  <c:v>11.7</c:v>
                </c:pt>
                <c:pt idx="4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48A-4AED-9200-44C942895F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9.6825740232950111E-2"/>
          <c:y val="0.70063771325459323"/>
          <c:w val="0.87663605947020196"/>
          <c:h val="0.20295771134076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089760467638706E-2"/>
          <c:y val="1.7477688255923385E-2"/>
          <c:w val="0.91203703703703709"/>
          <c:h val="0.75356166898890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3175">
                <a:solidFill>
                  <a:srgbClr val="FFFFFF"/>
                </a:solidFill>
              </a:ln>
              <a:effectLst/>
              <a:sp3d contourW="3175">
                <a:contourClr>
                  <a:srgbClr val="FFFFFF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0B4-4A99-A13F-81D4CD42FAC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3175">
                <a:solidFill>
                  <a:srgbClr val="FFFFFF"/>
                </a:solidFill>
              </a:ln>
              <a:effectLst/>
              <a:sp3d contourW="3175">
                <a:contourClr>
                  <a:srgbClr val="FFFFFF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0B4-4A99-A13F-81D4CD42FACE}"/>
              </c:ext>
            </c:extLst>
          </c:dPt>
          <c:dPt>
            <c:idx val="2"/>
            <c:bubble3D val="0"/>
            <c:spPr>
              <a:solidFill>
                <a:srgbClr val="DC575C"/>
              </a:solidFill>
              <a:ln w="3175">
                <a:solidFill>
                  <a:srgbClr val="FFFFFF"/>
                </a:solidFill>
              </a:ln>
              <a:effectLst/>
              <a:sp3d contourW="3175">
                <a:contourClr>
                  <a:srgbClr val="FFFFFF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0B4-4A99-A13F-81D4CD42FAC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rgbClr val="FFFFFF"/>
                </a:solidFill>
              </a:ln>
              <a:effectLst/>
              <a:sp3d contourW="3175">
                <a:contourClr>
                  <a:srgbClr val="FFFFFF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0B4-4A99-A13F-81D4CD42FAC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1048E3CC-5323-48F8-8F41-B9783C2198CC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0B4-4A99-A13F-81D4CD42FA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обязательно пройдут</c:v>
                </c:pt>
                <c:pt idx="1">
                  <c:v>если за них заплатят</c:v>
                </c:pt>
                <c:pt idx="2">
                  <c:v>свой вариант ответа </c:v>
                </c:pt>
                <c:pt idx="3">
                  <c:v>не знают, что такое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30.5</c:v>
                </c:pt>
                <c:pt idx="1">
                  <c:v>25.1</c:v>
                </c:pt>
                <c:pt idx="2">
                  <c:v>5.5</c:v>
                </c:pt>
                <c:pt idx="3">
                  <c:v>38.9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B4-4A99-A13F-81D4CD42F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202720716692749"/>
          <c:y val="0.76359576534614482"/>
          <c:w val="0.66114011773764869"/>
          <c:h val="0.175506799325635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824412467793183E-4"/>
          <c:y val="8.6027364605252038E-2"/>
          <c:w val="0.85915948455307245"/>
          <c:h val="0.707969642045294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179580"/>
              </a:solidFill>
              <a:ln w="3175">
                <a:solidFill>
                  <a:srgbClr val="FFFFFF"/>
                </a:solidFill>
              </a:ln>
              <a:effectLst/>
              <a:sp3d contourW="3175">
                <a:contourClr>
                  <a:srgbClr val="FFFFFF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670-458F-B67A-82EDBC6EF2AA}"/>
              </c:ext>
            </c:extLst>
          </c:dPt>
          <c:dPt>
            <c:idx val="1"/>
            <c:bubble3D val="0"/>
            <c:spPr>
              <a:solidFill>
                <a:srgbClr val="DC575C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670-458F-B67A-82EDBC6EF2A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8843F6D-8D6E-47B9-83C9-88625AA4F20D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670-458F-B67A-82EDBC6EF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ответили</c:v>
                </c:pt>
                <c:pt idx="1">
                  <c:v>затрудняюсь ответить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87.2</c:v>
                </c:pt>
                <c:pt idx="1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70-458F-B67A-82EDBC6EF2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174859415473859"/>
          <c:y val="0.21479545445401546"/>
          <c:w val="0.24285081818385407"/>
          <c:h val="0.5552718556754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965220670389819E-5"/>
          <c:y val="0.13708094291133349"/>
          <c:w val="0.84174545738309736"/>
          <c:h val="0.721633815019010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175"/>
          </c:spPr>
          <c:dPt>
            <c:idx val="0"/>
            <c:bubble3D val="0"/>
            <c:spPr>
              <a:solidFill>
                <a:srgbClr val="DC575C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555-44CC-8A78-1746A3641B33}"/>
              </c:ext>
            </c:extLst>
          </c:dPt>
          <c:dPt>
            <c:idx val="1"/>
            <c:bubble3D val="0"/>
            <c:spPr>
              <a:solidFill>
                <a:srgbClr val="5EC5F0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555-44CC-8A78-1746A3641B3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555-44CC-8A78-1746A3641B3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555-44CC-8A78-1746A3641B3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555-44CC-8A78-1746A3641B3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555-44CC-8A78-1746A3641B3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555-44CC-8A78-1746A3641B33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fld id="{78EDBBE9-6DFB-41E9-A142-EFA720ABD02B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555-44CC-8A78-1746A3641B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хорошие медицинские показатели</c:v>
                </c:pt>
                <c:pt idx="1">
                  <c:v>возраст</c:v>
                </c:pt>
                <c:pt idx="2">
                  <c:v>ограничений нет</c:v>
                </c:pt>
                <c:pt idx="3">
                  <c:v>дополнительное обучение</c:v>
                </c:pt>
                <c:pt idx="4">
                  <c:v>свой ответ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38.5</c:v>
                </c:pt>
                <c:pt idx="1">
                  <c:v>12</c:v>
                </c:pt>
                <c:pt idx="2">
                  <c:v>35.799999999999997</c:v>
                </c:pt>
                <c:pt idx="3">
                  <c:v>10.9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555-44CC-8A78-1746A3641B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72243829729109044"/>
          <c:y val="0.22533623410649253"/>
          <c:w val="0.27521968442469724"/>
          <c:h val="0.755201546352519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4796869088620946"/>
          <c:w val="0.93235067207508149"/>
          <c:h val="0.737230545309157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8"/>
          <c:dPt>
            <c:idx val="0"/>
            <c:bubble3D val="0"/>
            <c:explosion val="0"/>
            <c:spPr>
              <a:solidFill>
                <a:srgbClr val="164E67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0FB-456C-8146-DF89000C6781}"/>
              </c:ext>
            </c:extLst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0FB-456C-8146-DF89000C6781}"/>
              </c:ext>
            </c:extLst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0FB-456C-8146-DF89000C6781}"/>
              </c:ext>
            </c:extLst>
          </c:dPt>
          <c:dPt>
            <c:idx val="3"/>
            <c:bubble3D val="0"/>
            <c:explosion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0FB-456C-8146-DF89000C678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D4FC816-AA49-479B-806E-A45DD44B700A}" type="VALUE">
                      <a:rPr lang="en-US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0FB-456C-8146-DF89000C678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EF0DB8D-47DC-470C-9DEE-6EC691D89C83}" type="VALUE">
                      <a:rPr lang="en-US" baseline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0FB-456C-8146-DF89000C678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27A6514-8F94-4D44-8625-199C4BB3981C}" type="VALUE">
                      <a:rPr lang="en-US" baseline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0FB-456C-8146-DF89000C67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 регионе, в котором проживают</c:v>
                </c:pt>
                <c:pt idx="1">
                  <c:v>в другом регионе</c:v>
                </c:pt>
                <c:pt idx="2">
                  <c:v>переехать за границу</c:v>
                </c:pt>
                <c:pt idx="3">
                  <c:v>в регионе, в котором обучаются, но не проживают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60.6</c:v>
                </c:pt>
                <c:pt idx="1">
                  <c:v>18</c:v>
                </c:pt>
                <c:pt idx="2">
                  <c:v>12.5</c:v>
                </c:pt>
                <c:pt idx="3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0FB-456C-8146-DF89000C67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854208825453942"/>
          <c:y val="3.1891063023999335E-2"/>
          <c:w val="0.32546210754760596"/>
          <c:h val="0.439086454868182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0669995408065438E-3"/>
          <c:y val="0.12286024294069389"/>
          <c:w val="0.99893300045919342"/>
          <c:h val="0.593168179069840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921-4DEF-A15E-A43137BE2A41}"/>
              </c:ext>
            </c:extLst>
          </c:dPt>
          <c:dPt>
            <c:idx val="1"/>
            <c:bubble3D val="0"/>
            <c:spPr>
              <a:solidFill>
                <a:srgbClr val="DC575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921-4DEF-A15E-A43137BE2A41}"/>
              </c:ext>
            </c:extLst>
          </c:dPt>
          <c:dPt>
            <c:idx val="2"/>
            <c:bubble3D val="0"/>
            <c:spPr>
              <a:solidFill>
                <a:srgbClr val="5EC5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921-4DEF-A15E-A43137BE2A4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921-4DEF-A15E-A43137BE2A41}"/>
              </c:ext>
            </c:extLst>
          </c:dPt>
          <c:dPt>
            <c:idx val="4"/>
            <c:bubble3D val="0"/>
            <c:spPr>
              <a:solidFill>
                <a:srgbClr val="17958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921-4DEF-A15E-A43137BE2A4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921-4DEF-A15E-A43137BE2A4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921-4DEF-A15E-A43137BE2A4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8921-4DEF-A15E-A43137BE2A4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8921-4DEF-A15E-A43137BE2A41}"/>
              </c:ext>
            </c:extLst>
          </c:dPt>
          <c:dLbls>
            <c:dLbl>
              <c:idx val="5"/>
              <c:tx>
                <c:rich>
                  <a:bodyPr/>
                  <a:lstStyle/>
                  <a:p>
                    <a:fld id="{D55A4944-5291-42EA-83F4-ACB51196B021}" type="VALUE">
                      <a:rPr lang="en-US">
                        <a:solidFill>
                          <a:schemeClr val="tx1">
                            <a:lumMod val="7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921-4DEF-A15E-A43137BE2A4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0FC0230-C4AC-438C-A85F-92A1DF3123FF}" type="VALUE">
                      <a:rPr lang="en-US" baseline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8921-4DEF-A15E-A43137BE2A4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E208787-6E4A-44C0-882E-06526B79BA48}" type="VALUE">
                      <a:rPr lang="en-US" baseline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8921-4DEF-A15E-A43137BE2A4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96A3459F-F4EE-4FD9-91D3-4012D961AF34}" type="VALUE">
                      <a:rPr lang="en-US">
                        <a:solidFill>
                          <a:schemeClr val="tx1">
                            <a:lumMod val="7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8921-4DEF-A15E-A43137BE2A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в Москве или в Санкт-Петербурге</c:v>
                </c:pt>
                <c:pt idx="1">
                  <c:v>в крупном городе (с населением 250 тысяч – 1 млн. жителей)</c:v>
                </c:pt>
                <c:pt idx="2">
                  <c:v>в «городе-миллионнике»</c:v>
                </c:pt>
                <c:pt idx="3">
                  <c:v>в большом городе (с населением 100 - 250 тысяч жителей)</c:v>
                </c:pt>
                <c:pt idx="4">
                  <c:v>в среднем или малом городе, или поселке (с населением до 100 тысяч жителей)</c:v>
                </c:pt>
                <c:pt idx="5">
                  <c:v>работать вахтовым методом, периодически возвращаясь в родной город (село)</c:v>
                </c:pt>
                <c:pt idx="6">
                  <c:v>в среднем или малом сельском поселении (с населением до 1 тысячи человек)</c:v>
                </c:pt>
                <c:pt idx="7">
                  <c:v>в крупном сельском поселении (с населением свыше 5 тысяч)</c:v>
                </c:pt>
                <c:pt idx="8">
                  <c:v>в большом сельском поселении ( с населением от 1 до 5 тысяч жителей)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23.1</c:v>
                </c:pt>
                <c:pt idx="1">
                  <c:v>18.399999999999999</c:v>
                </c:pt>
                <c:pt idx="2">
                  <c:v>16.5</c:v>
                </c:pt>
                <c:pt idx="3">
                  <c:v>16.399999999999999</c:v>
                </c:pt>
                <c:pt idx="4">
                  <c:v>11.2</c:v>
                </c:pt>
                <c:pt idx="5">
                  <c:v>5.7</c:v>
                </c:pt>
                <c:pt idx="6">
                  <c:v>3.1</c:v>
                </c:pt>
                <c:pt idx="7">
                  <c:v>3.1</c:v>
                </c:pt>
                <c:pt idx="8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921-4DEF-A15E-A43137BE2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334626470197423E-2"/>
          <c:y val="0.71948299679784056"/>
          <c:w val="0.98866537352980255"/>
          <c:h val="0.278488157302776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494846130256494E-2"/>
          <c:y val="1.626639926634928E-2"/>
          <c:w val="0.8748313105918486"/>
          <c:h val="0.628701087936527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164E67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043-43F1-8D18-F60EFD7F270D}"/>
              </c:ext>
            </c:extLst>
          </c:dPt>
          <c:dPt>
            <c:idx val="1"/>
            <c:bubble3D val="0"/>
            <c:spPr>
              <a:solidFill>
                <a:srgbClr val="F39648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043-43F1-8D18-F60EFD7F27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043-43F1-8D18-F60EFD7F270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043-43F1-8D18-F60EFD7F270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043-43F1-8D18-F60EFD7F270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291222E4-413F-4E41-BB27-1EC3ED279ACB}" type="VALUE">
                      <a:rPr lang="en-US">
                        <a:solidFill>
                          <a:schemeClr val="bg2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043-43F1-8D18-F60EFD7F27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в государственной организации</c:v>
                </c:pt>
                <c:pt idx="1">
                  <c:v>заниматься бизнесом</c:v>
                </c:pt>
                <c:pt idx="2">
                  <c:v>в коммерческой организации</c:v>
                </c:pt>
                <c:pt idx="3">
                  <c:v>работать как самозанятый (фрилансер)</c:v>
                </c:pt>
                <c:pt idx="4">
                  <c:v>свой ответ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37.9</c:v>
                </c:pt>
                <c:pt idx="1">
                  <c:v>25.7</c:v>
                </c:pt>
                <c:pt idx="2">
                  <c:v>24.9</c:v>
                </c:pt>
                <c:pt idx="3">
                  <c:v>9.1</c:v>
                </c:pt>
                <c:pt idx="4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043-43F1-8D18-F60EFD7F27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2.4203328915665206E-2"/>
          <c:y val="0.67971229303592862"/>
          <c:w val="0.94550653642775961"/>
          <c:h val="0.29054792242806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810787619776987E-3"/>
          <c:y val="4.7955016513343773E-2"/>
          <c:w val="0.97232829064513226"/>
          <c:h val="0.569102010056709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17958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624-4B73-8E8F-C0C792709922}"/>
              </c:ext>
            </c:extLst>
          </c:dPt>
          <c:dPt>
            <c:idx val="1"/>
            <c:bubble3D val="0"/>
            <c:spPr>
              <a:solidFill>
                <a:srgbClr val="DC575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624-4B73-8E8F-C0C79270992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624-4B73-8E8F-C0C79270992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624-4B73-8E8F-C0C79270992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624-4B73-8E8F-C0C792709922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fld id="{75E4AEDE-D798-4F35-AD51-BE943842E714}" type="VALUE">
                      <a:rPr lang="en-US">
                        <a:solidFill>
                          <a:schemeClr val="tx1">
                            <a:lumMod val="7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624-4B73-8E8F-C0C7927099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рекрутинговые сайты (hh.ru, superjob.ru, Работа в России и.т.д.)</c:v>
                </c:pt>
                <c:pt idx="1">
                  <c:v>консультации hr-специалиста</c:v>
                </c:pt>
                <c:pt idx="2">
                  <c:v>книги и учебные пособия</c:v>
                </c:pt>
                <c:pt idx="3">
                  <c:v>видеохостинг youtube.com</c:v>
                </c:pt>
                <c:pt idx="4">
                  <c:v>свой ответ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47.3</c:v>
                </c:pt>
                <c:pt idx="1">
                  <c:v>19.399999999999999</c:v>
                </c:pt>
                <c:pt idx="2">
                  <c:v>18.899999999999999</c:v>
                </c:pt>
                <c:pt idx="3">
                  <c:v>10.4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624-4B73-8E8F-C0C792709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6675037096674702E-2"/>
          <c:y val="0.66923354769776988"/>
          <c:w val="0.93332496290332534"/>
          <c:h val="0.286922560770757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488604044321014E-2"/>
          <c:y val="7.2641734288063517E-2"/>
          <c:w val="0.84650452318025116"/>
          <c:h val="0.581040701328078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  <a:ln w="3175">
                <a:solidFill>
                  <a:schemeClr val="bg1"/>
                </a:solidFill>
              </a:ln>
              <a:effectLst/>
              <a:sp3d contourW="3175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2C4-4C4F-9BCD-D0404F0549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3175">
                <a:solidFill>
                  <a:schemeClr val="bg1"/>
                </a:solidFill>
              </a:ln>
              <a:effectLst/>
              <a:sp3d contourW="3175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2C4-4C4F-9BCD-D0404F0549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3175">
                <a:solidFill>
                  <a:schemeClr val="bg1"/>
                </a:solidFill>
              </a:ln>
              <a:effectLst/>
              <a:sp3d contourW="3175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2C4-4C4F-9BCD-D0404F054992}"/>
              </c:ext>
            </c:extLst>
          </c:dPt>
          <c:dPt>
            <c:idx val="3"/>
            <c:bubble3D val="0"/>
            <c:spPr>
              <a:solidFill>
                <a:srgbClr val="5EC5F0"/>
              </a:solidFill>
              <a:ln w="3175">
                <a:solidFill>
                  <a:schemeClr val="bg1"/>
                </a:solidFill>
              </a:ln>
              <a:effectLst/>
              <a:sp3d contourW="3175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2C4-4C4F-9BCD-D0404F05499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3175">
                <a:solidFill>
                  <a:schemeClr val="bg1"/>
                </a:solidFill>
              </a:ln>
              <a:effectLst/>
              <a:sp3d contourW="3175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2C4-4C4F-9BCD-D0404F05499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  <a:sp3d contourW="3175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2C4-4C4F-9BCD-D0404F054992}"/>
              </c:ext>
            </c:extLst>
          </c:dPt>
          <c:dPt>
            <c:idx val="6"/>
            <c:bubble3D val="0"/>
            <c:spPr>
              <a:solidFill>
                <a:srgbClr val="F39648"/>
              </a:solidFill>
              <a:ln w="3175">
                <a:solidFill>
                  <a:schemeClr val="bg1"/>
                </a:solidFill>
              </a:ln>
              <a:effectLst/>
              <a:sp3d contourW="3175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2C4-4C4F-9BCD-D0404F054992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fld id="{EE52C9F1-471C-41C4-A2FF-885181D57320}" type="VALUE">
                      <a:rPr lang="en-US">
                        <a:solidFill>
                          <a:schemeClr val="tx1">
                            <a:lumMod val="7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2C4-4C4F-9BCD-D0404F05499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369EAED-F642-46FD-9799-99A9AAACED5A}" type="VALUE">
                      <a:rPr lang="en-US" baseline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2C4-4C4F-9BCD-D0404F0549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достойный уровень з/п</c:v>
                </c:pt>
                <c:pt idx="1">
                  <c:v>возможность карьерного роста</c:v>
                </c:pt>
                <c:pt idx="2">
                  <c:v>возможность научиться новому</c:v>
                </c:pt>
                <c:pt idx="3">
                  <c:v>социальный пакет </c:v>
                </c:pt>
                <c:pt idx="4">
                  <c:v>близость к дому</c:v>
                </c:pt>
                <c:pt idx="5">
                  <c:v>наличие знакомых</c:v>
                </c:pt>
                <c:pt idx="6">
                  <c:v>свой ответ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53.8</c:v>
                </c:pt>
                <c:pt idx="1">
                  <c:v>24.7</c:v>
                </c:pt>
                <c:pt idx="2">
                  <c:v>10.7</c:v>
                </c:pt>
                <c:pt idx="3">
                  <c:v>3.8</c:v>
                </c:pt>
                <c:pt idx="4">
                  <c:v>2.4</c:v>
                </c:pt>
                <c:pt idx="5">
                  <c:v>1.1000000000000001</c:v>
                </c:pt>
                <c:pt idx="6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2C4-4C4F-9BCD-D0404F054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299680946766729E-2"/>
          <c:y val="0.77934403030091681"/>
          <c:w val="0.84564123553504278"/>
          <c:h val="0.189101388348337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042673067358279E-2"/>
          <c:y val="4.4301815409629672E-3"/>
          <c:w val="0.80028744878105706"/>
          <c:h val="0.874383931446120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DC575C"/>
            </a:solidFill>
          </c:spPr>
          <c:dPt>
            <c:idx val="0"/>
            <c:bubble3D val="0"/>
            <c:spPr>
              <a:solidFill>
                <a:srgbClr val="DC575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A0E-464A-B711-9E74484EFBA5}"/>
              </c:ext>
            </c:extLst>
          </c:dPt>
          <c:dPt>
            <c:idx val="1"/>
            <c:bubble3D val="0"/>
            <c:spPr>
              <a:solidFill>
                <a:srgbClr val="F49748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A0E-464A-B711-9E74484EFBA5}"/>
              </c:ext>
            </c:extLst>
          </c:dPt>
          <c:dPt>
            <c:idx val="2"/>
            <c:bubble3D val="0"/>
            <c:spPr>
              <a:solidFill>
                <a:srgbClr val="164E67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A0E-464A-B711-9E74484EFBA5}"/>
              </c:ext>
            </c:extLst>
          </c:dPt>
          <c:dPt>
            <c:idx val="3"/>
            <c:bubble3D val="0"/>
            <c:spPr>
              <a:solidFill>
                <a:srgbClr val="DC575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A0E-464A-B711-9E74484EFBA5}"/>
              </c:ext>
            </c:extLst>
          </c:dPt>
          <c:dLbls>
            <c:dLbl>
              <c:idx val="2"/>
              <c:layout>
                <c:manualLayout>
                  <c:x val="2.3362457285652966E-2"/>
                  <c:y val="7.1798483828723766E-2"/>
                </c:manualLayout>
              </c:layout>
              <c:tx>
                <c:rich>
                  <a:bodyPr/>
                  <a:lstStyle/>
                  <a:p>
                    <a:fld id="{CD5C77EE-068A-45B1-9D6F-652C21518406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A0E-464A-B711-9E74484EFB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18-22</c:v>
                </c:pt>
                <c:pt idx="1">
                  <c:v>до 18 </c:v>
                </c:pt>
                <c:pt idx="2">
                  <c:v>старше 22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62</c:v>
                </c:pt>
                <c:pt idx="1">
                  <c:v>34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A0E-464A-B711-9E74484EF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11063413053595181"/>
          <c:y val="0.9092257217847769"/>
          <c:w val="0.7798916291036514"/>
          <c:h val="9.07742782152231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639275763792688E-4"/>
          <c:y val="0"/>
          <c:w val="0.52992050481651054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991-4CA4-BD02-D68FD3ADEE4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991-4CA4-BD02-D68FD3ADEE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C991-4CA4-BD02-D68FD3ADEE4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C991-4CA4-BD02-D68FD3ADEE4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C991-4CA4-BD02-D68FD3ADEE4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C991-4CA4-BD02-D68FD3ADEE4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C991-4CA4-BD02-D68FD3ADEE4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C991-4CA4-BD02-D68FD3ADEE4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C991-4CA4-BD02-D68FD3ADEE4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C991-4CA4-BD02-D68FD3ADEE4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9AD8-4EE6-BFE7-B241B87EAFB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63E3CD2-D586-4A7A-8DAC-CCB91BDEB141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991-4CA4-BD02-D68FD3ADEE42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60FCECC3-B08E-48A7-A692-4126E227BFD2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9AD8-4EE6-BFE7-B241B87EAF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Лист1!$A$2:$A$15</c:f>
              <c:strCache>
                <c:ptCount val="11"/>
                <c:pt idx="0">
                  <c:v>директор</c:v>
                </c:pt>
                <c:pt idx="1">
                  <c:v>пропустили</c:v>
                </c:pt>
                <c:pt idx="2">
                  <c:v>мастер</c:v>
                </c:pt>
                <c:pt idx="3">
                  <c:v>начальник</c:v>
                </c:pt>
                <c:pt idx="4">
                  <c:v>не знаю</c:v>
                </c:pt>
                <c:pt idx="5">
                  <c:v>сварщик</c:v>
                </c:pt>
                <c:pt idx="6">
                  <c:v>шеф повар</c:v>
                </c:pt>
                <c:pt idx="7">
                  <c:v>инженер</c:v>
                </c:pt>
                <c:pt idx="8">
                  <c:v>руководитель</c:v>
                </c:pt>
                <c:pt idx="9">
                  <c:v>программист</c:v>
                </c:pt>
                <c:pt idx="10">
                  <c:v>свой ответ 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4.0999999999999996</c:v>
                </c:pt>
                <c:pt idx="1">
                  <c:v>77.599999999999994</c:v>
                </c:pt>
                <c:pt idx="2">
                  <c:v>2.2000000000000002</c:v>
                </c:pt>
                <c:pt idx="3">
                  <c:v>1.8</c:v>
                </c:pt>
                <c:pt idx="4">
                  <c:v>2.1</c:v>
                </c:pt>
                <c:pt idx="5">
                  <c:v>1.8</c:v>
                </c:pt>
                <c:pt idx="6">
                  <c:v>1.6</c:v>
                </c:pt>
                <c:pt idx="7">
                  <c:v>1.5</c:v>
                </c:pt>
                <c:pt idx="8">
                  <c:v>1.4</c:v>
                </c:pt>
                <c:pt idx="9">
                  <c:v>1.3</c:v>
                </c:pt>
                <c:pt idx="10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991-4CA4-BD02-D68FD3ADEE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887932076367764"/>
          <c:y val="0.23978241339165138"/>
          <c:w val="0.42906005816376064"/>
          <c:h val="0.502601316947784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583001358153948E-2"/>
          <c:y val="1.3622431198688247E-3"/>
          <c:w val="0.97453703703703709"/>
          <c:h val="0.605937591134441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/>
          </c:spPr>
          <c:dPt>
            <c:idx val="0"/>
            <c:bubble3D val="0"/>
            <c:spPr>
              <a:solidFill>
                <a:srgbClr val="DC575C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8BF-4620-B203-AAEC9BAEF6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8BF-4620-B203-AAEC9BAEF6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8BF-4620-B203-AAEC9BAEF6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8BF-4620-B203-AAEC9BAEF6B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8BF-4620-B203-AAEC9BAEF6B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8BF-4620-B203-AAEC9BAEF6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стать высококлассным специалистом </c:v>
                </c:pt>
                <c:pt idx="1">
                  <c:v>стать собственником бизнеса </c:v>
                </c:pt>
                <c:pt idx="2">
                  <c:v>стать руководителем высокого уровня </c:v>
                </c:pt>
                <c:pt idx="3">
                  <c:v>стать руководителем среднего уровня </c:v>
                </c:pt>
                <c:pt idx="4">
                  <c:v>стать самозанятым (фрилансер)</c:v>
                </c:pt>
                <c:pt idx="5">
                  <c:v>свой ответ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41.4</c:v>
                </c:pt>
                <c:pt idx="1">
                  <c:v>22.4</c:v>
                </c:pt>
                <c:pt idx="2">
                  <c:v>18.100000000000001</c:v>
                </c:pt>
                <c:pt idx="3">
                  <c:v>9.1999999999999993</c:v>
                </c:pt>
                <c:pt idx="4">
                  <c:v>6.7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8BF-4620-B203-AAEC9BAEF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630610370615827"/>
          <c:w val="1"/>
          <c:h val="0.248509209691886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1350735040406005E-2"/>
          <c:y val="3.6529669099093942E-2"/>
          <c:w val="0.91353490127459558"/>
          <c:h val="0.713849878354246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/>
          </c:spPr>
          <c:dPt>
            <c:idx val="0"/>
            <c:bubble3D val="0"/>
            <c:spPr>
              <a:solidFill>
                <a:schemeClr val="accent1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E79-438F-9097-9B99D3BB18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E79-438F-9097-9B99D3BB18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E79-438F-9097-9B99D3BB184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E79-438F-9097-9B99D3BB184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E79-438F-9097-9B99D3BB184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E79-438F-9097-9B99D3BB18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31-50 тыс. руб.</c:v>
                </c:pt>
                <c:pt idx="1">
                  <c:v>51-100 тыс. руб.</c:v>
                </c:pt>
                <c:pt idx="2">
                  <c:v>более 100 тыс. руб.</c:v>
                </c:pt>
                <c:pt idx="3">
                  <c:v>18-30 тыс. руб.</c:v>
                </c:pt>
                <c:pt idx="4">
                  <c:v>до 17 тыс. руб.</c:v>
                </c:pt>
                <c:pt idx="5">
                  <c:v>затруднились ответить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31.7</c:v>
                </c:pt>
                <c:pt idx="1">
                  <c:v>30.2</c:v>
                </c:pt>
                <c:pt idx="2">
                  <c:v>17.8</c:v>
                </c:pt>
                <c:pt idx="3">
                  <c:v>11.4</c:v>
                </c:pt>
                <c:pt idx="4">
                  <c:v>0.9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E79-438F-9097-9B99D3BB18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870310222188362"/>
          <c:y val="0.72728424133205161"/>
          <c:w val="0.68266742367496025"/>
          <c:h val="0.14946597792853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5.9858926166689162E-2"/>
          <c:w val="1"/>
          <c:h val="0.747308141506235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/>
          </c:spPr>
          <c:dPt>
            <c:idx val="0"/>
            <c:bubble3D val="0"/>
            <c:spPr>
              <a:solidFill>
                <a:srgbClr val="164E67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A2E-4613-AE49-DBD6CCC113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A2E-4613-AE49-DBD6CCC11310}"/>
              </c:ext>
            </c:extLst>
          </c:dPt>
          <c:dPt>
            <c:idx val="2"/>
            <c:bubble3D val="0"/>
            <c:spPr>
              <a:solidFill>
                <a:srgbClr val="DC575C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A2E-4613-AE49-DBD6CCC1131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A2E-4613-AE49-DBD6CCC11310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8C9930EC-FE12-48E7-9F13-D80CD6A4E4D3}" type="VALUE">
                      <a:rPr lang="en-US">
                        <a:solidFill>
                          <a:schemeClr val="accent1">
                            <a:lumMod val="90000"/>
                            <a:lumOff val="10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A2E-4613-AE49-DBD6CCC113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нет</c:v>
                </c:pt>
                <c:pt idx="2">
                  <c:v>свой ответ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71.599999999999994</c:v>
                </c:pt>
                <c:pt idx="1">
                  <c:v>26.9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2E-4613-AE49-DBD6CCC11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2617249078716809"/>
          <c:y val="0.80916833651997244"/>
          <c:w val="0.52482263057234002"/>
          <c:h val="4.61148230930592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91945647677494E-2"/>
          <c:y val="3.4701100628095012E-2"/>
          <c:w val="0.94425862260175242"/>
          <c:h val="0.71794388020338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DC575C"/>
            </a:solidFill>
          </c:spPr>
          <c:dPt>
            <c:idx val="0"/>
            <c:bubble3D val="0"/>
            <c:spPr>
              <a:solidFill>
                <a:srgbClr val="DC575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8D6-4251-B510-2FE88C635579}"/>
              </c:ext>
            </c:extLst>
          </c:dPt>
          <c:dPt>
            <c:idx val="1"/>
            <c:bubble3D val="0"/>
            <c:spPr>
              <a:solidFill>
                <a:srgbClr val="F49748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8D6-4251-B510-2FE88C635579}"/>
              </c:ext>
            </c:extLst>
          </c:dPt>
          <c:dPt>
            <c:idx val="2"/>
            <c:bubble3D val="0"/>
            <c:spPr>
              <a:solidFill>
                <a:srgbClr val="DC575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8D6-4251-B510-2FE88C635579}"/>
              </c:ext>
            </c:extLst>
          </c:dPt>
          <c:dPt>
            <c:idx val="3"/>
            <c:bubble3D val="0"/>
            <c:spPr>
              <a:solidFill>
                <a:srgbClr val="DC575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8D6-4251-B510-2FE88C6355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60.5</c:v>
                </c:pt>
                <c:pt idx="1">
                  <c:v>39.5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D6-4251-B510-2FE88C635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7202486912763121"/>
          <c:y val="0.82051310112964537"/>
          <c:w val="0.65186470206391367"/>
          <c:h val="0.113121956012182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308075659478656E-2"/>
          <c:y val="8.4140176714118747E-2"/>
          <c:w val="0.91329764472510244"/>
          <c:h val="0.684416947881514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179580"/>
            </a:solidFill>
          </c:spPr>
          <c:dPt>
            <c:idx val="0"/>
            <c:bubble3D val="0"/>
            <c:spPr>
              <a:solidFill>
                <a:srgbClr val="5EC5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837-4237-9C58-65AFE7373EA6}"/>
              </c:ext>
            </c:extLst>
          </c:dPt>
          <c:dPt>
            <c:idx val="1"/>
            <c:bubble3D val="0"/>
            <c:spPr>
              <a:solidFill>
                <a:srgbClr val="17958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837-4237-9C58-65AFE7373E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Высшее образование</c:v>
                </c:pt>
                <c:pt idx="1">
                  <c:v>Среднее профессиональное образование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4.55</c:v>
                </c:pt>
                <c:pt idx="1">
                  <c:v>95.45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37-4237-9C58-65AFE7373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0509074854402467"/>
          <c:w val="0.9582144468572531"/>
          <c:h val="0.749244718636003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DC575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007-4CBE-B622-9F63242AB5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007-4CBE-B622-9F63242AB5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007-4CBE-B622-9F63242AB50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007-4CBE-B622-9F63242AB50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007-4CBE-B622-9F63242AB501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F020F8C8-99FD-428E-B522-353FA770D6AE}" type="VALUE">
                      <a:rPr lang="en-US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007-4CBE-B622-9F63242AB5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родители/друзья/учителя/родственники</c:v>
                </c:pt>
                <c:pt idx="1">
                  <c:v>случайное стечение обстоятельств</c:v>
                </c:pt>
                <c:pt idx="2">
                  <c:v>свой ответ</c:v>
                </c:pt>
                <c:pt idx="3">
                  <c:v>информация из интернета</c:v>
                </c:pt>
                <c:pt idx="4">
                  <c:v>семейная традиция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41</c:v>
                </c:pt>
                <c:pt idx="1">
                  <c:v>30</c:v>
                </c:pt>
                <c:pt idx="2">
                  <c:v>15</c:v>
                </c:pt>
                <c:pt idx="3">
                  <c:v>10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007-4CBE-B622-9F63242AB5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633765464994317"/>
          <c:y val="6.3891010990618446E-2"/>
          <c:w val="0.23204388207596399"/>
          <c:h val="0.912378819983311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465811720052905E-2"/>
          <c:y val="8.9300344498640383E-3"/>
          <c:w val="0.94907407407407407"/>
          <c:h val="0.708559181194053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164E67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560-40FD-B3B7-C7C8BBB43E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560-40FD-B3B7-C7C8BBB43E1C}"/>
              </c:ext>
            </c:extLst>
          </c:dPt>
          <c:dPt>
            <c:idx val="2"/>
            <c:bubble3D val="0"/>
            <c:spPr>
              <a:solidFill>
                <a:srgbClr val="DC575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560-40FD-B3B7-C7C8BBB43E1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560-40FD-B3B7-C7C8BBB43E1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560-40FD-B3B7-C7C8BBB43E1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6B19254-B4D7-48B5-864E-933EFE908694}" type="VALUE">
                      <a:rPr lang="en-US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560-40FD-B3B7-C7C8BBB43E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общение с близкими</c:v>
                </c:pt>
                <c:pt idx="1">
                  <c:v>специальные сайты</c:v>
                </c:pt>
                <c:pt idx="2">
                  <c:v>книги/учебники/статьи/фильмы</c:v>
                </c:pt>
                <c:pt idx="3">
                  <c:v>профессиональный стандарт</c:v>
                </c:pt>
                <c:pt idx="4">
                  <c:v>свой ответ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38</c:v>
                </c:pt>
                <c:pt idx="1">
                  <c:v>32</c:v>
                </c:pt>
                <c:pt idx="2">
                  <c:v>15</c:v>
                </c:pt>
                <c:pt idx="3">
                  <c:v>11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560-40FD-B3B7-C7C8BBB43E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000352546712439"/>
          <c:y val="0.71519688787997615"/>
          <c:w val="0.80165974044911048"/>
          <c:h val="0.284639783379561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25579618031893"/>
          <c:y val="1.4955633043323348E-2"/>
          <c:w val="0.80515332613244717"/>
          <c:h val="0.553252182573129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6350"/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lt1"/>
                </a:solidFill>
              </a:ln>
              <a:effectLst/>
              <a:sp3d contourW="63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BBB-40E3-BFCD-72CBE8589C98}"/>
              </c:ext>
            </c:extLst>
          </c:dPt>
          <c:dPt>
            <c:idx val="1"/>
            <c:bubble3D val="0"/>
            <c:spPr>
              <a:solidFill>
                <a:srgbClr val="DC575C"/>
              </a:solidFill>
              <a:ln w="6350">
                <a:solidFill>
                  <a:schemeClr val="lt1"/>
                </a:solidFill>
              </a:ln>
              <a:effectLst/>
              <a:sp3d contourW="63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BBB-40E3-BFCD-72CBE8589C9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lt1"/>
                </a:solidFill>
              </a:ln>
              <a:effectLst/>
              <a:sp3d contourW="63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BBB-40E3-BFCD-72CBE8589C9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lt1"/>
                </a:solidFill>
              </a:ln>
              <a:effectLst/>
              <a:sp3d contourW="63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BBB-40E3-BFCD-72CBE8589C98}"/>
              </c:ext>
            </c:extLst>
          </c:dPt>
          <c:dPt>
            <c:idx val="4"/>
            <c:bubble3D val="0"/>
            <c:spPr>
              <a:solidFill>
                <a:srgbClr val="164E67"/>
              </a:solidFill>
              <a:ln w="6350">
                <a:solidFill>
                  <a:schemeClr val="lt1"/>
                </a:solidFill>
              </a:ln>
              <a:effectLst/>
              <a:sp3d contourW="63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BBB-40E3-BFCD-72CBE8589C9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6350">
                <a:solidFill>
                  <a:schemeClr val="lt1"/>
                </a:solidFill>
              </a:ln>
              <a:effectLst/>
              <a:sp3d contourW="63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BBB-40E3-BFCD-72CBE8589C98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fld id="{2B88A67E-E233-443F-9F60-A0FACFDDB598}" type="VALUE">
                      <a:rPr lang="en-US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BBB-40E3-BFCD-72CBE8589C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востребованность на рынке труда</c:v>
                </c:pt>
                <c:pt idx="1">
                  <c:v>стабильный доход</c:v>
                </c:pt>
                <c:pt idx="2">
                  <c:v>интересная деятельность</c:v>
                </c:pt>
                <c:pt idx="3">
                  <c:v>не планируют работать по своей профессии (специальности)</c:v>
                </c:pt>
                <c:pt idx="4">
                  <c:v>карьерный и/или профессиональный рост</c:v>
                </c:pt>
                <c:pt idx="5">
                  <c:v>свой ответ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26</c:v>
                </c:pt>
                <c:pt idx="1">
                  <c:v>24</c:v>
                </c:pt>
                <c:pt idx="2">
                  <c:v>21</c:v>
                </c:pt>
                <c:pt idx="3">
                  <c:v>14</c:v>
                </c:pt>
                <c:pt idx="4">
                  <c:v>13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BBB-40E3-BFCD-72CBE8589C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06262237664953"/>
          <c:y val="0.62873138744239232"/>
          <c:w val="0.80654706464822046"/>
          <c:h val="0.366364438487742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1159533883305444E-2"/>
          <c:y val="0"/>
          <c:w val="0.86518854619533725"/>
          <c:h val="0.833219155307800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6350"/>
          </c:spPr>
          <c:dPt>
            <c:idx val="0"/>
            <c:bubble3D val="0"/>
            <c:spPr>
              <a:solidFill>
                <a:srgbClr val="164E67"/>
              </a:solidFill>
              <a:ln w="6350">
                <a:solidFill>
                  <a:schemeClr val="lt1"/>
                </a:solidFill>
              </a:ln>
              <a:effectLst/>
              <a:sp3d contourW="63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22B-4324-9777-18D8E85807BE}"/>
              </c:ext>
            </c:extLst>
          </c:dPt>
          <c:dPt>
            <c:idx val="1"/>
            <c:bubble3D val="0"/>
            <c:spPr>
              <a:solidFill>
                <a:srgbClr val="5EC5F0"/>
              </a:solidFill>
              <a:ln w="6350">
                <a:solidFill>
                  <a:schemeClr val="lt1"/>
                </a:solidFill>
              </a:ln>
              <a:effectLst/>
              <a:sp3d contourW="63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22B-4324-9777-18D8E85807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lt1"/>
                </a:solidFill>
              </a:ln>
              <a:effectLst/>
              <a:sp3d contourW="63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22B-4324-9777-18D8E85807BE}"/>
              </c:ext>
            </c:extLst>
          </c:dPt>
          <c:dPt>
            <c:idx val="3"/>
            <c:bubble3D val="0"/>
            <c:spPr>
              <a:solidFill>
                <a:srgbClr val="FFFFFF">
                  <a:lumMod val="95000"/>
                </a:srgbClr>
              </a:solidFill>
              <a:ln w="6350">
                <a:solidFill>
                  <a:schemeClr val="lt1"/>
                </a:solidFill>
              </a:ln>
              <a:effectLst/>
              <a:sp3d contourW="63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22B-4324-9777-18D8E85807B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6350">
                <a:solidFill>
                  <a:schemeClr val="lt1"/>
                </a:solidFill>
              </a:ln>
              <a:effectLst/>
              <a:sp3d contourW="63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22B-4324-9777-18D8E85807B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6350">
                <a:solidFill>
                  <a:schemeClr val="lt1"/>
                </a:solidFill>
              </a:ln>
              <a:effectLst/>
              <a:sp3d contourW="63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22B-4324-9777-18D8E85807B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6350">
                <a:solidFill>
                  <a:schemeClr val="lt1"/>
                </a:solidFill>
              </a:ln>
              <a:effectLst/>
              <a:sp3d contourW="63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222B-4324-9777-18D8E85807B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6350">
                <a:solidFill>
                  <a:schemeClr val="lt1"/>
                </a:solidFill>
              </a:ln>
              <a:effectLst/>
              <a:sp3d contourW="63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222B-4324-9777-18D8E85807BE}"/>
              </c:ext>
            </c:extLst>
          </c:dPt>
          <c:dPt>
            <c:idx val="8"/>
            <c:bubble3D val="0"/>
            <c:spPr>
              <a:solidFill>
                <a:srgbClr val="DC575C"/>
              </a:solidFill>
              <a:ln w="6350">
                <a:solidFill>
                  <a:schemeClr val="lt1"/>
                </a:solidFill>
              </a:ln>
              <a:effectLst/>
              <a:sp3d contourW="63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CAB1-4DDD-AD0E-1ADBF3A0742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1252FB6-BEEB-4E59-9BCA-DD0686FFCD3D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22B-4324-9777-18D8E85807BE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2B-4324-9777-18D8E85807BE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2B-4324-9777-18D8E85807BE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22B-4324-9777-18D8E85807BE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22B-4324-9777-18D8E85807BE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22B-4324-9777-18D8E85807BE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AB1-4DDD-AD0E-1ADBF3A074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пропустили</c:v>
                </c:pt>
                <c:pt idx="1">
                  <c:v>сварщик</c:v>
                </c:pt>
                <c:pt idx="2">
                  <c:v>повар</c:v>
                </c:pt>
                <c:pt idx="3">
                  <c:v>воспитатель</c:v>
                </c:pt>
                <c:pt idx="4">
                  <c:v>учитель начальных классов</c:v>
                </c:pt>
                <c:pt idx="5">
                  <c:v>электрик</c:v>
                </c:pt>
                <c:pt idx="6">
                  <c:v>программист</c:v>
                </c:pt>
                <c:pt idx="7">
                  <c:v>автомеханик</c:v>
                </c:pt>
                <c:pt idx="8">
                  <c:v>свой ответ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4.7</c:v>
                </c:pt>
                <c:pt idx="1">
                  <c:v>13.5</c:v>
                </c:pt>
                <c:pt idx="2">
                  <c:v>13.1</c:v>
                </c:pt>
                <c:pt idx="3">
                  <c:v>2.2999999999999998</c:v>
                </c:pt>
                <c:pt idx="4">
                  <c:v>1.8</c:v>
                </c:pt>
                <c:pt idx="5">
                  <c:v>1.2</c:v>
                </c:pt>
                <c:pt idx="6">
                  <c:v>1.1000000000000001</c:v>
                </c:pt>
                <c:pt idx="7">
                  <c:v>1</c:v>
                </c:pt>
                <c:pt idx="8">
                  <c:v>61.3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22B-4324-9777-18D8E85807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435076916522401E-2"/>
          <c:y val="0.72907964770537359"/>
          <c:w val="0.91096582817538707"/>
          <c:h val="0.26955549386306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7383870963357845E-2"/>
          <c:y val="5.0178073717510513E-2"/>
          <c:w val="0.83823305343058441"/>
          <c:h val="0.642410919147357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/>
          </c:spPr>
          <c:dPt>
            <c:idx val="0"/>
            <c:bubble3D val="0"/>
            <c:spPr>
              <a:solidFill>
                <a:srgbClr val="FFC73D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090-4992-B2B1-C441FFF2BC18}"/>
              </c:ext>
            </c:extLst>
          </c:dPt>
          <c:dPt>
            <c:idx val="1"/>
            <c:bubble3D val="0"/>
            <c:spPr>
              <a:solidFill>
                <a:srgbClr val="179580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090-4992-B2B1-C441FFF2BC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090-4992-B2B1-C441FFF2BC18}"/>
              </c:ext>
            </c:extLst>
          </c:dPt>
          <c:dPt>
            <c:idx val="3"/>
            <c:bubble3D val="0"/>
            <c:spPr>
              <a:solidFill>
                <a:srgbClr val="5EC5F0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090-4992-B2B1-C441FFF2BC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работать по специальности</c:v>
                </c:pt>
                <c:pt idx="1">
                  <c:v>продолжить обучение</c:v>
                </c:pt>
                <c:pt idx="2">
                  <c:v>работать по другой специальности</c:v>
                </c:pt>
                <c:pt idx="3">
                  <c:v>свой ответ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</c:v>
                </c:pt>
                <c:pt idx="1">
                  <c:v>36</c:v>
                </c:pt>
                <c:pt idx="2">
                  <c:v>12.4</c:v>
                </c:pt>
                <c:pt idx="3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90-4992-B2B1-C441FFF2BC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76695004259171E-2"/>
          <c:y val="0.70198304137185119"/>
          <c:w val="0.89999991546950353"/>
          <c:h val="0.254933745206358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0.42169</cdr:x>
      <cdr:y>0.7222</cdr:y>
    </cdr:from>
    <cdr:to>
      <cdr:x>0.5343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24238" y="31550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5BAB6-B4D7-4B16-85F3-93B612B35933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B2719-E9DD-4A22-82F7-EF08CDB83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183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17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77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584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203AD769-FC64-1343-B821-6DD90E2432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322615"/>
            <a:ext cx="12192001" cy="42127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1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DA6CA8-5423-E244-9B38-31A489CDCE6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270059" y="0"/>
            <a:ext cx="6921942" cy="6858000"/>
          </a:xfrm>
          <a:custGeom>
            <a:avLst/>
            <a:gdLst>
              <a:gd name="connsiteX0" fmla="*/ 3429000 w 13840279"/>
              <a:gd name="connsiteY0" fmla="*/ 0 h 13716000"/>
              <a:gd name="connsiteX1" fmla="*/ 13840279 w 13840279"/>
              <a:gd name="connsiteY1" fmla="*/ 0 h 13716000"/>
              <a:gd name="connsiteX2" fmla="*/ 13840279 w 13840279"/>
              <a:gd name="connsiteY2" fmla="*/ 13716000 h 13716000"/>
              <a:gd name="connsiteX3" fmla="*/ 0 w 1384027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0279" h="13716000">
                <a:moveTo>
                  <a:pt x="3429000" y="0"/>
                </a:moveTo>
                <a:lnTo>
                  <a:pt x="13840279" y="0"/>
                </a:lnTo>
                <a:lnTo>
                  <a:pt x="13840279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78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ssage C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5342670-1E6B-2243-BFE4-13CC9A340BF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36942" y="2492909"/>
            <a:ext cx="2914096" cy="2913583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714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637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DE59CD-F7EF-D045-9A01-8CB50D9E82C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60611" y="1792706"/>
            <a:ext cx="3246376" cy="2622884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584E960F-C266-BF4B-B2D5-60FE8D7EE8D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472812" y="1792706"/>
            <a:ext cx="3246376" cy="2622884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B775A8E3-09B9-3F44-9104-1FC0623165D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85015" y="1792706"/>
            <a:ext cx="3246376" cy="2622884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65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56A802A-CF0F-294B-947F-43F6F524F36D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096624" y="2052187"/>
            <a:ext cx="1998752" cy="177239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748F481-48E8-8C47-AD9E-878B66C75C5B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432638" y="2052187"/>
            <a:ext cx="1998752" cy="177239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313F4662-933F-B446-AB1D-5C45CBF78B3E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7264631" y="2052187"/>
            <a:ext cx="1998752" cy="177239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E4C7DF76-3B50-CF4E-A97F-5E12740FB56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2928617" y="2052187"/>
            <a:ext cx="1998752" cy="177239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29CEC465-1544-7049-91D7-29D016FE7B52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60610" y="2052187"/>
            <a:ext cx="1998752" cy="177239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35089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F7D90D83-BD22-1949-A0A9-3BEF75F78470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60610" y="2052187"/>
            <a:ext cx="3055146" cy="235096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00899B9-90C6-E64E-B79D-73B7BE0F1210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8427" y="2052187"/>
            <a:ext cx="3055146" cy="235096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DEDB759-018A-0947-8BBB-7530FF0E865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8376245" y="2052187"/>
            <a:ext cx="3055146" cy="235096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3026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A7C6384-A575-CE44-B39F-F0FAFD17C8F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" y="1538288"/>
            <a:ext cx="12191999" cy="25908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970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595F917-A10A-7D48-A453-DD1C16E302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76389" y="0"/>
            <a:ext cx="8815612" cy="6858000"/>
          </a:xfrm>
          <a:custGeom>
            <a:avLst/>
            <a:gdLst>
              <a:gd name="connsiteX0" fmla="*/ 6992005 w 17626633"/>
              <a:gd name="connsiteY0" fmla="*/ 0 h 13716000"/>
              <a:gd name="connsiteX1" fmla="*/ 17626633 w 17626633"/>
              <a:gd name="connsiteY1" fmla="*/ 0 h 13716000"/>
              <a:gd name="connsiteX2" fmla="*/ 17626633 w 17626633"/>
              <a:gd name="connsiteY2" fmla="*/ 13716000 h 13716000"/>
              <a:gd name="connsiteX3" fmla="*/ 0 w 1762663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26633" h="13716000">
                <a:moveTo>
                  <a:pt x="6992005" y="0"/>
                </a:moveTo>
                <a:lnTo>
                  <a:pt x="17626633" y="0"/>
                </a:lnTo>
                <a:lnTo>
                  <a:pt x="17626633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26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tners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C262896-D45B-8540-99F3-4E0343A95BF4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3705105" y="1826512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F402F7B-4E9F-1847-BA06-26E68B645E88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704057" y="1831707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C5A2577-05DA-7A4A-AF87-71AE01D6E68D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9648551" y="1831707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2A1CBFF6-2D5A-A846-B123-4BD4299E347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3705105" y="4329497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6BF9EB6C-446F-E84B-8809-6FF2A081467B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6704057" y="4334692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0A16CA3F-C9FB-9C4B-B646-054BA4F0D4B6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9648551" y="4334692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E5356536-27FE-FD4B-9427-B0D18C24582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760611" y="1826512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62F5D910-2587-FA46-A48F-947D4C93AC90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760611" y="4329497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33522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6295B25-9368-0043-B691-DE6DF16778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1998" cy="6858000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24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e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07B23509-54E1-2343-9818-5257729FABB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83296" y="1732643"/>
            <a:ext cx="2671135" cy="2142309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883796DA-047C-F44B-BFD6-ACB4DE8E905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754431" y="1732643"/>
            <a:ext cx="2671135" cy="2142309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3C9247A-58F9-2647-923F-8643A7A6EC3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83296" y="3874951"/>
            <a:ext cx="2671135" cy="2142309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3F92035-FDAA-204B-A9C0-301719BC774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754431" y="3874951"/>
            <a:ext cx="2671135" cy="2142309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16114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13659C68-9849-0F4C-AF16-8306D56B39C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0" y="3429000"/>
            <a:ext cx="2437511" cy="17145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79D883E6-85F4-0747-A286-41E090FAB02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5143500"/>
            <a:ext cx="2437511" cy="17145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5CD66589-4579-1C46-9095-B78021DB186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437511" y="3429000"/>
            <a:ext cx="2437511" cy="3429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13">
            <a:extLst>
              <a:ext uri="{FF2B5EF4-FFF2-40B4-BE49-F238E27FC236}">
                <a16:creationId xmlns:a16="http://schemas.microsoft.com/office/drawing/2014/main" id="{027B4302-89AA-294F-93A3-04D0888E184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754489" y="3429000"/>
            <a:ext cx="2437511" cy="3429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3">
            <a:extLst>
              <a:ext uri="{FF2B5EF4-FFF2-40B4-BE49-F238E27FC236}">
                <a16:creationId xmlns:a16="http://schemas.microsoft.com/office/drawing/2014/main" id="{E4DD0C2B-9F4F-1846-942C-B40CCD1F11D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754489" y="0"/>
            <a:ext cx="2437511" cy="3429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B2A9F20B-5B71-0049-BD19-CB51A9C6104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0" y="0"/>
            <a:ext cx="4875022" cy="3429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3">
            <a:extLst>
              <a:ext uri="{FF2B5EF4-FFF2-40B4-BE49-F238E27FC236}">
                <a16:creationId xmlns:a16="http://schemas.microsoft.com/office/drawing/2014/main" id="{0495A104-8EC3-0148-86B3-CBF03B78DD2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879468" y="0"/>
            <a:ext cx="2437511" cy="3429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73CE5F2E-E628-2840-AD2B-D6CE986E9A6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316978" y="0"/>
            <a:ext cx="2437511" cy="17145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0D488DED-F061-2C44-A69B-3C2DBAAB0D1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316978" y="1714500"/>
            <a:ext cx="2437511" cy="17145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01402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0" y="1682496"/>
            <a:ext cx="4060994" cy="4407408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27E78741-9001-2D47-BE58-AC12084C73A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060994" y="1682496"/>
            <a:ext cx="4070012" cy="4407408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A8FF3F97-DFC0-DB4D-9322-CE22C19F630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31006" y="1682496"/>
            <a:ext cx="4060994" cy="4407408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30064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AF9C25C1-B41E-FD48-8E06-E56DC06440D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682496"/>
            <a:ext cx="6096000" cy="4407408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AF2B123A-BD27-9F4E-B96A-7B5FCF3A2F6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96000" y="1682496"/>
            <a:ext cx="6096000" cy="4407408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36754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ple Phon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29">
            <a:extLst>
              <a:ext uri="{FF2B5EF4-FFF2-40B4-BE49-F238E27FC236}">
                <a16:creationId xmlns:a16="http://schemas.microsoft.com/office/drawing/2014/main" id="{5BC7FBE8-AE1E-AD48-9D55-E40B106D07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37865" y="1547666"/>
            <a:ext cx="2921152" cy="6296256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US" sz="1200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550774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F10F635D-281B-D047-B147-A1C601B8F0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88629" y="2622593"/>
            <a:ext cx="3753462" cy="2468595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US" sz="1200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880626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ktop Ma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75AC599F-D966-1244-8682-69358B7539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8472" y="2136199"/>
            <a:ext cx="5206451" cy="2983889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US" sz="1200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840651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y 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D2BED1C-9FF6-6240-953C-66CEF532363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179388" y="0"/>
            <a:ext cx="8012612" cy="6858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392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12F14AF-CA72-8043-9E4F-CC27EB093D8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" y="1"/>
            <a:ext cx="4132809" cy="6857999"/>
          </a:xfrm>
          <a:custGeom>
            <a:avLst/>
            <a:gdLst>
              <a:gd name="connsiteX0" fmla="*/ 0 w 8263466"/>
              <a:gd name="connsiteY0" fmla="*/ 0 h 13715998"/>
              <a:gd name="connsiteX1" fmla="*/ 8263466 w 8263466"/>
              <a:gd name="connsiteY1" fmla="*/ 0 h 13715998"/>
              <a:gd name="connsiteX2" fmla="*/ 3871879 w 8263466"/>
              <a:gd name="connsiteY2" fmla="*/ 13715998 h 13715998"/>
              <a:gd name="connsiteX3" fmla="*/ 0 w 8263466"/>
              <a:gd name="connsiteY3" fmla="*/ 13715998 h 1371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63466" h="13715998">
                <a:moveTo>
                  <a:pt x="0" y="0"/>
                </a:moveTo>
                <a:lnTo>
                  <a:pt x="8263466" y="0"/>
                </a:lnTo>
                <a:lnTo>
                  <a:pt x="3871879" y="13715998"/>
                </a:lnTo>
                <a:lnTo>
                  <a:pt x="0" y="13715998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04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DE59CD-F7EF-D045-9A01-8CB50D9E82C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34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1CAB416D-699C-1441-B318-50BEE75FC0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149286" y="1890633"/>
            <a:ext cx="1893428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C88E4646-E9C8-2F43-96CD-BA808FE8376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537961" y="1890633"/>
            <a:ext cx="1893428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60611" y="1890633"/>
            <a:ext cx="1893428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3F187603-B288-424D-8566-7CB22ABB77C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199645" y="3191054"/>
            <a:ext cx="1404034" cy="1403787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7F72402-C348-1242-B6F6-E7F77EDE684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588320" y="3191054"/>
            <a:ext cx="1404034" cy="1403787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3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1CAB416D-699C-1441-B318-50BEE75FC0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149286" y="1890633"/>
            <a:ext cx="1893428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C88E4646-E9C8-2F43-96CD-BA808FE8376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60295" y="1890633"/>
            <a:ext cx="1893428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338277" y="1890633"/>
            <a:ext cx="1893428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63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524556" y="1890633"/>
            <a:ext cx="1893428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67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DD7B4DF9-F4CD-8348-96A3-DB7AEF40F5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096001" y="3429000"/>
            <a:ext cx="6095999" cy="34290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645B37BB-879B-C14B-BA08-07975762310C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096000" y="0"/>
            <a:ext cx="6095999" cy="342900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19726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1E95702-1578-B744-9130-55B3B94F74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"/>
            <a:ext cx="5030510" cy="6858000"/>
          </a:xfrm>
          <a:custGeom>
            <a:avLst/>
            <a:gdLst>
              <a:gd name="connsiteX0" fmla="*/ 0 w 10058400"/>
              <a:gd name="connsiteY0" fmla="*/ 0 h 13715999"/>
              <a:gd name="connsiteX1" fmla="*/ 10058400 w 10058400"/>
              <a:gd name="connsiteY1" fmla="*/ 0 h 13715999"/>
              <a:gd name="connsiteX2" fmla="*/ 5666812 w 10058400"/>
              <a:gd name="connsiteY2" fmla="*/ 13715999 h 13715999"/>
              <a:gd name="connsiteX3" fmla="*/ 0 w 10058400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13715999">
                <a:moveTo>
                  <a:pt x="0" y="0"/>
                </a:moveTo>
                <a:lnTo>
                  <a:pt x="10058400" y="0"/>
                </a:lnTo>
                <a:lnTo>
                  <a:pt x="5666812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431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E00782E-4C24-ED44-8642-3E6127757C63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1377915" y="2287642"/>
            <a:ext cx="1392708" cy="139234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7574E609-94B7-3248-B664-2520CD94AEE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61631" y="2287642"/>
            <a:ext cx="1392708" cy="139234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28CAB6C0-80B5-0145-BB48-171DC389787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745346" y="2287642"/>
            <a:ext cx="1392708" cy="139234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13CDD826-7A09-0E46-924D-3E22C1ADC0D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21376" y="2287642"/>
            <a:ext cx="1392708" cy="139234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21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CBDB90-54CE-7244-803E-647CA61D2CD7}"/>
              </a:ext>
            </a:extLst>
          </p:cNvPr>
          <p:cNvSpPr txBox="1"/>
          <p:nvPr userDrawn="1"/>
        </p:nvSpPr>
        <p:spPr>
          <a:xfrm>
            <a:off x="11112909" y="6259420"/>
            <a:ext cx="37221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 defTabSz="914217"/>
            <a:fld id="{D93340F3-85EA-5849-99E4-E0C4FF56AC6F}" type="slidenum">
              <a:rPr lang="en-US" sz="1200">
                <a:solidFill>
                  <a:srgbClr val="FFFFFF">
                    <a:lumMod val="65000"/>
                  </a:srgb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pPr algn="r" defTabSz="914217"/>
              <a:t>‹#›</a:t>
            </a:fld>
            <a:endParaRPr lang="en-US" sz="1200" dirty="0">
              <a:solidFill>
                <a:srgbClr val="FFFFFF">
                  <a:lumMod val="65000"/>
                </a:srgb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92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172" rtl="0" eaLnBrk="1" latinLnBrk="0" hangingPunct="1">
        <a:lnSpc>
          <a:spcPct val="100000"/>
        </a:lnSpc>
        <a:spcBef>
          <a:spcPct val="0"/>
        </a:spcBef>
        <a:buNone/>
        <a:defRPr sz="4000" b="1" i="0" kern="1200" spc="150">
          <a:solidFill>
            <a:schemeClr val="tx1"/>
          </a:solidFill>
          <a:latin typeface="PT Serif" panose="020A0603040505020204" pitchFamily="18" charset="77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ts val="1850"/>
        </a:lnSpc>
        <a:spcBef>
          <a:spcPts val="6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1pPr>
      <a:lvl2pPr marL="685629" indent="-228543" algn="l" defTabSz="914172" rtl="0" eaLnBrk="1" latinLnBrk="0" hangingPunct="1">
        <a:lnSpc>
          <a:spcPts val="1850"/>
        </a:lnSpc>
        <a:spcBef>
          <a:spcPts val="6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2pPr>
      <a:lvl3pPr marL="1142715" indent="-228543" algn="l" defTabSz="914172" rtl="0" eaLnBrk="1" latinLnBrk="0" hangingPunct="1">
        <a:lnSpc>
          <a:spcPts val="1850"/>
        </a:lnSpc>
        <a:spcBef>
          <a:spcPts val="6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3pPr>
      <a:lvl4pPr marL="1599800" indent="-228543" algn="l" defTabSz="914172" rtl="0" eaLnBrk="1" latinLnBrk="0" hangingPunct="1">
        <a:lnSpc>
          <a:spcPts val="1850"/>
        </a:lnSpc>
        <a:spcBef>
          <a:spcPts val="6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4pPr>
      <a:lvl5pPr marL="2056886" indent="-228543" algn="l" defTabSz="914172" rtl="0" eaLnBrk="1" latinLnBrk="0" hangingPunct="1">
        <a:lnSpc>
          <a:spcPts val="1850"/>
        </a:lnSpc>
        <a:spcBef>
          <a:spcPts val="6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5" b="12005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9A168C-9BAE-5F47-9CE2-5E4F2AD0EE39}"/>
              </a:ext>
            </a:extLst>
          </p:cNvPr>
          <p:cNvSpPr/>
          <p:nvPr/>
        </p:nvSpPr>
        <p:spPr>
          <a:xfrm>
            <a:off x="12389" y="0"/>
            <a:ext cx="12188823" cy="6858000"/>
          </a:xfrm>
          <a:prstGeom prst="rect">
            <a:avLst/>
          </a:prstGeom>
          <a:solidFill>
            <a:schemeClr val="tx1">
              <a:lumMod val="5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Noto Sans ExtraLight" panose="020B0302040504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FBE69680-E96C-EA4C-AB95-423018BE629B}"/>
              </a:ext>
            </a:extLst>
          </p:cNvPr>
          <p:cNvSpPr/>
          <p:nvPr/>
        </p:nvSpPr>
        <p:spPr>
          <a:xfrm>
            <a:off x="338725" y="1179374"/>
            <a:ext cx="2416629" cy="2416629"/>
          </a:xfrm>
          <a:prstGeom prst="halfFrame">
            <a:avLst>
              <a:gd name="adj1" fmla="val 3484"/>
              <a:gd name="adj2" fmla="val 31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7F7F7F"/>
              </a:solidFill>
              <a:latin typeface="Noto Sans ExtraLight" panose="020B0302040504020204" pitchFamily="34" charset="0"/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53A1B986-4B82-924B-9E4B-1ED0E389F8EC}"/>
              </a:ext>
            </a:extLst>
          </p:cNvPr>
          <p:cNvSpPr/>
          <p:nvPr/>
        </p:nvSpPr>
        <p:spPr>
          <a:xfrm rot="10800000">
            <a:off x="8862132" y="3323779"/>
            <a:ext cx="2416629" cy="2416629"/>
          </a:xfrm>
          <a:prstGeom prst="halfFrame">
            <a:avLst>
              <a:gd name="adj1" fmla="val 3484"/>
              <a:gd name="adj2" fmla="val 31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7F7F7F"/>
              </a:solidFill>
              <a:latin typeface="Noto Sans ExtraLight" panose="020B03020405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16" y="123582"/>
            <a:ext cx="2372873" cy="359665"/>
          </a:xfrm>
          <a:prstGeom prst="rect">
            <a:avLst/>
          </a:prstGeom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069A168C-9BAE-5F47-9CE2-5E4F2AD0EE39}"/>
              </a:ext>
            </a:extLst>
          </p:cNvPr>
          <p:cNvSpPr/>
          <p:nvPr/>
        </p:nvSpPr>
        <p:spPr>
          <a:xfrm>
            <a:off x="683740" y="1515761"/>
            <a:ext cx="10313773" cy="3888261"/>
          </a:xfrm>
          <a:prstGeom prst="rect">
            <a:avLst/>
          </a:prstGeom>
          <a:solidFill>
            <a:schemeClr val="tx1">
              <a:lumMod val="5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Noto Sans ExtraLight" panose="020B030204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2736" y="1375538"/>
            <a:ext cx="10815781" cy="378565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 defTabSz="914217"/>
            <a:r>
              <a:rPr lang="ru-RU" sz="4000" b="1" dirty="0">
                <a:solidFill>
                  <a:srgbClr val="FFFFFF"/>
                </a:solidFill>
                <a:ea typeface="Source Sans Pro" panose="020B0503030403020204" pitchFamily="34" charset="0"/>
                <a:cs typeface="Mukta" panose="020B0000000000000000" pitchFamily="34" charset="77"/>
              </a:rPr>
              <a:t>Аналитическая справка </a:t>
            </a:r>
          </a:p>
          <a:p>
            <a:pPr algn="ctr" defTabSz="914217"/>
            <a:r>
              <a:rPr lang="ru-RU" sz="4000" b="1" dirty="0">
                <a:solidFill>
                  <a:srgbClr val="FFFFFF"/>
                </a:solidFill>
                <a:ea typeface="Source Sans Pro" panose="020B0503030403020204" pitchFamily="34" charset="0"/>
                <a:cs typeface="Mukta" panose="020B0000000000000000" pitchFamily="34" charset="77"/>
              </a:rPr>
              <a:t>по результатам опроса молодежи </a:t>
            </a:r>
          </a:p>
          <a:p>
            <a:pPr algn="ctr" defTabSz="914217"/>
            <a:r>
              <a:rPr lang="ru-RU" sz="4000" b="1" dirty="0">
                <a:solidFill>
                  <a:srgbClr val="FFFFFF"/>
                </a:solidFill>
                <a:ea typeface="Source Sans Pro" panose="020B0503030403020204" pitchFamily="34" charset="0"/>
                <a:cs typeface="Mukta" panose="020B0000000000000000" pitchFamily="34" charset="77"/>
              </a:rPr>
              <a:t>по вопросам применения </a:t>
            </a:r>
          </a:p>
          <a:p>
            <a:pPr algn="ctr" defTabSz="914217"/>
            <a:r>
              <a:rPr lang="ru-RU" sz="4000" b="1" dirty="0">
                <a:solidFill>
                  <a:srgbClr val="FFFFFF"/>
                </a:solidFill>
                <a:ea typeface="Source Sans Pro" panose="020B0503030403020204" pitchFamily="34" charset="0"/>
                <a:cs typeface="Mukta" panose="020B0000000000000000" pitchFamily="34" charset="77"/>
              </a:rPr>
              <a:t>инструментов НСК</a:t>
            </a:r>
          </a:p>
          <a:p>
            <a:pPr algn="ctr" defTabSz="914217"/>
            <a:r>
              <a:rPr lang="ru-RU" sz="4000" b="1" dirty="0">
                <a:solidFill>
                  <a:srgbClr val="FFFFFF"/>
                </a:solidFill>
                <a:ea typeface="Source Sans Pro" panose="020B0503030403020204" pitchFamily="34" charset="0"/>
                <a:cs typeface="Mukta" panose="020B0000000000000000" pitchFamily="34" charset="77"/>
              </a:rPr>
              <a:t> для планирования профессионального </a:t>
            </a:r>
          </a:p>
          <a:p>
            <a:pPr algn="ctr" defTabSz="914217"/>
            <a:r>
              <a:rPr lang="ru-RU" sz="4000" b="1" dirty="0">
                <a:solidFill>
                  <a:srgbClr val="FFFFFF"/>
                </a:solidFill>
                <a:ea typeface="Source Sans Pro" panose="020B0503030403020204" pitchFamily="34" charset="0"/>
                <a:cs typeface="Mukta" panose="020B0000000000000000" pitchFamily="34" charset="77"/>
              </a:rPr>
              <a:t>и карьерного развития </a:t>
            </a:r>
            <a:endParaRPr lang="en-US" sz="4000" b="1" dirty="0">
              <a:solidFill>
                <a:srgbClr val="FFFFFF"/>
              </a:solidFill>
              <a:ea typeface="Source Sans Pro" panose="020B0503030403020204" pitchFamily="34" charset="0"/>
              <a:cs typeface="Mukta" panose="020B0000000000000000" pitchFamily="34" charset="7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654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453904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361" y="77584"/>
            <a:ext cx="2371550" cy="3596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546" y="980303"/>
            <a:ext cx="44319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chemeClr val="tx1">
                    <a:lumMod val="75000"/>
                  </a:schemeClr>
                </a:solidFill>
              </a:rPr>
              <a:t>Что Вы планируете делать после получения диплома (для юношей - без учета службы в армии)?</a:t>
            </a:r>
            <a:endParaRPr lang="ru-RU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85503" y="0"/>
            <a:ext cx="107092" cy="6858000"/>
          </a:xfrm>
          <a:prstGeom prst="rect">
            <a:avLst/>
          </a:prstGeom>
          <a:solidFill>
            <a:srgbClr val="5E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23482540"/>
              </p:ext>
            </p:extLst>
          </p:nvPr>
        </p:nvGraphicFramePr>
        <p:xfrm>
          <a:off x="4957010" y="798897"/>
          <a:ext cx="6622181" cy="590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667469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453904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361" y="77584"/>
            <a:ext cx="2371550" cy="3596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546" y="980303"/>
            <a:ext cx="44319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chemeClr val="tx1">
                    <a:lumMod val="75000"/>
                  </a:schemeClr>
                </a:solidFill>
              </a:rPr>
              <a:t>Какая квалификация Вам будет присвоена после окончания обучения?</a:t>
            </a:r>
            <a:endParaRPr lang="ru-RU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85503" y="0"/>
            <a:ext cx="107092" cy="6858000"/>
          </a:xfrm>
          <a:prstGeom prst="rect">
            <a:avLst/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9642373"/>
              </p:ext>
            </p:extLst>
          </p:nvPr>
        </p:nvGraphicFramePr>
        <p:xfrm>
          <a:off x="4806215" y="779646"/>
          <a:ext cx="7167612" cy="5630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602790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453904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361" y="77584"/>
            <a:ext cx="2371550" cy="3596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5655" y="1066931"/>
            <a:ext cx="41141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chemeClr val="tx1">
                    <a:lumMod val="75000"/>
                  </a:schemeClr>
                </a:solidFill>
              </a:rPr>
              <a:t>Что, с Вашей точки зрения, повышает конкурентоспособность выпускника на рынке труда?</a:t>
            </a:r>
            <a:endParaRPr lang="ru-RU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85503" y="0"/>
            <a:ext cx="107092" cy="6858000"/>
          </a:xfrm>
          <a:prstGeom prst="rect">
            <a:avLst/>
          </a:prstGeom>
          <a:solidFill>
            <a:srgbClr val="F39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471633724"/>
              </p:ext>
            </p:extLst>
          </p:nvPr>
        </p:nvGraphicFramePr>
        <p:xfrm>
          <a:off x="5386237" y="885524"/>
          <a:ext cx="5962650" cy="585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800523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453904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361" y="77584"/>
            <a:ext cx="2371550" cy="3596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159" y="1423065"/>
            <a:ext cx="37414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chemeClr val="tx1">
                    <a:lumMod val="75000"/>
                  </a:schemeClr>
                </a:solidFill>
              </a:rPr>
              <a:t>Планируете ли Вы пройти независимую оценку квалификации?</a:t>
            </a:r>
            <a:endParaRPr lang="ru-RU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85503" y="0"/>
            <a:ext cx="107092" cy="6858000"/>
          </a:xfrm>
          <a:prstGeom prst="rect">
            <a:avLst/>
          </a:prstGeom>
          <a:solidFill>
            <a:srgbClr val="179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497083323"/>
              </p:ext>
            </p:extLst>
          </p:nvPr>
        </p:nvGraphicFramePr>
        <p:xfrm>
          <a:off x="5213383" y="924025"/>
          <a:ext cx="6038850" cy="5630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571345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361" y="77584"/>
            <a:ext cx="2371550" cy="3596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2415941"/>
            <a:ext cx="12192000" cy="4442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367815"/>
            <a:ext cx="12192000" cy="96252"/>
          </a:xfrm>
          <a:prstGeom prst="rect">
            <a:avLst/>
          </a:prstGeom>
          <a:solidFill>
            <a:srgbClr val="DC5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12725574"/>
              </p:ext>
            </p:extLst>
          </p:nvPr>
        </p:nvGraphicFramePr>
        <p:xfrm>
          <a:off x="1664042" y="2514600"/>
          <a:ext cx="8707395" cy="3976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35890" y="197708"/>
            <a:ext cx="80071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>
                <a:solidFill>
                  <a:schemeClr val="tx1">
                    <a:lumMod val="75000"/>
                  </a:schemeClr>
                </a:solidFill>
              </a:rPr>
              <a:t>Какие трудовые функции в соответствии с профессиональным стандартом вы будете выполнять на рабочем месте? </a:t>
            </a:r>
            <a:endParaRPr lang="ru-RU" sz="32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1116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361" y="77584"/>
            <a:ext cx="2371550" cy="3596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2415941"/>
            <a:ext cx="12192000" cy="4442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367815"/>
            <a:ext cx="12192000" cy="96252"/>
          </a:xfrm>
          <a:prstGeom prst="rect">
            <a:avLst/>
          </a:prstGeom>
          <a:solidFill>
            <a:srgbClr val="5E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41394" y="617717"/>
            <a:ext cx="8163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75000"/>
                  </a:schemeClr>
                </a:solidFill>
              </a:rPr>
              <a:t>Какие ограничения есть для допуска к работе по вашей профессии (специальности)?</a:t>
            </a:r>
            <a:endParaRPr lang="ru-RU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27966403"/>
              </p:ext>
            </p:extLst>
          </p:nvPr>
        </p:nvGraphicFramePr>
        <p:xfrm>
          <a:off x="1400432" y="2679331"/>
          <a:ext cx="9160476" cy="3915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276786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361" y="77584"/>
            <a:ext cx="2371550" cy="3596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2415941"/>
            <a:ext cx="12192000" cy="4442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367815"/>
            <a:ext cx="12192000" cy="96252"/>
          </a:xfrm>
          <a:prstGeom prst="rect">
            <a:avLst/>
          </a:prstGeom>
          <a:solidFill>
            <a:srgbClr val="FFC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001795" y="281649"/>
            <a:ext cx="75792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75000"/>
                  </a:schemeClr>
                </a:solidFill>
              </a:rPr>
              <a:t>В каком регионе Вы бы хотели работать? Выберите и дополните один ответ, указав название </a:t>
            </a:r>
            <a:r>
              <a:rPr lang="ru-RU" sz="3200" b="1" dirty="0" smtClean="0">
                <a:solidFill>
                  <a:schemeClr val="tx1">
                    <a:lumMod val="75000"/>
                  </a:schemeClr>
                </a:solidFill>
              </a:rPr>
              <a:t>региона</a:t>
            </a:r>
            <a:endParaRPr lang="ru-RU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89441119"/>
              </p:ext>
            </p:extLst>
          </p:nvPr>
        </p:nvGraphicFramePr>
        <p:xfrm>
          <a:off x="356134" y="2666198"/>
          <a:ext cx="10231655" cy="408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181074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361" y="77584"/>
            <a:ext cx="2371550" cy="3596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2415941"/>
            <a:ext cx="12192000" cy="4442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367815"/>
            <a:ext cx="12192000" cy="96252"/>
          </a:xfrm>
          <a:prstGeom prst="rect">
            <a:avLst/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43199" y="437279"/>
            <a:ext cx="5923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>
                <a:solidFill>
                  <a:schemeClr val="tx1">
                    <a:lumMod val="75000"/>
                  </a:schemeClr>
                </a:solidFill>
              </a:rPr>
              <a:t>В каком городе или сельской местности Вы бы хотели работать?</a:t>
            </a:r>
            <a:endParaRPr lang="ru-RU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450108263"/>
              </p:ext>
            </p:extLst>
          </p:nvPr>
        </p:nvGraphicFramePr>
        <p:xfrm>
          <a:off x="144162" y="2055065"/>
          <a:ext cx="11755394" cy="472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280095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361" y="77584"/>
            <a:ext cx="2371550" cy="3596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2415941"/>
            <a:ext cx="12192000" cy="4442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367815"/>
            <a:ext cx="12192000" cy="96252"/>
          </a:xfrm>
          <a:prstGeom prst="rect">
            <a:avLst/>
          </a:prstGeom>
          <a:solidFill>
            <a:srgbClr val="179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940908" y="560173"/>
            <a:ext cx="5379308" cy="181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75000"/>
                  </a:schemeClr>
                </a:solidFill>
              </a:rPr>
              <a:t>В какую организацию Вы хотите трудоустроиться?</a:t>
            </a:r>
            <a:endParaRPr lang="ru-RU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63256178"/>
              </p:ext>
            </p:extLst>
          </p:nvPr>
        </p:nvGraphicFramePr>
        <p:xfrm>
          <a:off x="1622854" y="2636108"/>
          <a:ext cx="7998941" cy="3921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873351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361" y="77584"/>
            <a:ext cx="2371550" cy="3596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2415941"/>
            <a:ext cx="12192000" cy="4442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367815"/>
            <a:ext cx="12192000" cy="96252"/>
          </a:xfrm>
          <a:prstGeom prst="rect">
            <a:avLst/>
          </a:prstGeom>
          <a:solidFill>
            <a:srgbClr val="F39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949145" y="617717"/>
            <a:ext cx="5609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75000"/>
                  </a:schemeClr>
                </a:solidFill>
              </a:rPr>
              <a:t>Какие источники вы будете использовать для написания резюме?</a:t>
            </a:r>
            <a:endParaRPr lang="ru-RU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97226870"/>
              </p:ext>
            </p:extLst>
          </p:nvPr>
        </p:nvGraphicFramePr>
        <p:xfrm>
          <a:off x="963827" y="2500312"/>
          <a:ext cx="10083114" cy="4357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471957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314662"/>
            <a:ext cx="12192000" cy="5543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2310" y="118774"/>
            <a:ext cx="2371550" cy="359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9272" y="2050483"/>
            <a:ext cx="73563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ыявление степени осведомленности студентов о </a:t>
            </a:r>
            <a:r>
              <a:rPr lang="ru-RU" sz="2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содержании трудовых функций профессиональной деятельности по осваиваемой </a:t>
            </a:r>
            <a:r>
              <a:rPr lang="ru-RU" sz="2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профессии/специальности, </a:t>
            </a:r>
            <a:r>
              <a:rPr lang="ru-RU" sz="2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возможностях трудоустройства, траекториях профессионального и карьерного развития, в том числе с применением ресурсов национальной системы квалификаций</a:t>
            </a:r>
            <a:endParaRPr lang="ru-RU" sz="2800" dirty="0">
              <a:solidFill>
                <a:schemeClr val="accent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00480"/>
            <a:ext cx="12192000" cy="214183"/>
          </a:xfrm>
          <a:prstGeom prst="rect">
            <a:avLst/>
          </a:prstGeom>
          <a:solidFill>
            <a:srgbClr val="5E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6367" t="9641" r="6367" b="12048"/>
          <a:stretch/>
        </p:blipFill>
        <p:spPr>
          <a:xfrm>
            <a:off x="720809" y="1572928"/>
            <a:ext cx="2215979" cy="194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85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81474" y="0"/>
            <a:ext cx="401052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361" y="77584"/>
            <a:ext cx="2371550" cy="3596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104472" y="0"/>
            <a:ext cx="86628" cy="6858000"/>
          </a:xfrm>
          <a:prstGeom prst="rect">
            <a:avLst/>
          </a:prstGeom>
          <a:solidFill>
            <a:srgbClr val="DC5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147786" y="1859340"/>
            <a:ext cx="41837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>
                <a:solidFill>
                  <a:schemeClr val="tx1">
                    <a:lumMod val="75000"/>
                  </a:schemeClr>
                </a:solidFill>
              </a:rPr>
              <a:t>Что для Вас </a:t>
            </a:r>
            <a:endParaRPr lang="ru-RU" sz="32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lvl="0"/>
            <a:r>
              <a:rPr lang="ru-RU" sz="3200" b="1" dirty="0" smtClean="0">
                <a:solidFill>
                  <a:schemeClr val="tx1">
                    <a:lumMod val="75000"/>
                  </a:schemeClr>
                </a:solidFill>
              </a:rPr>
              <a:t>важно </a:t>
            </a:r>
            <a:r>
              <a:rPr lang="ru-RU" sz="3200" b="1" dirty="0">
                <a:solidFill>
                  <a:schemeClr val="tx1">
                    <a:lumMod val="75000"/>
                  </a:schemeClr>
                </a:solidFill>
              </a:rPr>
              <a:t>при </a:t>
            </a:r>
            <a:r>
              <a:rPr lang="ru-RU" sz="3200" b="1" dirty="0" smtClean="0">
                <a:solidFill>
                  <a:schemeClr val="tx1">
                    <a:lumMod val="75000"/>
                  </a:schemeClr>
                </a:solidFill>
              </a:rPr>
              <a:t>трудоустройстве?</a:t>
            </a:r>
            <a:endParaRPr lang="ru-RU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692823726"/>
              </p:ext>
            </p:extLst>
          </p:nvPr>
        </p:nvGraphicFramePr>
        <p:xfrm>
          <a:off x="329515" y="642550"/>
          <a:ext cx="7158680" cy="5634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403280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81474" y="0"/>
            <a:ext cx="401052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361" y="77584"/>
            <a:ext cx="2371550" cy="3596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104472" y="0"/>
            <a:ext cx="86628" cy="6858000"/>
          </a:xfrm>
          <a:prstGeom prst="rect">
            <a:avLst/>
          </a:prstGeom>
          <a:solidFill>
            <a:srgbClr val="5E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36971058"/>
              </p:ext>
            </p:extLst>
          </p:nvPr>
        </p:nvGraphicFramePr>
        <p:xfrm>
          <a:off x="323966" y="77584"/>
          <a:ext cx="7512908" cy="6636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16984" y="1499199"/>
            <a:ext cx="37395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Какая должность по вашей профессии (</a:t>
            </a:r>
            <a:r>
              <a:rPr lang="ru-RU" sz="3200" b="1" dirty="0" smtClean="0"/>
              <a:t>специальности</a:t>
            </a:r>
            <a:r>
              <a:rPr lang="ru-RU" sz="3200" b="1" dirty="0"/>
              <a:t>) служит для Вас целью карьерного роста?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719151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81474" y="0"/>
            <a:ext cx="401052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361" y="77584"/>
            <a:ext cx="2371550" cy="3596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104472" y="0"/>
            <a:ext cx="86628" cy="6858000"/>
          </a:xfrm>
          <a:prstGeom prst="rect">
            <a:avLst/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268102" y="1680431"/>
            <a:ext cx="32292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>
                <a:solidFill>
                  <a:schemeClr val="bg1">
                    <a:lumMod val="50000"/>
                  </a:schemeClr>
                </a:solidFill>
              </a:rPr>
              <a:t>Как Вы планируете продвигаться по карьерной лестнице?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36921385"/>
              </p:ext>
            </p:extLst>
          </p:nvPr>
        </p:nvGraphicFramePr>
        <p:xfrm>
          <a:off x="568410" y="816221"/>
          <a:ext cx="6713838" cy="5601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895808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81474" y="0"/>
            <a:ext cx="401052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361" y="77584"/>
            <a:ext cx="2371550" cy="3596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104472" y="0"/>
            <a:ext cx="86628" cy="6858000"/>
          </a:xfrm>
          <a:prstGeom prst="rect">
            <a:avLst/>
          </a:prstGeom>
          <a:solidFill>
            <a:srgbClr val="F39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05638192"/>
              </p:ext>
            </p:extLst>
          </p:nvPr>
        </p:nvGraphicFramePr>
        <p:xfrm>
          <a:off x="873211" y="576649"/>
          <a:ext cx="6326659" cy="6079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91100" y="1383957"/>
            <a:ext cx="39098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Укажите, пожалуйста, на какую заработную плату Вы будете ориентироваться при трудоустройстве?</a:t>
            </a:r>
            <a:endParaRPr lang="ru-RU" sz="32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00996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33885" y="0"/>
            <a:ext cx="401052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361" y="77584"/>
            <a:ext cx="2371550" cy="3596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17843" y="0"/>
            <a:ext cx="86628" cy="6858000"/>
          </a:xfrm>
          <a:prstGeom prst="rect">
            <a:avLst/>
          </a:prstGeom>
          <a:solidFill>
            <a:srgbClr val="179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120513" y="1110384"/>
            <a:ext cx="40265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Если бы существовало интерактивное руководство </a:t>
            </a:r>
            <a:endParaRPr lang="en-US" sz="3200" b="1" dirty="0" smtClean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ru-RU" sz="3200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по </a:t>
            </a:r>
            <a:r>
              <a:rPr lang="ru-RU" sz="32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планированию карьеры </a:t>
            </a:r>
            <a:endParaRPr lang="en-US" sz="3200" b="1" dirty="0" smtClean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ru-RU" sz="3200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Вы </a:t>
            </a:r>
            <a:r>
              <a:rPr lang="ru-RU" sz="32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бы им воспользовались?</a:t>
            </a:r>
            <a:endParaRPr lang="ru-RU" sz="32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10806697"/>
              </p:ext>
            </p:extLst>
          </p:nvPr>
        </p:nvGraphicFramePr>
        <p:xfrm>
          <a:off x="922637" y="323334"/>
          <a:ext cx="6051071" cy="5879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207909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" t="24075" b="12252"/>
          <a:stretch/>
        </p:blipFill>
        <p:spPr>
          <a:xfrm>
            <a:off x="1588" y="704852"/>
            <a:ext cx="12188825" cy="5509243"/>
          </a:xfrm>
        </p:spPr>
      </p:pic>
      <p:sp>
        <p:nvSpPr>
          <p:cNvPr id="10" name="Rectangle 9">
            <a:extLst/>
          </p:cNvPr>
          <p:cNvSpPr/>
          <p:nvPr/>
        </p:nvSpPr>
        <p:spPr>
          <a:xfrm>
            <a:off x="1588" y="704851"/>
            <a:ext cx="12188825" cy="55092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/>
          </p:cNvPr>
          <p:cNvSpPr txBox="1"/>
          <p:nvPr/>
        </p:nvSpPr>
        <p:spPr>
          <a:xfrm>
            <a:off x="1796587" y="1985788"/>
            <a:ext cx="8598829" cy="8002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spc="300" dirty="0">
                <a:solidFill>
                  <a:schemeClr val="bg1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КОНТАКТНАЯ ИНФОРМАЦИЯ</a:t>
            </a:r>
            <a:endParaRPr lang="en-US" sz="2400" b="1" spc="300" dirty="0">
              <a:solidFill>
                <a:schemeClr val="bg1"/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  <a:p>
            <a:pPr algn="ctr">
              <a:defRPr/>
            </a:pPr>
            <a:r>
              <a:rPr lang="ru-RU" sz="2200" b="1" spc="300" dirty="0">
                <a:solidFill>
                  <a:schemeClr val="bg1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РЕГИОНАЛЬНЫЙ ИНСТИТУТ КАДРОВОЙ ПОЛИТИКИ</a:t>
            </a:r>
            <a:endParaRPr lang="en-US" sz="2200" b="1" spc="300" dirty="0">
              <a:solidFill>
                <a:schemeClr val="bg1"/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18437" name="Freeform 949"/>
          <p:cNvSpPr>
            <a:spLocks noChangeAspect="1" noChangeArrowheads="1"/>
          </p:cNvSpPr>
          <p:nvPr/>
        </p:nvSpPr>
        <p:spPr bwMode="auto">
          <a:xfrm>
            <a:off x="2032000" y="3238326"/>
            <a:ext cx="542132" cy="541338"/>
          </a:xfrm>
          <a:custGeom>
            <a:avLst/>
            <a:gdLst>
              <a:gd name="T0" fmla="*/ 2147483646 w 291288"/>
              <a:gd name="T1" fmla="*/ 2147483646 h 291739"/>
              <a:gd name="T2" fmla="*/ 2147483646 w 291288"/>
              <a:gd name="T3" fmla="*/ 2147483646 h 291739"/>
              <a:gd name="T4" fmla="*/ 2147483646 w 291288"/>
              <a:gd name="T5" fmla="*/ 2147483646 h 291739"/>
              <a:gd name="T6" fmla="*/ 2147483646 w 291288"/>
              <a:gd name="T7" fmla="*/ 2147483646 h 291739"/>
              <a:gd name="T8" fmla="*/ 2147483646 w 291288"/>
              <a:gd name="T9" fmla="*/ 2147483646 h 291739"/>
              <a:gd name="T10" fmla="*/ 2147483646 w 291288"/>
              <a:gd name="T11" fmla="*/ 2147483646 h 291739"/>
              <a:gd name="T12" fmla="*/ 2147483646 w 291288"/>
              <a:gd name="T13" fmla="*/ 2147483646 h 291739"/>
              <a:gd name="T14" fmla="*/ 2147483646 w 291288"/>
              <a:gd name="T15" fmla="*/ 2147483646 h 291739"/>
              <a:gd name="T16" fmla="*/ 2147483646 w 291288"/>
              <a:gd name="T17" fmla="*/ 2147483646 h 291739"/>
              <a:gd name="T18" fmla="*/ 2147483646 w 291288"/>
              <a:gd name="T19" fmla="*/ 2147483646 h 291739"/>
              <a:gd name="T20" fmla="*/ 2147483646 w 291288"/>
              <a:gd name="T21" fmla="*/ 2147483646 h 291739"/>
              <a:gd name="T22" fmla="*/ 2147483646 w 291288"/>
              <a:gd name="T23" fmla="*/ 2147483646 h 291739"/>
              <a:gd name="T24" fmla="*/ 2147483646 w 291288"/>
              <a:gd name="T25" fmla="*/ 2147483646 h 291739"/>
              <a:gd name="T26" fmla="*/ 2147483646 w 291288"/>
              <a:gd name="T27" fmla="*/ 2147483646 h 291739"/>
              <a:gd name="T28" fmla="*/ 2147483646 w 291288"/>
              <a:gd name="T29" fmla="*/ 2147483646 h 291739"/>
              <a:gd name="T30" fmla="*/ 2147483646 w 291288"/>
              <a:gd name="T31" fmla="*/ 2147483646 h 291739"/>
              <a:gd name="T32" fmla="*/ 2147483646 w 291288"/>
              <a:gd name="T33" fmla="*/ 2147483646 h 291739"/>
              <a:gd name="T34" fmla="*/ 2147483646 w 291288"/>
              <a:gd name="T35" fmla="*/ 2147483646 h 291739"/>
              <a:gd name="T36" fmla="*/ 2147483646 w 291288"/>
              <a:gd name="T37" fmla="*/ 2147483646 h 291739"/>
              <a:gd name="T38" fmla="*/ 2147483646 w 291288"/>
              <a:gd name="T39" fmla="*/ 2147483646 h 291739"/>
              <a:gd name="T40" fmla="*/ 2147483646 w 291288"/>
              <a:gd name="T41" fmla="*/ 2147483646 h 291739"/>
              <a:gd name="T42" fmla="*/ 2147483646 w 291288"/>
              <a:gd name="T43" fmla="*/ 2147483646 h 291739"/>
              <a:gd name="T44" fmla="*/ 2147483646 w 291288"/>
              <a:gd name="T45" fmla="*/ 2147483646 h 291739"/>
              <a:gd name="T46" fmla="*/ 2147483646 w 291288"/>
              <a:gd name="T47" fmla="*/ 2147483646 h 291739"/>
              <a:gd name="T48" fmla="*/ 2147483646 w 291288"/>
              <a:gd name="T49" fmla="*/ 2147483646 h 291739"/>
              <a:gd name="T50" fmla="*/ 2147483646 w 291288"/>
              <a:gd name="T51" fmla="*/ 2147483646 h 291739"/>
              <a:gd name="T52" fmla="*/ 2147483646 w 291288"/>
              <a:gd name="T53" fmla="*/ 2147483646 h 291739"/>
              <a:gd name="T54" fmla="*/ 2147483646 w 291288"/>
              <a:gd name="T55" fmla="*/ 2147483646 h 291739"/>
              <a:gd name="T56" fmla="*/ 2147483646 w 291288"/>
              <a:gd name="T57" fmla="*/ 2147483646 h 291739"/>
              <a:gd name="T58" fmla="*/ 2147483646 w 291288"/>
              <a:gd name="T59" fmla="*/ 2147483646 h 291739"/>
              <a:gd name="T60" fmla="*/ 2147483646 w 291288"/>
              <a:gd name="T61" fmla="*/ 2147483646 h 291739"/>
              <a:gd name="T62" fmla="*/ 2147483646 w 291288"/>
              <a:gd name="T63" fmla="*/ 2147483646 h 291739"/>
              <a:gd name="T64" fmla="*/ 2147483646 w 291288"/>
              <a:gd name="T65" fmla="*/ 2147483646 h 291739"/>
              <a:gd name="T66" fmla="*/ 2147483646 w 291288"/>
              <a:gd name="T67" fmla="*/ 2147483646 h 291739"/>
              <a:gd name="T68" fmla="*/ 2147483646 w 291288"/>
              <a:gd name="T69" fmla="*/ 2147483646 h 291739"/>
              <a:gd name="T70" fmla="*/ 2147483646 w 291288"/>
              <a:gd name="T71" fmla="*/ 2147483646 h 291739"/>
              <a:gd name="T72" fmla="*/ 2147483646 w 291288"/>
              <a:gd name="T73" fmla="*/ 2147483646 h 291739"/>
              <a:gd name="T74" fmla="*/ 2147483646 w 291288"/>
              <a:gd name="T75" fmla="*/ 2147483646 h 291739"/>
              <a:gd name="T76" fmla="*/ 2147483646 w 291288"/>
              <a:gd name="T77" fmla="*/ 2147483646 h 291739"/>
              <a:gd name="T78" fmla="*/ 2147483646 w 291288"/>
              <a:gd name="T79" fmla="*/ 2147483646 h 291739"/>
              <a:gd name="T80" fmla="*/ 2147483646 w 291288"/>
              <a:gd name="T81" fmla="*/ 2147483646 h 291739"/>
              <a:gd name="T82" fmla="*/ 2147483646 w 291288"/>
              <a:gd name="T83" fmla="*/ 2147483646 h 291739"/>
              <a:gd name="T84" fmla="*/ 2147483646 w 291288"/>
              <a:gd name="T85" fmla="*/ 2147483646 h 291739"/>
              <a:gd name="T86" fmla="*/ 2147483646 w 291288"/>
              <a:gd name="T87" fmla="*/ 2147483646 h 291739"/>
              <a:gd name="T88" fmla="*/ 2147483646 w 291288"/>
              <a:gd name="T89" fmla="*/ 2147483646 h 291739"/>
              <a:gd name="T90" fmla="*/ 2147483646 w 291288"/>
              <a:gd name="T91" fmla="*/ 2147483646 h 291739"/>
              <a:gd name="T92" fmla="*/ 2147483646 w 291288"/>
              <a:gd name="T93" fmla="*/ 0 h 291739"/>
              <a:gd name="T94" fmla="*/ 2147483646 w 291288"/>
              <a:gd name="T95" fmla="*/ 2147483646 h 291739"/>
              <a:gd name="T96" fmla="*/ 2147483646 w 291288"/>
              <a:gd name="T97" fmla="*/ 2147483646 h 291739"/>
              <a:gd name="T98" fmla="*/ 2147483646 w 291288"/>
              <a:gd name="T99" fmla="*/ 2147483646 h 291739"/>
              <a:gd name="T100" fmla="*/ 2147483646 w 291288"/>
              <a:gd name="T101" fmla="*/ 2147483646 h 291739"/>
              <a:gd name="T102" fmla="*/ 2147483646 w 291288"/>
              <a:gd name="T103" fmla="*/ 2147483646 h 291739"/>
              <a:gd name="T104" fmla="*/ 2147483646 w 291288"/>
              <a:gd name="T105" fmla="*/ 2147483646 h 291739"/>
              <a:gd name="T106" fmla="*/ 2147483646 w 291288"/>
              <a:gd name="T107" fmla="*/ 2147483646 h 291739"/>
              <a:gd name="T108" fmla="*/ 2147483646 w 291288"/>
              <a:gd name="T109" fmla="*/ 2147483646 h 291739"/>
              <a:gd name="T110" fmla="*/ 2147483646 w 291288"/>
              <a:gd name="T111" fmla="*/ 2147483646 h 291739"/>
              <a:gd name="T112" fmla="*/ 1718397607 w 291288"/>
              <a:gd name="T113" fmla="*/ 2147483646 h 291739"/>
              <a:gd name="T114" fmla="*/ 2147483646 w 291288"/>
              <a:gd name="T115" fmla="*/ 2147483646 h 291739"/>
              <a:gd name="T116" fmla="*/ 2147483646 w 291288"/>
              <a:gd name="T117" fmla="*/ 2147483646 h 291739"/>
              <a:gd name="T118" fmla="*/ 2147483646 w 291288"/>
              <a:gd name="T119" fmla="*/ 2147483646 h 291739"/>
              <a:gd name="T120" fmla="*/ 2147483646 w 291288"/>
              <a:gd name="T121" fmla="*/ 2147483646 h 291739"/>
              <a:gd name="T122" fmla="*/ 2147483646 w 291288"/>
              <a:gd name="T123" fmla="*/ 0 h 29173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91288" h="291739">
                <a:moveTo>
                  <a:pt x="78754" y="254235"/>
                </a:moveTo>
                <a:lnTo>
                  <a:pt x="74431" y="282724"/>
                </a:lnTo>
                <a:lnTo>
                  <a:pt x="141424" y="282724"/>
                </a:lnTo>
                <a:lnTo>
                  <a:pt x="141424" y="254235"/>
                </a:lnTo>
                <a:lnTo>
                  <a:pt x="78754" y="254235"/>
                </a:lnTo>
                <a:close/>
                <a:moveTo>
                  <a:pt x="84156" y="220698"/>
                </a:moveTo>
                <a:lnTo>
                  <a:pt x="80194" y="245220"/>
                </a:lnTo>
                <a:lnTo>
                  <a:pt x="145746" y="245220"/>
                </a:lnTo>
                <a:cubicBezTo>
                  <a:pt x="147907" y="245220"/>
                  <a:pt x="150068" y="247384"/>
                  <a:pt x="150068" y="249908"/>
                </a:cubicBezTo>
                <a:lnTo>
                  <a:pt x="150068" y="282724"/>
                </a:lnTo>
                <a:lnTo>
                  <a:pt x="268205" y="282724"/>
                </a:lnTo>
                <a:lnTo>
                  <a:pt x="144666" y="220698"/>
                </a:lnTo>
                <a:lnTo>
                  <a:pt x="84156" y="220698"/>
                </a:lnTo>
                <a:close/>
                <a:moveTo>
                  <a:pt x="29050" y="220698"/>
                </a:moveTo>
                <a:lnTo>
                  <a:pt x="10321" y="282724"/>
                </a:lnTo>
                <a:lnTo>
                  <a:pt x="65427" y="282724"/>
                </a:lnTo>
                <a:lnTo>
                  <a:pt x="75512" y="220698"/>
                </a:lnTo>
                <a:lnTo>
                  <a:pt x="29050" y="220698"/>
                </a:lnTo>
                <a:close/>
                <a:moveTo>
                  <a:pt x="258120" y="206273"/>
                </a:moveTo>
                <a:lnTo>
                  <a:pt x="196530" y="237286"/>
                </a:lnTo>
                <a:lnTo>
                  <a:pt x="279730" y="278757"/>
                </a:lnTo>
                <a:lnTo>
                  <a:pt x="258120" y="206273"/>
                </a:lnTo>
                <a:close/>
                <a:moveTo>
                  <a:pt x="188607" y="173818"/>
                </a:moveTo>
                <a:cubicBezTo>
                  <a:pt x="174200" y="192930"/>
                  <a:pt x="160153" y="208076"/>
                  <a:pt x="152950" y="215289"/>
                </a:cubicBezTo>
                <a:lnTo>
                  <a:pt x="186806" y="231877"/>
                </a:lnTo>
                <a:lnTo>
                  <a:pt x="255599" y="197618"/>
                </a:lnTo>
                <a:lnTo>
                  <a:pt x="248395" y="173818"/>
                </a:lnTo>
                <a:lnTo>
                  <a:pt x="188607" y="173818"/>
                </a:lnTo>
                <a:close/>
                <a:moveTo>
                  <a:pt x="92080" y="173818"/>
                </a:moveTo>
                <a:lnTo>
                  <a:pt x="85957" y="212043"/>
                </a:lnTo>
                <a:lnTo>
                  <a:pt x="134941" y="212043"/>
                </a:lnTo>
                <a:cubicBezTo>
                  <a:pt x="127377" y="204109"/>
                  <a:pt x="115131" y="190406"/>
                  <a:pt x="102885" y="173818"/>
                </a:cubicBezTo>
                <a:lnTo>
                  <a:pt x="92080" y="173818"/>
                </a:lnTo>
                <a:close/>
                <a:moveTo>
                  <a:pt x="43096" y="173818"/>
                </a:moveTo>
                <a:lnTo>
                  <a:pt x="31571" y="212043"/>
                </a:lnTo>
                <a:lnTo>
                  <a:pt x="76953" y="212043"/>
                </a:lnTo>
                <a:lnTo>
                  <a:pt x="83076" y="173818"/>
                </a:lnTo>
                <a:lnTo>
                  <a:pt x="43096" y="173818"/>
                </a:lnTo>
                <a:close/>
                <a:moveTo>
                  <a:pt x="145746" y="51521"/>
                </a:moveTo>
                <a:cubicBezTo>
                  <a:pt x="128866" y="51521"/>
                  <a:pt x="115217" y="65592"/>
                  <a:pt x="115217" y="82550"/>
                </a:cubicBezTo>
                <a:cubicBezTo>
                  <a:pt x="115217" y="99507"/>
                  <a:pt x="128866" y="113217"/>
                  <a:pt x="145746" y="113217"/>
                </a:cubicBezTo>
                <a:cubicBezTo>
                  <a:pt x="162627" y="113217"/>
                  <a:pt x="176275" y="99507"/>
                  <a:pt x="176275" y="82550"/>
                </a:cubicBezTo>
                <a:cubicBezTo>
                  <a:pt x="176275" y="65592"/>
                  <a:pt x="162627" y="51521"/>
                  <a:pt x="145746" y="51521"/>
                </a:cubicBezTo>
                <a:close/>
                <a:moveTo>
                  <a:pt x="145746" y="42862"/>
                </a:moveTo>
                <a:cubicBezTo>
                  <a:pt x="167296" y="42862"/>
                  <a:pt x="185254" y="60541"/>
                  <a:pt x="185254" y="82550"/>
                </a:cubicBezTo>
                <a:cubicBezTo>
                  <a:pt x="185254" y="104197"/>
                  <a:pt x="167296" y="121876"/>
                  <a:pt x="145746" y="121876"/>
                </a:cubicBezTo>
                <a:cubicBezTo>
                  <a:pt x="123837" y="121876"/>
                  <a:pt x="106238" y="104197"/>
                  <a:pt x="106238" y="82550"/>
                </a:cubicBezTo>
                <a:cubicBezTo>
                  <a:pt x="106238" y="60541"/>
                  <a:pt x="123837" y="42862"/>
                  <a:pt x="145746" y="42862"/>
                </a:cubicBezTo>
                <a:close/>
                <a:moveTo>
                  <a:pt x="145746" y="8655"/>
                </a:moveTo>
                <a:cubicBezTo>
                  <a:pt x="105767" y="8655"/>
                  <a:pt x="72991" y="41471"/>
                  <a:pt x="72991" y="81500"/>
                </a:cubicBezTo>
                <a:cubicBezTo>
                  <a:pt x="72991" y="133428"/>
                  <a:pt x="131339" y="195815"/>
                  <a:pt x="145746" y="210240"/>
                </a:cubicBezTo>
                <a:cubicBezTo>
                  <a:pt x="159793" y="195815"/>
                  <a:pt x="218141" y="133068"/>
                  <a:pt x="218141" y="81500"/>
                </a:cubicBezTo>
                <a:cubicBezTo>
                  <a:pt x="218141" y="41471"/>
                  <a:pt x="185725" y="8655"/>
                  <a:pt x="145746" y="8655"/>
                </a:cubicBezTo>
                <a:close/>
                <a:moveTo>
                  <a:pt x="145746" y="0"/>
                </a:moveTo>
                <a:cubicBezTo>
                  <a:pt x="190408" y="0"/>
                  <a:pt x="226785" y="36422"/>
                  <a:pt x="226785" y="81500"/>
                </a:cubicBezTo>
                <a:cubicBezTo>
                  <a:pt x="226785" y="109628"/>
                  <a:pt x="211658" y="139920"/>
                  <a:pt x="194369" y="164802"/>
                </a:cubicBezTo>
                <a:lnTo>
                  <a:pt x="251637" y="164802"/>
                </a:lnTo>
                <a:cubicBezTo>
                  <a:pt x="253438" y="164802"/>
                  <a:pt x="255239" y="166245"/>
                  <a:pt x="255599" y="168048"/>
                </a:cubicBezTo>
                <a:lnTo>
                  <a:pt x="290896" y="285609"/>
                </a:lnTo>
                <a:cubicBezTo>
                  <a:pt x="291616" y="287051"/>
                  <a:pt x="291256" y="288494"/>
                  <a:pt x="290536" y="289936"/>
                </a:cubicBezTo>
                <a:cubicBezTo>
                  <a:pt x="289455" y="291018"/>
                  <a:pt x="288375" y="291739"/>
                  <a:pt x="286934" y="291739"/>
                </a:cubicBezTo>
                <a:lnTo>
                  <a:pt x="4198" y="291739"/>
                </a:lnTo>
                <a:cubicBezTo>
                  <a:pt x="3117" y="291739"/>
                  <a:pt x="1677" y="291018"/>
                  <a:pt x="596" y="289936"/>
                </a:cubicBezTo>
                <a:cubicBezTo>
                  <a:pt x="-124" y="288494"/>
                  <a:pt x="-124" y="287051"/>
                  <a:pt x="236" y="285609"/>
                </a:cubicBezTo>
                <a:lnTo>
                  <a:pt x="35533" y="168048"/>
                </a:lnTo>
                <a:cubicBezTo>
                  <a:pt x="36253" y="166245"/>
                  <a:pt x="37694" y="164802"/>
                  <a:pt x="39855" y="164802"/>
                </a:cubicBezTo>
                <a:lnTo>
                  <a:pt x="96402" y="164802"/>
                </a:lnTo>
                <a:cubicBezTo>
                  <a:pt x="79834" y="139920"/>
                  <a:pt x="64347" y="109628"/>
                  <a:pt x="64347" y="81500"/>
                </a:cubicBezTo>
                <a:cubicBezTo>
                  <a:pt x="64347" y="36422"/>
                  <a:pt x="100724" y="0"/>
                  <a:pt x="1457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sz="900"/>
          </a:p>
        </p:txBody>
      </p:sp>
      <p:sp>
        <p:nvSpPr>
          <p:cNvPr id="18438" name="Freeform 965"/>
          <p:cNvSpPr>
            <a:spLocks noChangeAspect="1" noChangeArrowheads="1"/>
          </p:cNvSpPr>
          <p:nvPr/>
        </p:nvSpPr>
        <p:spPr bwMode="auto">
          <a:xfrm>
            <a:off x="4569619" y="3238326"/>
            <a:ext cx="542131" cy="541338"/>
          </a:xfrm>
          <a:custGeom>
            <a:avLst/>
            <a:gdLst>
              <a:gd name="T0" fmla="*/ 2147483646 w 291740"/>
              <a:gd name="T1" fmla="*/ 2147483646 h 291379"/>
              <a:gd name="T2" fmla="*/ 2147483646 w 291740"/>
              <a:gd name="T3" fmla="*/ 2147483646 h 291379"/>
              <a:gd name="T4" fmla="*/ 2147483646 w 291740"/>
              <a:gd name="T5" fmla="*/ 2147483646 h 291379"/>
              <a:gd name="T6" fmla="*/ 2147483646 w 291740"/>
              <a:gd name="T7" fmla="*/ 2147483646 h 291379"/>
              <a:gd name="T8" fmla="*/ 2147483646 w 291740"/>
              <a:gd name="T9" fmla="*/ 2147483646 h 291379"/>
              <a:gd name="T10" fmla="*/ 2147483646 w 291740"/>
              <a:gd name="T11" fmla="*/ 2147483646 h 291379"/>
              <a:gd name="T12" fmla="*/ 2147483646 w 291740"/>
              <a:gd name="T13" fmla="*/ 2147483646 h 291379"/>
              <a:gd name="T14" fmla="*/ 2147483646 w 291740"/>
              <a:gd name="T15" fmla="*/ 2147483646 h 291379"/>
              <a:gd name="T16" fmla="*/ 2147483646 w 291740"/>
              <a:gd name="T17" fmla="*/ 2147483646 h 291379"/>
              <a:gd name="T18" fmla="*/ 2147483646 w 291740"/>
              <a:gd name="T19" fmla="*/ 2147483646 h 291379"/>
              <a:gd name="T20" fmla="*/ 2147483646 w 291740"/>
              <a:gd name="T21" fmla="*/ 2147483646 h 291379"/>
              <a:gd name="T22" fmla="*/ 2147483646 w 291740"/>
              <a:gd name="T23" fmla="*/ 2147483646 h 291379"/>
              <a:gd name="T24" fmla="*/ 2147483646 w 291740"/>
              <a:gd name="T25" fmla="*/ 2147483646 h 291379"/>
              <a:gd name="T26" fmla="*/ 2147483646 w 291740"/>
              <a:gd name="T27" fmla="*/ 2147483646 h 291379"/>
              <a:gd name="T28" fmla="*/ 2147483646 w 291740"/>
              <a:gd name="T29" fmla="*/ 2147483646 h 291379"/>
              <a:gd name="T30" fmla="*/ 2147483646 w 291740"/>
              <a:gd name="T31" fmla="*/ 2147483646 h 291379"/>
              <a:gd name="T32" fmla="*/ 2147483646 w 291740"/>
              <a:gd name="T33" fmla="*/ 2147483646 h 291379"/>
              <a:gd name="T34" fmla="*/ 2147483646 w 291740"/>
              <a:gd name="T35" fmla="*/ 2147483646 h 291379"/>
              <a:gd name="T36" fmla="*/ 2147483646 w 291740"/>
              <a:gd name="T37" fmla="*/ 2147483646 h 291379"/>
              <a:gd name="T38" fmla="*/ 2147483646 w 291740"/>
              <a:gd name="T39" fmla="*/ 2147483646 h 291379"/>
              <a:gd name="T40" fmla="*/ 2147483646 w 291740"/>
              <a:gd name="T41" fmla="*/ 2147483646 h 291379"/>
              <a:gd name="T42" fmla="*/ 2147483646 w 291740"/>
              <a:gd name="T43" fmla="*/ 2147483646 h 291379"/>
              <a:gd name="T44" fmla="*/ 2147483646 w 291740"/>
              <a:gd name="T45" fmla="*/ 2147483646 h 291379"/>
              <a:gd name="T46" fmla="*/ 2147483646 w 291740"/>
              <a:gd name="T47" fmla="*/ 2147483646 h 291379"/>
              <a:gd name="T48" fmla="*/ 2147483646 w 291740"/>
              <a:gd name="T49" fmla="*/ 2147483646 h 291379"/>
              <a:gd name="T50" fmla="*/ 2147483646 w 291740"/>
              <a:gd name="T51" fmla="*/ 2147483646 h 291379"/>
              <a:gd name="T52" fmla="*/ 2147483646 w 291740"/>
              <a:gd name="T53" fmla="*/ 2147483646 h 291379"/>
              <a:gd name="T54" fmla="*/ 2147483646 w 291740"/>
              <a:gd name="T55" fmla="*/ 2147483646 h 291379"/>
              <a:gd name="T56" fmla="*/ 2147483646 w 291740"/>
              <a:gd name="T57" fmla="*/ 2147483646 h 291379"/>
              <a:gd name="T58" fmla="*/ 2147483646 w 291740"/>
              <a:gd name="T59" fmla="*/ 2147483646 h 291379"/>
              <a:gd name="T60" fmla="*/ 2147483646 w 291740"/>
              <a:gd name="T61" fmla="*/ 2147483646 h 291379"/>
              <a:gd name="T62" fmla="*/ 2147483646 w 291740"/>
              <a:gd name="T63" fmla="*/ 2147483646 h 291379"/>
              <a:gd name="T64" fmla="*/ 2147483646 w 291740"/>
              <a:gd name="T65" fmla="*/ 2147483646 h 291379"/>
              <a:gd name="T66" fmla="*/ 2147483646 w 291740"/>
              <a:gd name="T67" fmla="*/ 2147483646 h 291379"/>
              <a:gd name="T68" fmla="*/ 2147483646 w 291740"/>
              <a:gd name="T69" fmla="*/ 2147483646 h 291379"/>
              <a:gd name="T70" fmla="*/ 2147483646 w 291740"/>
              <a:gd name="T71" fmla="*/ 2147483646 h 291379"/>
              <a:gd name="T72" fmla="*/ 2147483646 w 291740"/>
              <a:gd name="T73" fmla="*/ 2147483646 h 291379"/>
              <a:gd name="T74" fmla="*/ 2147483646 w 291740"/>
              <a:gd name="T75" fmla="*/ 2147483646 h 291379"/>
              <a:gd name="T76" fmla="*/ 2147483646 w 291740"/>
              <a:gd name="T77" fmla="*/ 2147483646 h 291379"/>
              <a:gd name="T78" fmla="*/ 2147483646 w 291740"/>
              <a:gd name="T79" fmla="*/ 2147483646 h 291379"/>
              <a:gd name="T80" fmla="*/ 2147483646 w 291740"/>
              <a:gd name="T81" fmla="*/ 2147483646 h 291379"/>
              <a:gd name="T82" fmla="*/ 2147483646 w 291740"/>
              <a:gd name="T83" fmla="*/ 2147483646 h 291379"/>
              <a:gd name="T84" fmla="*/ 2147483646 w 291740"/>
              <a:gd name="T85" fmla="*/ 2147483646 h 291379"/>
              <a:gd name="T86" fmla="*/ 2147483646 w 291740"/>
              <a:gd name="T87" fmla="*/ 2147483646 h 291379"/>
              <a:gd name="T88" fmla="*/ 2147483646 w 291740"/>
              <a:gd name="T89" fmla="*/ 2147483646 h 291379"/>
              <a:gd name="T90" fmla="*/ 2147483646 w 291740"/>
              <a:gd name="T91" fmla="*/ 2147483646 h 291379"/>
              <a:gd name="T92" fmla="*/ 2147483646 w 291740"/>
              <a:gd name="T93" fmla="*/ 2147483646 h 291379"/>
              <a:gd name="T94" fmla="*/ 2147483646 w 291740"/>
              <a:gd name="T95" fmla="*/ 2147483646 h 291379"/>
              <a:gd name="T96" fmla="*/ 0 w 291740"/>
              <a:gd name="T97" fmla="*/ 2147483646 h 291379"/>
              <a:gd name="T98" fmla="*/ 2147483646 w 291740"/>
              <a:gd name="T99" fmla="*/ 2147483646 h 2913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91740" h="291379">
                <a:moveTo>
                  <a:pt x="91236" y="222946"/>
                </a:moveTo>
                <a:lnTo>
                  <a:pt x="16949" y="282375"/>
                </a:lnTo>
                <a:lnTo>
                  <a:pt x="274791" y="282375"/>
                </a:lnTo>
                <a:lnTo>
                  <a:pt x="231156" y="247438"/>
                </a:lnTo>
                <a:cubicBezTo>
                  <a:pt x="227189" y="249239"/>
                  <a:pt x="222862" y="250319"/>
                  <a:pt x="218534" y="250319"/>
                </a:cubicBezTo>
                <a:lnTo>
                  <a:pt x="123691" y="250319"/>
                </a:lnTo>
                <a:cubicBezTo>
                  <a:pt x="107464" y="250319"/>
                  <a:pt x="93760" y="238434"/>
                  <a:pt x="91236" y="222946"/>
                </a:cubicBezTo>
                <a:close/>
                <a:moveTo>
                  <a:pt x="175818" y="209189"/>
                </a:moveTo>
                <a:lnTo>
                  <a:pt x="223504" y="209189"/>
                </a:lnTo>
                <a:cubicBezTo>
                  <a:pt x="226052" y="209189"/>
                  <a:pt x="228236" y="211021"/>
                  <a:pt x="228236" y="213585"/>
                </a:cubicBezTo>
                <a:cubicBezTo>
                  <a:pt x="228236" y="216150"/>
                  <a:pt x="226052" y="218348"/>
                  <a:pt x="223504" y="218348"/>
                </a:cubicBezTo>
                <a:lnTo>
                  <a:pt x="175818" y="218348"/>
                </a:lnTo>
                <a:cubicBezTo>
                  <a:pt x="173634" y="218348"/>
                  <a:pt x="171450" y="216150"/>
                  <a:pt x="171450" y="213585"/>
                </a:cubicBezTo>
                <a:cubicBezTo>
                  <a:pt x="171450" y="211021"/>
                  <a:pt x="173634" y="209189"/>
                  <a:pt x="175818" y="209189"/>
                </a:cubicBezTo>
                <a:close/>
                <a:moveTo>
                  <a:pt x="175723" y="177439"/>
                </a:moveTo>
                <a:lnTo>
                  <a:pt x="204921" y="177439"/>
                </a:lnTo>
                <a:cubicBezTo>
                  <a:pt x="207414" y="177439"/>
                  <a:pt x="209194" y="179271"/>
                  <a:pt x="209194" y="181835"/>
                </a:cubicBezTo>
                <a:cubicBezTo>
                  <a:pt x="209194" y="184399"/>
                  <a:pt x="207414" y="186598"/>
                  <a:pt x="204921" y="186598"/>
                </a:cubicBezTo>
                <a:lnTo>
                  <a:pt x="175723" y="186598"/>
                </a:lnTo>
                <a:cubicBezTo>
                  <a:pt x="173587" y="186598"/>
                  <a:pt x="171450" y="184399"/>
                  <a:pt x="171450" y="181835"/>
                </a:cubicBezTo>
                <a:cubicBezTo>
                  <a:pt x="171450" y="179271"/>
                  <a:pt x="173587" y="177439"/>
                  <a:pt x="175723" y="177439"/>
                </a:cubicBezTo>
                <a:close/>
                <a:moveTo>
                  <a:pt x="175818" y="144101"/>
                </a:moveTo>
                <a:lnTo>
                  <a:pt x="223504" y="144101"/>
                </a:lnTo>
                <a:cubicBezTo>
                  <a:pt x="226052" y="144101"/>
                  <a:pt x="228236" y="146299"/>
                  <a:pt x="228236" y="148863"/>
                </a:cubicBezTo>
                <a:cubicBezTo>
                  <a:pt x="228236" y="151061"/>
                  <a:pt x="226052" y="153260"/>
                  <a:pt x="223504" y="153260"/>
                </a:cubicBezTo>
                <a:lnTo>
                  <a:pt x="175818" y="153260"/>
                </a:lnTo>
                <a:cubicBezTo>
                  <a:pt x="173634" y="153260"/>
                  <a:pt x="171450" y="151061"/>
                  <a:pt x="171450" y="148863"/>
                </a:cubicBezTo>
                <a:cubicBezTo>
                  <a:pt x="171450" y="146299"/>
                  <a:pt x="173634" y="144101"/>
                  <a:pt x="175818" y="144101"/>
                </a:cubicBezTo>
                <a:close/>
                <a:moveTo>
                  <a:pt x="282724" y="126780"/>
                </a:moveTo>
                <a:lnTo>
                  <a:pt x="250990" y="152352"/>
                </a:lnTo>
                <a:lnTo>
                  <a:pt x="250990" y="217183"/>
                </a:lnTo>
                <a:cubicBezTo>
                  <a:pt x="250990" y="227628"/>
                  <a:pt x="246302" y="236633"/>
                  <a:pt x="239090" y="242756"/>
                </a:cubicBezTo>
                <a:lnTo>
                  <a:pt x="282724" y="277692"/>
                </a:lnTo>
                <a:lnTo>
                  <a:pt x="282724" y="126780"/>
                </a:lnTo>
                <a:close/>
                <a:moveTo>
                  <a:pt x="9015" y="126780"/>
                </a:moveTo>
                <a:lnTo>
                  <a:pt x="9015" y="277692"/>
                </a:lnTo>
                <a:lnTo>
                  <a:pt x="90875" y="212141"/>
                </a:lnTo>
                <a:lnTo>
                  <a:pt x="90875" y="192691"/>
                </a:lnTo>
                <a:lnTo>
                  <a:pt x="9015" y="126780"/>
                </a:lnTo>
                <a:close/>
                <a:moveTo>
                  <a:pt x="89433" y="121737"/>
                </a:moveTo>
                <a:cubicBezTo>
                  <a:pt x="95563" y="127500"/>
                  <a:pt x="99530" y="135784"/>
                  <a:pt x="99530" y="145509"/>
                </a:cubicBezTo>
                <a:lnTo>
                  <a:pt x="99530" y="217183"/>
                </a:lnTo>
                <a:cubicBezTo>
                  <a:pt x="99530" y="230870"/>
                  <a:pt x="110349" y="241315"/>
                  <a:pt x="123691" y="241315"/>
                </a:cubicBezTo>
                <a:cubicBezTo>
                  <a:pt x="136674" y="241315"/>
                  <a:pt x="147492" y="230870"/>
                  <a:pt x="147492" y="217183"/>
                </a:cubicBezTo>
                <a:lnTo>
                  <a:pt x="147492" y="121737"/>
                </a:lnTo>
                <a:lnTo>
                  <a:pt x="89433" y="121737"/>
                </a:lnTo>
                <a:close/>
                <a:moveTo>
                  <a:pt x="67075" y="121737"/>
                </a:moveTo>
                <a:cubicBezTo>
                  <a:pt x="55174" y="121737"/>
                  <a:pt x="45438" y="129661"/>
                  <a:pt x="43274" y="141547"/>
                </a:cubicBezTo>
                <a:cubicBezTo>
                  <a:pt x="43274" y="141907"/>
                  <a:pt x="43274" y="142627"/>
                  <a:pt x="42913" y="142988"/>
                </a:cubicBezTo>
                <a:lnTo>
                  <a:pt x="90875" y="181166"/>
                </a:lnTo>
                <a:lnTo>
                  <a:pt x="90875" y="145509"/>
                </a:lnTo>
                <a:cubicBezTo>
                  <a:pt x="90875" y="132543"/>
                  <a:pt x="80057" y="121737"/>
                  <a:pt x="67075" y="121737"/>
                </a:cubicBezTo>
                <a:close/>
                <a:moveTo>
                  <a:pt x="175818" y="112351"/>
                </a:moveTo>
                <a:lnTo>
                  <a:pt x="223504" y="112351"/>
                </a:lnTo>
                <a:cubicBezTo>
                  <a:pt x="226052" y="112351"/>
                  <a:pt x="228236" y="114549"/>
                  <a:pt x="228236" y="117113"/>
                </a:cubicBezTo>
                <a:cubicBezTo>
                  <a:pt x="228236" y="119678"/>
                  <a:pt x="226052" y="121510"/>
                  <a:pt x="223504" y="121510"/>
                </a:cubicBezTo>
                <a:lnTo>
                  <a:pt x="175818" y="121510"/>
                </a:lnTo>
                <a:cubicBezTo>
                  <a:pt x="173634" y="121510"/>
                  <a:pt x="171450" y="119678"/>
                  <a:pt x="171450" y="117113"/>
                </a:cubicBezTo>
                <a:cubicBezTo>
                  <a:pt x="171450" y="114549"/>
                  <a:pt x="173634" y="112351"/>
                  <a:pt x="175818" y="112351"/>
                </a:cubicBezTo>
                <a:close/>
                <a:moveTo>
                  <a:pt x="250990" y="94364"/>
                </a:moveTo>
                <a:lnTo>
                  <a:pt x="250990" y="140827"/>
                </a:lnTo>
                <a:lnTo>
                  <a:pt x="280200" y="117775"/>
                </a:lnTo>
                <a:lnTo>
                  <a:pt x="250990" y="94364"/>
                </a:lnTo>
                <a:close/>
                <a:moveTo>
                  <a:pt x="175818" y="79014"/>
                </a:moveTo>
                <a:lnTo>
                  <a:pt x="223504" y="79014"/>
                </a:lnTo>
                <a:cubicBezTo>
                  <a:pt x="226052" y="79014"/>
                  <a:pt x="228236" y="81212"/>
                  <a:pt x="228236" y="83776"/>
                </a:cubicBezTo>
                <a:cubicBezTo>
                  <a:pt x="228236" y="86341"/>
                  <a:pt x="226052" y="88173"/>
                  <a:pt x="223504" y="88173"/>
                </a:cubicBezTo>
                <a:lnTo>
                  <a:pt x="175818" y="88173"/>
                </a:lnTo>
                <a:cubicBezTo>
                  <a:pt x="173634" y="88173"/>
                  <a:pt x="171450" y="86341"/>
                  <a:pt x="171450" y="83776"/>
                </a:cubicBezTo>
                <a:cubicBezTo>
                  <a:pt x="171450" y="81212"/>
                  <a:pt x="173634" y="79014"/>
                  <a:pt x="175818" y="79014"/>
                </a:cubicBezTo>
                <a:close/>
                <a:moveTo>
                  <a:pt x="156147" y="55826"/>
                </a:moveTo>
                <a:lnTo>
                  <a:pt x="156147" y="217183"/>
                </a:lnTo>
                <a:cubicBezTo>
                  <a:pt x="156147" y="226908"/>
                  <a:pt x="152180" y="235192"/>
                  <a:pt x="145689" y="241315"/>
                </a:cubicBezTo>
                <a:lnTo>
                  <a:pt x="218534" y="241315"/>
                </a:lnTo>
                <a:cubicBezTo>
                  <a:pt x="231517" y="241315"/>
                  <a:pt x="242335" y="230870"/>
                  <a:pt x="242335" y="217183"/>
                </a:cubicBezTo>
                <a:lnTo>
                  <a:pt x="242335" y="55826"/>
                </a:lnTo>
                <a:lnTo>
                  <a:pt x="156147" y="55826"/>
                </a:lnTo>
                <a:close/>
                <a:moveTo>
                  <a:pt x="146050" y="10084"/>
                </a:moveTo>
                <a:lnTo>
                  <a:pt x="11540" y="117775"/>
                </a:lnTo>
                <a:lnTo>
                  <a:pt x="35340" y="136865"/>
                </a:lnTo>
                <a:cubicBezTo>
                  <a:pt x="39307" y="122818"/>
                  <a:pt x="51929" y="112733"/>
                  <a:pt x="67075" y="112733"/>
                </a:cubicBezTo>
                <a:lnTo>
                  <a:pt x="147492" y="112733"/>
                </a:lnTo>
                <a:lnTo>
                  <a:pt x="147492" y="51504"/>
                </a:lnTo>
                <a:cubicBezTo>
                  <a:pt x="147492" y="48983"/>
                  <a:pt x="149295" y="47182"/>
                  <a:pt x="151820" y="47182"/>
                </a:cubicBezTo>
                <a:lnTo>
                  <a:pt x="192209" y="47182"/>
                </a:lnTo>
                <a:lnTo>
                  <a:pt x="146050" y="10084"/>
                </a:lnTo>
                <a:close/>
                <a:moveTo>
                  <a:pt x="143165" y="1080"/>
                </a:moveTo>
                <a:cubicBezTo>
                  <a:pt x="144607" y="-361"/>
                  <a:pt x="147132" y="-361"/>
                  <a:pt x="148935" y="1080"/>
                </a:cubicBezTo>
                <a:lnTo>
                  <a:pt x="206273" y="47182"/>
                </a:lnTo>
                <a:lnTo>
                  <a:pt x="247023" y="47182"/>
                </a:lnTo>
                <a:cubicBezTo>
                  <a:pt x="249187" y="47182"/>
                  <a:pt x="250990" y="48983"/>
                  <a:pt x="250990" y="51504"/>
                </a:cubicBezTo>
                <a:lnTo>
                  <a:pt x="250990" y="82839"/>
                </a:lnTo>
                <a:lnTo>
                  <a:pt x="289937" y="114174"/>
                </a:lnTo>
                <a:cubicBezTo>
                  <a:pt x="291018" y="114894"/>
                  <a:pt x="291740" y="116335"/>
                  <a:pt x="291740" y="117775"/>
                </a:cubicBezTo>
                <a:lnTo>
                  <a:pt x="291740" y="287057"/>
                </a:lnTo>
                <a:cubicBezTo>
                  <a:pt x="291740" y="289218"/>
                  <a:pt x="289937" y="291379"/>
                  <a:pt x="287412" y="291379"/>
                </a:cubicBezTo>
                <a:lnTo>
                  <a:pt x="4688" y="291379"/>
                </a:lnTo>
                <a:cubicBezTo>
                  <a:pt x="2163" y="291379"/>
                  <a:pt x="0" y="289218"/>
                  <a:pt x="0" y="287057"/>
                </a:cubicBezTo>
                <a:lnTo>
                  <a:pt x="0" y="117775"/>
                </a:lnTo>
                <a:cubicBezTo>
                  <a:pt x="0" y="116335"/>
                  <a:pt x="721" y="114894"/>
                  <a:pt x="1803" y="114174"/>
                </a:cubicBezTo>
                <a:lnTo>
                  <a:pt x="143165" y="10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sz="900"/>
          </a:p>
        </p:txBody>
      </p:sp>
      <p:sp>
        <p:nvSpPr>
          <p:cNvPr id="18439" name="Freeform 1041"/>
          <p:cNvSpPr>
            <a:spLocks noChangeAspect="1" noChangeArrowheads="1"/>
          </p:cNvSpPr>
          <p:nvPr/>
        </p:nvSpPr>
        <p:spPr bwMode="auto">
          <a:xfrm>
            <a:off x="7107238" y="3252613"/>
            <a:ext cx="530225" cy="527050"/>
          </a:xfrm>
          <a:custGeom>
            <a:avLst/>
            <a:gdLst>
              <a:gd name="T0" fmla="*/ 2147483646 w 284789"/>
              <a:gd name="T1" fmla="*/ 2147483646 h 283801"/>
              <a:gd name="T2" fmla="*/ 2147483646 w 284789"/>
              <a:gd name="T3" fmla="*/ 2147483646 h 283801"/>
              <a:gd name="T4" fmla="*/ 2147483646 w 284789"/>
              <a:gd name="T5" fmla="*/ 2147483646 h 283801"/>
              <a:gd name="T6" fmla="*/ 2147483646 w 284789"/>
              <a:gd name="T7" fmla="*/ 2147483646 h 283801"/>
              <a:gd name="T8" fmla="*/ 2147483646 w 284789"/>
              <a:gd name="T9" fmla="*/ 2147483646 h 283801"/>
              <a:gd name="T10" fmla="*/ 2147483646 w 284789"/>
              <a:gd name="T11" fmla="*/ 2147483646 h 283801"/>
              <a:gd name="T12" fmla="*/ 2147483646 w 284789"/>
              <a:gd name="T13" fmla="*/ 2147483646 h 283801"/>
              <a:gd name="T14" fmla="*/ 2147483646 w 284789"/>
              <a:gd name="T15" fmla="*/ 2147483646 h 283801"/>
              <a:gd name="T16" fmla="*/ 2147483646 w 284789"/>
              <a:gd name="T17" fmla="*/ 2147483646 h 283801"/>
              <a:gd name="T18" fmla="*/ 2147483646 w 284789"/>
              <a:gd name="T19" fmla="*/ 2147483646 h 283801"/>
              <a:gd name="T20" fmla="*/ 2147483646 w 284789"/>
              <a:gd name="T21" fmla="*/ 2147483646 h 283801"/>
              <a:gd name="T22" fmla="*/ 2147483646 w 284789"/>
              <a:gd name="T23" fmla="*/ 2147483646 h 283801"/>
              <a:gd name="T24" fmla="*/ 2147483646 w 284789"/>
              <a:gd name="T25" fmla="*/ 2147483646 h 283801"/>
              <a:gd name="T26" fmla="*/ 2147483646 w 284789"/>
              <a:gd name="T27" fmla="*/ 2147483646 h 283801"/>
              <a:gd name="T28" fmla="*/ 2147483646 w 284789"/>
              <a:gd name="T29" fmla="*/ 2147483646 h 283801"/>
              <a:gd name="T30" fmla="*/ 2147483646 w 284789"/>
              <a:gd name="T31" fmla="*/ 2147483646 h 283801"/>
              <a:gd name="T32" fmla="*/ 2147483646 w 284789"/>
              <a:gd name="T33" fmla="*/ 2147483646 h 283801"/>
              <a:gd name="T34" fmla="*/ 2147483646 w 284789"/>
              <a:gd name="T35" fmla="*/ 2147483646 h 283801"/>
              <a:gd name="T36" fmla="*/ 2147483646 w 284789"/>
              <a:gd name="T37" fmla="*/ 2147483646 h 283801"/>
              <a:gd name="T38" fmla="*/ 2147483646 w 284789"/>
              <a:gd name="T39" fmla="*/ 2147483646 h 283801"/>
              <a:gd name="T40" fmla="*/ 2147483646 w 284789"/>
              <a:gd name="T41" fmla="*/ 2147483646 h 283801"/>
              <a:gd name="T42" fmla="*/ 2147483646 w 284789"/>
              <a:gd name="T43" fmla="*/ 2147483646 h 283801"/>
              <a:gd name="T44" fmla="*/ 2147483646 w 284789"/>
              <a:gd name="T45" fmla="*/ 2147483646 h 283801"/>
              <a:gd name="T46" fmla="*/ 2147483646 w 284789"/>
              <a:gd name="T47" fmla="*/ 0 h 283801"/>
              <a:gd name="T48" fmla="*/ 2147483646 w 284789"/>
              <a:gd name="T49" fmla="*/ 2147483646 h 283801"/>
              <a:gd name="T50" fmla="*/ 2147483646 w 284789"/>
              <a:gd name="T51" fmla="*/ 2147483646 h 283801"/>
              <a:gd name="T52" fmla="*/ 2147483646 w 284789"/>
              <a:gd name="T53" fmla="*/ 2147483646 h 283801"/>
              <a:gd name="T54" fmla="*/ 2147483646 w 284789"/>
              <a:gd name="T55" fmla="*/ 2147483646 h 283801"/>
              <a:gd name="T56" fmla="*/ 2147483646 w 284789"/>
              <a:gd name="T57" fmla="*/ 2147483646 h 283801"/>
              <a:gd name="T58" fmla="*/ 2147483646 w 284789"/>
              <a:gd name="T59" fmla="*/ 2147483646 h 283801"/>
              <a:gd name="T60" fmla="*/ 2147483646 w 284789"/>
              <a:gd name="T61" fmla="*/ 2147483646 h 283801"/>
              <a:gd name="T62" fmla="*/ 2147483646 w 284789"/>
              <a:gd name="T63" fmla="*/ 2147483646 h 283801"/>
              <a:gd name="T64" fmla="*/ 2147483646 w 284789"/>
              <a:gd name="T65" fmla="*/ 2147483646 h 283801"/>
              <a:gd name="T66" fmla="*/ 2147483646 w 284789"/>
              <a:gd name="T67" fmla="*/ 2147483646 h 283801"/>
              <a:gd name="T68" fmla="*/ 2147483646 w 284789"/>
              <a:gd name="T69" fmla="*/ 2147483646 h 283801"/>
              <a:gd name="T70" fmla="*/ 2147483646 w 284789"/>
              <a:gd name="T71" fmla="*/ 2147483646 h 283801"/>
              <a:gd name="T72" fmla="*/ 2147483646 w 284789"/>
              <a:gd name="T73" fmla="*/ 2147483646 h 283801"/>
              <a:gd name="T74" fmla="*/ 2147483646 w 284789"/>
              <a:gd name="T75" fmla="*/ 2147483646 h 283801"/>
              <a:gd name="T76" fmla="*/ 2147483646 w 284789"/>
              <a:gd name="T77" fmla="*/ 2147483646 h 283801"/>
              <a:gd name="T78" fmla="*/ 2147483646 w 284789"/>
              <a:gd name="T79" fmla="*/ 2147483646 h 283801"/>
              <a:gd name="T80" fmla="*/ 2147483646 w 284789"/>
              <a:gd name="T81" fmla="*/ 2147483646 h 283801"/>
              <a:gd name="T82" fmla="*/ 2147483646 w 284789"/>
              <a:gd name="T83" fmla="*/ 2147483646 h 283801"/>
              <a:gd name="T84" fmla="*/ 2147483646 w 284789"/>
              <a:gd name="T85" fmla="*/ 2147483646 h 283801"/>
              <a:gd name="T86" fmla="*/ 2147483646 w 284789"/>
              <a:gd name="T87" fmla="*/ 2147483646 h 283801"/>
              <a:gd name="T88" fmla="*/ 2147483646 w 284789"/>
              <a:gd name="T89" fmla="*/ 2147483646 h 283801"/>
              <a:gd name="T90" fmla="*/ 2147483646 w 284789"/>
              <a:gd name="T91" fmla="*/ 2147483646 h 283801"/>
              <a:gd name="T92" fmla="*/ 2147483646 w 284789"/>
              <a:gd name="T93" fmla="*/ 2147483646 h 283801"/>
              <a:gd name="T94" fmla="*/ 2147483646 w 284789"/>
              <a:gd name="T95" fmla="*/ 2147483646 h 283801"/>
              <a:gd name="T96" fmla="*/ 2147483646 w 284789"/>
              <a:gd name="T97" fmla="*/ 2147483646 h 283801"/>
              <a:gd name="T98" fmla="*/ 2147483646 w 284789"/>
              <a:gd name="T99" fmla="*/ 2147483646 h 283801"/>
              <a:gd name="T100" fmla="*/ 2147483646 w 284789"/>
              <a:gd name="T101" fmla="*/ 2147483646 h 283801"/>
              <a:gd name="T102" fmla="*/ 2147483646 w 284789"/>
              <a:gd name="T103" fmla="*/ 2147483646 h 283801"/>
              <a:gd name="T104" fmla="*/ 2147483646 w 284789"/>
              <a:gd name="T105" fmla="*/ 2147483646 h 283801"/>
              <a:gd name="T106" fmla="*/ 2147483646 w 284789"/>
              <a:gd name="T107" fmla="*/ 2147483646 h 283801"/>
              <a:gd name="T108" fmla="*/ 2147483646 w 284789"/>
              <a:gd name="T109" fmla="*/ 2147483646 h 283801"/>
              <a:gd name="T110" fmla="*/ 2147483646 w 284789"/>
              <a:gd name="T111" fmla="*/ 2147483646 h 28380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4789" h="283801">
                <a:moveTo>
                  <a:pt x="165804" y="220620"/>
                </a:moveTo>
                <a:lnTo>
                  <a:pt x="159680" y="226757"/>
                </a:lnTo>
                <a:lnTo>
                  <a:pt x="195701" y="262500"/>
                </a:lnTo>
                <a:cubicBezTo>
                  <a:pt x="197863" y="260695"/>
                  <a:pt x="200024" y="259251"/>
                  <a:pt x="202185" y="256723"/>
                </a:cubicBezTo>
                <a:cubicBezTo>
                  <a:pt x="203626" y="255279"/>
                  <a:pt x="204707" y="253113"/>
                  <a:pt x="204707" y="250947"/>
                </a:cubicBezTo>
                <a:cubicBezTo>
                  <a:pt x="204707" y="248419"/>
                  <a:pt x="203626" y="245892"/>
                  <a:pt x="202185" y="244809"/>
                </a:cubicBezTo>
                <a:lnTo>
                  <a:pt x="178411" y="220620"/>
                </a:lnTo>
                <a:cubicBezTo>
                  <a:pt x="174809" y="217370"/>
                  <a:pt x="169406" y="217370"/>
                  <a:pt x="165804" y="220620"/>
                </a:cubicBezTo>
                <a:close/>
                <a:moveTo>
                  <a:pt x="183225" y="124020"/>
                </a:moveTo>
                <a:cubicBezTo>
                  <a:pt x="185021" y="122237"/>
                  <a:pt x="187536" y="122237"/>
                  <a:pt x="189332" y="124020"/>
                </a:cubicBezTo>
                <a:cubicBezTo>
                  <a:pt x="191128" y="125803"/>
                  <a:pt x="191128" y="128298"/>
                  <a:pt x="189332" y="130081"/>
                </a:cubicBezTo>
                <a:lnTo>
                  <a:pt x="131498" y="187129"/>
                </a:lnTo>
                <a:cubicBezTo>
                  <a:pt x="130780" y="188199"/>
                  <a:pt x="129702" y="188555"/>
                  <a:pt x="128624" y="188555"/>
                </a:cubicBezTo>
                <a:cubicBezTo>
                  <a:pt x="127547" y="188555"/>
                  <a:pt x="126469" y="188199"/>
                  <a:pt x="125751" y="187129"/>
                </a:cubicBezTo>
                <a:lnTo>
                  <a:pt x="94858" y="156466"/>
                </a:lnTo>
                <a:cubicBezTo>
                  <a:pt x="93062" y="154683"/>
                  <a:pt x="93062" y="152187"/>
                  <a:pt x="94858" y="150761"/>
                </a:cubicBezTo>
                <a:cubicBezTo>
                  <a:pt x="96295" y="148978"/>
                  <a:pt x="98809" y="148978"/>
                  <a:pt x="100606" y="150761"/>
                </a:cubicBezTo>
                <a:lnTo>
                  <a:pt x="128624" y="178216"/>
                </a:lnTo>
                <a:lnTo>
                  <a:pt x="183225" y="124020"/>
                </a:lnTo>
                <a:close/>
                <a:moveTo>
                  <a:pt x="16677" y="95701"/>
                </a:moveTo>
                <a:cubicBezTo>
                  <a:pt x="15596" y="98228"/>
                  <a:pt x="14155" y="100755"/>
                  <a:pt x="13435" y="103644"/>
                </a:cubicBezTo>
                <a:cubicBezTo>
                  <a:pt x="467" y="150578"/>
                  <a:pt x="13435" y="201124"/>
                  <a:pt x="48015" y="235783"/>
                </a:cubicBezTo>
                <a:cubicBezTo>
                  <a:pt x="82235" y="270082"/>
                  <a:pt x="133025" y="283440"/>
                  <a:pt x="179852" y="270443"/>
                </a:cubicBezTo>
                <a:cubicBezTo>
                  <a:pt x="182734" y="269360"/>
                  <a:pt x="185255" y="268276"/>
                  <a:pt x="187777" y="267193"/>
                </a:cubicBezTo>
                <a:lnTo>
                  <a:pt x="153557" y="232895"/>
                </a:lnTo>
                <a:cubicBezTo>
                  <a:pt x="139148" y="244087"/>
                  <a:pt x="117896" y="243004"/>
                  <a:pt x="104568" y="229645"/>
                </a:cubicBezTo>
                <a:lnTo>
                  <a:pt x="53778" y="179100"/>
                </a:lnTo>
                <a:cubicBezTo>
                  <a:pt x="46934" y="172241"/>
                  <a:pt x="42972" y="162854"/>
                  <a:pt x="42972" y="152745"/>
                </a:cubicBezTo>
                <a:cubicBezTo>
                  <a:pt x="42972" y="144441"/>
                  <a:pt x="45854" y="136498"/>
                  <a:pt x="50897" y="129999"/>
                </a:cubicBezTo>
                <a:lnTo>
                  <a:pt x="16677" y="95701"/>
                </a:lnTo>
                <a:close/>
                <a:moveTo>
                  <a:pt x="26763" y="81259"/>
                </a:moveTo>
                <a:cubicBezTo>
                  <a:pt x="24962" y="83426"/>
                  <a:pt x="22800" y="85592"/>
                  <a:pt x="21359" y="87758"/>
                </a:cubicBezTo>
                <a:lnTo>
                  <a:pt x="56660" y="123501"/>
                </a:lnTo>
                <a:lnTo>
                  <a:pt x="63144" y="117363"/>
                </a:lnTo>
                <a:cubicBezTo>
                  <a:pt x="64585" y="115558"/>
                  <a:pt x="65665" y="113392"/>
                  <a:pt x="65665" y="111225"/>
                </a:cubicBezTo>
                <a:cubicBezTo>
                  <a:pt x="65665" y="109059"/>
                  <a:pt x="64585" y="106893"/>
                  <a:pt x="63144" y="105088"/>
                </a:cubicBezTo>
                <a:lnTo>
                  <a:pt x="39370" y="81259"/>
                </a:lnTo>
                <a:cubicBezTo>
                  <a:pt x="35768" y="77649"/>
                  <a:pt x="30365" y="77649"/>
                  <a:pt x="26763" y="81259"/>
                </a:cubicBezTo>
                <a:close/>
                <a:moveTo>
                  <a:pt x="33067" y="69977"/>
                </a:moveTo>
                <a:cubicBezTo>
                  <a:pt x="37569" y="69977"/>
                  <a:pt x="42072" y="71692"/>
                  <a:pt x="45494" y="75122"/>
                </a:cubicBezTo>
                <a:lnTo>
                  <a:pt x="68907" y="98950"/>
                </a:lnTo>
                <a:cubicBezTo>
                  <a:pt x="72509" y="102199"/>
                  <a:pt x="74310" y="106532"/>
                  <a:pt x="74310" y="111225"/>
                </a:cubicBezTo>
                <a:cubicBezTo>
                  <a:pt x="74310" y="115919"/>
                  <a:pt x="72509" y="120251"/>
                  <a:pt x="68907" y="123501"/>
                </a:cubicBezTo>
                <a:lnTo>
                  <a:pt x="59902" y="132888"/>
                </a:lnTo>
                <a:cubicBezTo>
                  <a:pt x="54499" y="138303"/>
                  <a:pt x="51617" y="145163"/>
                  <a:pt x="51617" y="152745"/>
                </a:cubicBezTo>
                <a:cubicBezTo>
                  <a:pt x="51617" y="160326"/>
                  <a:pt x="54499" y="167547"/>
                  <a:pt x="59902" y="172963"/>
                </a:cubicBezTo>
                <a:lnTo>
                  <a:pt x="110692" y="223508"/>
                </a:lnTo>
                <a:cubicBezTo>
                  <a:pt x="121858" y="234700"/>
                  <a:pt x="139509" y="234700"/>
                  <a:pt x="150675" y="223508"/>
                </a:cubicBezTo>
                <a:lnTo>
                  <a:pt x="159680" y="214482"/>
                </a:lnTo>
                <a:cubicBezTo>
                  <a:pt x="166524" y="207622"/>
                  <a:pt x="177691" y="207622"/>
                  <a:pt x="184535" y="214482"/>
                </a:cubicBezTo>
                <a:lnTo>
                  <a:pt x="208309" y="238310"/>
                </a:lnTo>
                <a:cubicBezTo>
                  <a:pt x="211551" y="241560"/>
                  <a:pt x="213352" y="245892"/>
                  <a:pt x="213352" y="250947"/>
                </a:cubicBezTo>
                <a:cubicBezTo>
                  <a:pt x="213352" y="255640"/>
                  <a:pt x="211551" y="259612"/>
                  <a:pt x="208309" y="263222"/>
                </a:cubicBezTo>
                <a:cubicBezTo>
                  <a:pt x="200744" y="270443"/>
                  <a:pt x="191739" y="275858"/>
                  <a:pt x="182013" y="278385"/>
                </a:cubicBezTo>
                <a:cubicBezTo>
                  <a:pt x="169406" y="281996"/>
                  <a:pt x="156438" y="283801"/>
                  <a:pt x="143471" y="283801"/>
                </a:cubicBezTo>
                <a:cubicBezTo>
                  <a:pt x="105649" y="283801"/>
                  <a:pt x="69268" y="268998"/>
                  <a:pt x="41891" y="241560"/>
                </a:cubicBezTo>
                <a:cubicBezTo>
                  <a:pt x="5510" y="205095"/>
                  <a:pt x="-8538" y="151300"/>
                  <a:pt x="5150" y="101477"/>
                </a:cubicBezTo>
                <a:cubicBezTo>
                  <a:pt x="7671" y="91368"/>
                  <a:pt x="13435" y="82342"/>
                  <a:pt x="20639" y="75122"/>
                </a:cubicBezTo>
                <a:cubicBezTo>
                  <a:pt x="24061" y="71692"/>
                  <a:pt x="28564" y="69977"/>
                  <a:pt x="33067" y="69977"/>
                </a:cubicBezTo>
                <a:close/>
                <a:moveTo>
                  <a:pt x="142230" y="57150"/>
                </a:moveTo>
                <a:cubicBezTo>
                  <a:pt x="165024" y="57150"/>
                  <a:pt x="186370" y="66143"/>
                  <a:pt x="202651" y="81971"/>
                </a:cubicBezTo>
                <a:cubicBezTo>
                  <a:pt x="235575" y="115066"/>
                  <a:pt x="235575" y="168666"/>
                  <a:pt x="202651" y="201761"/>
                </a:cubicBezTo>
                <a:cubicBezTo>
                  <a:pt x="201566" y="202481"/>
                  <a:pt x="200480" y="202840"/>
                  <a:pt x="199757" y="202840"/>
                </a:cubicBezTo>
                <a:cubicBezTo>
                  <a:pt x="198671" y="202840"/>
                  <a:pt x="197224" y="202481"/>
                  <a:pt x="196501" y="201761"/>
                </a:cubicBezTo>
                <a:cubicBezTo>
                  <a:pt x="194692" y="199962"/>
                  <a:pt x="194692" y="197085"/>
                  <a:pt x="196501" y="195646"/>
                </a:cubicBezTo>
                <a:cubicBezTo>
                  <a:pt x="226168" y="165788"/>
                  <a:pt x="226168" y="117584"/>
                  <a:pt x="196501" y="88087"/>
                </a:cubicBezTo>
                <a:cubicBezTo>
                  <a:pt x="182028" y="73698"/>
                  <a:pt x="162853" y="65783"/>
                  <a:pt x="142230" y="65783"/>
                </a:cubicBezTo>
                <a:cubicBezTo>
                  <a:pt x="121969" y="65783"/>
                  <a:pt x="102794" y="73698"/>
                  <a:pt x="88322" y="88087"/>
                </a:cubicBezTo>
                <a:cubicBezTo>
                  <a:pt x="86513" y="89526"/>
                  <a:pt x="83618" y="89526"/>
                  <a:pt x="82171" y="88087"/>
                </a:cubicBezTo>
                <a:cubicBezTo>
                  <a:pt x="80362" y="86288"/>
                  <a:pt x="80362" y="83410"/>
                  <a:pt x="82171" y="81971"/>
                </a:cubicBezTo>
                <a:cubicBezTo>
                  <a:pt x="98090" y="66143"/>
                  <a:pt x="119798" y="57150"/>
                  <a:pt x="142230" y="57150"/>
                </a:cubicBezTo>
                <a:close/>
                <a:moveTo>
                  <a:pt x="132172" y="0"/>
                </a:moveTo>
                <a:lnTo>
                  <a:pt x="152738" y="0"/>
                </a:lnTo>
                <a:cubicBezTo>
                  <a:pt x="158871" y="0"/>
                  <a:pt x="163922" y="5048"/>
                  <a:pt x="163922" y="11178"/>
                </a:cubicBezTo>
                <a:lnTo>
                  <a:pt x="163922" y="26321"/>
                </a:lnTo>
                <a:cubicBezTo>
                  <a:pt x="170056" y="27403"/>
                  <a:pt x="175829" y="28845"/>
                  <a:pt x="181962" y="31009"/>
                </a:cubicBezTo>
                <a:lnTo>
                  <a:pt x="189178" y="18028"/>
                </a:lnTo>
                <a:cubicBezTo>
                  <a:pt x="190621" y="15504"/>
                  <a:pt x="193147" y="13702"/>
                  <a:pt x="196033" y="12980"/>
                </a:cubicBezTo>
                <a:cubicBezTo>
                  <a:pt x="198920" y="12259"/>
                  <a:pt x="202167" y="12620"/>
                  <a:pt x="204692" y="14062"/>
                </a:cubicBezTo>
                <a:lnTo>
                  <a:pt x="222371" y="24519"/>
                </a:lnTo>
                <a:cubicBezTo>
                  <a:pt x="228144" y="27403"/>
                  <a:pt x="229587" y="34254"/>
                  <a:pt x="226701" y="39662"/>
                </a:cubicBezTo>
                <a:lnTo>
                  <a:pt x="219124" y="52643"/>
                </a:lnTo>
                <a:cubicBezTo>
                  <a:pt x="224175" y="56609"/>
                  <a:pt x="228144" y="60936"/>
                  <a:pt x="232474" y="65623"/>
                </a:cubicBezTo>
                <a:lnTo>
                  <a:pt x="245102" y="58412"/>
                </a:lnTo>
                <a:cubicBezTo>
                  <a:pt x="247988" y="56970"/>
                  <a:pt x="250874" y="56249"/>
                  <a:pt x="253761" y="56970"/>
                </a:cubicBezTo>
                <a:cubicBezTo>
                  <a:pt x="256647" y="57691"/>
                  <a:pt x="259173" y="59854"/>
                  <a:pt x="260616" y="62378"/>
                </a:cubicBezTo>
                <a:lnTo>
                  <a:pt x="271079" y="80407"/>
                </a:lnTo>
                <a:cubicBezTo>
                  <a:pt x="273965" y="85455"/>
                  <a:pt x="272161" y="92305"/>
                  <a:pt x="266749" y="95550"/>
                </a:cubicBezTo>
                <a:lnTo>
                  <a:pt x="254122" y="103122"/>
                </a:lnTo>
                <a:cubicBezTo>
                  <a:pt x="255926" y="108891"/>
                  <a:pt x="257729" y="114661"/>
                  <a:pt x="258812" y="121151"/>
                </a:cubicBezTo>
                <a:lnTo>
                  <a:pt x="273605" y="121151"/>
                </a:lnTo>
                <a:cubicBezTo>
                  <a:pt x="279738" y="121151"/>
                  <a:pt x="284789" y="125838"/>
                  <a:pt x="284789" y="132328"/>
                </a:cubicBezTo>
                <a:lnTo>
                  <a:pt x="284789" y="152881"/>
                </a:lnTo>
                <a:cubicBezTo>
                  <a:pt x="284789" y="159010"/>
                  <a:pt x="279738" y="164058"/>
                  <a:pt x="273605" y="164058"/>
                </a:cubicBezTo>
                <a:lnTo>
                  <a:pt x="258812" y="164058"/>
                </a:lnTo>
                <a:cubicBezTo>
                  <a:pt x="257729" y="170188"/>
                  <a:pt x="255926" y="175957"/>
                  <a:pt x="254122" y="182087"/>
                </a:cubicBezTo>
                <a:lnTo>
                  <a:pt x="266749" y="189298"/>
                </a:lnTo>
                <a:cubicBezTo>
                  <a:pt x="272161" y="192543"/>
                  <a:pt x="273965" y="199394"/>
                  <a:pt x="271079" y="204803"/>
                </a:cubicBezTo>
                <a:lnTo>
                  <a:pt x="260616" y="222470"/>
                </a:lnTo>
                <a:cubicBezTo>
                  <a:pt x="259173" y="224994"/>
                  <a:pt x="256647" y="227158"/>
                  <a:pt x="253761" y="227879"/>
                </a:cubicBezTo>
                <a:cubicBezTo>
                  <a:pt x="252678" y="228239"/>
                  <a:pt x="251957" y="228239"/>
                  <a:pt x="250874" y="228239"/>
                </a:cubicBezTo>
                <a:cubicBezTo>
                  <a:pt x="249070" y="228239"/>
                  <a:pt x="246906" y="227879"/>
                  <a:pt x="245102" y="226797"/>
                </a:cubicBezTo>
                <a:lnTo>
                  <a:pt x="232474" y="219225"/>
                </a:lnTo>
                <a:cubicBezTo>
                  <a:pt x="230309" y="221389"/>
                  <a:pt x="228144" y="223913"/>
                  <a:pt x="225979" y="226076"/>
                </a:cubicBezTo>
                <a:cubicBezTo>
                  <a:pt x="224536" y="227879"/>
                  <a:pt x="221650" y="227879"/>
                  <a:pt x="219846" y="226076"/>
                </a:cubicBezTo>
                <a:cubicBezTo>
                  <a:pt x="218403" y="224273"/>
                  <a:pt x="218403" y="221389"/>
                  <a:pt x="219846" y="219946"/>
                </a:cubicBezTo>
                <a:cubicBezTo>
                  <a:pt x="222732" y="217062"/>
                  <a:pt x="225619" y="214177"/>
                  <a:pt x="228144" y="210932"/>
                </a:cubicBezTo>
                <a:cubicBezTo>
                  <a:pt x="229227" y="209490"/>
                  <a:pt x="231752" y="208769"/>
                  <a:pt x="233556" y="209851"/>
                </a:cubicBezTo>
                <a:lnTo>
                  <a:pt x="249792" y="219225"/>
                </a:lnTo>
                <a:cubicBezTo>
                  <a:pt x="250514" y="219586"/>
                  <a:pt x="250874" y="219586"/>
                  <a:pt x="251596" y="219586"/>
                </a:cubicBezTo>
                <a:cubicBezTo>
                  <a:pt x="252318" y="219586"/>
                  <a:pt x="252678" y="219225"/>
                  <a:pt x="253039" y="218504"/>
                </a:cubicBezTo>
                <a:lnTo>
                  <a:pt x="263502" y="200476"/>
                </a:lnTo>
                <a:cubicBezTo>
                  <a:pt x="264224" y="199033"/>
                  <a:pt x="263863" y="197591"/>
                  <a:pt x="262420" y="196870"/>
                </a:cubicBezTo>
                <a:lnTo>
                  <a:pt x="246545" y="187856"/>
                </a:lnTo>
                <a:cubicBezTo>
                  <a:pt x="244741" y="186414"/>
                  <a:pt x="243658" y="184250"/>
                  <a:pt x="244741" y="182087"/>
                </a:cubicBezTo>
                <a:cubicBezTo>
                  <a:pt x="247627" y="174875"/>
                  <a:pt x="249792" y="166943"/>
                  <a:pt x="250874" y="159010"/>
                </a:cubicBezTo>
                <a:cubicBezTo>
                  <a:pt x="251235" y="156847"/>
                  <a:pt x="252678" y="155405"/>
                  <a:pt x="255204" y="155405"/>
                </a:cubicBezTo>
                <a:lnTo>
                  <a:pt x="273605" y="155405"/>
                </a:lnTo>
                <a:cubicBezTo>
                  <a:pt x="275048" y="155405"/>
                  <a:pt x="276130" y="154323"/>
                  <a:pt x="276130" y="152881"/>
                </a:cubicBezTo>
                <a:lnTo>
                  <a:pt x="276130" y="132328"/>
                </a:lnTo>
                <a:cubicBezTo>
                  <a:pt x="276130" y="130526"/>
                  <a:pt x="275048" y="129444"/>
                  <a:pt x="273605" y="129444"/>
                </a:cubicBezTo>
                <a:lnTo>
                  <a:pt x="255204" y="129444"/>
                </a:lnTo>
                <a:cubicBezTo>
                  <a:pt x="252678" y="129444"/>
                  <a:pt x="251235" y="128002"/>
                  <a:pt x="250874" y="125838"/>
                </a:cubicBezTo>
                <a:cubicBezTo>
                  <a:pt x="249792" y="117906"/>
                  <a:pt x="247627" y="110334"/>
                  <a:pt x="244741" y="102762"/>
                </a:cubicBezTo>
                <a:cubicBezTo>
                  <a:pt x="243658" y="100598"/>
                  <a:pt x="244741" y="98435"/>
                  <a:pt x="246545" y="97353"/>
                </a:cubicBezTo>
                <a:lnTo>
                  <a:pt x="262420" y="88339"/>
                </a:lnTo>
                <a:cubicBezTo>
                  <a:pt x="263863" y="87257"/>
                  <a:pt x="264224" y="85815"/>
                  <a:pt x="263502" y="84733"/>
                </a:cubicBezTo>
                <a:lnTo>
                  <a:pt x="253039" y="66705"/>
                </a:lnTo>
                <a:cubicBezTo>
                  <a:pt x="252678" y="66344"/>
                  <a:pt x="252318" y="65623"/>
                  <a:pt x="251596" y="65623"/>
                </a:cubicBezTo>
                <a:cubicBezTo>
                  <a:pt x="250874" y="65263"/>
                  <a:pt x="250514" y="65263"/>
                  <a:pt x="249792" y="65623"/>
                </a:cubicBezTo>
                <a:lnTo>
                  <a:pt x="233556" y="74998"/>
                </a:lnTo>
                <a:cubicBezTo>
                  <a:pt x="231752" y="76080"/>
                  <a:pt x="229227" y="75719"/>
                  <a:pt x="228144" y="73916"/>
                </a:cubicBezTo>
                <a:cubicBezTo>
                  <a:pt x="223093" y="67426"/>
                  <a:pt x="217320" y="62018"/>
                  <a:pt x="210826" y="56970"/>
                </a:cubicBezTo>
                <a:cubicBezTo>
                  <a:pt x="209383" y="55888"/>
                  <a:pt x="208661" y="53364"/>
                  <a:pt x="210104" y="51561"/>
                </a:cubicBezTo>
                <a:lnTo>
                  <a:pt x="219124" y="35336"/>
                </a:lnTo>
                <a:cubicBezTo>
                  <a:pt x="219846" y="34254"/>
                  <a:pt x="219485" y="32451"/>
                  <a:pt x="218403" y="31730"/>
                </a:cubicBezTo>
                <a:lnTo>
                  <a:pt x="200363" y="21273"/>
                </a:lnTo>
                <a:cubicBezTo>
                  <a:pt x="199641" y="20913"/>
                  <a:pt x="198920" y="20913"/>
                  <a:pt x="198559" y="21273"/>
                </a:cubicBezTo>
                <a:cubicBezTo>
                  <a:pt x="197837" y="21273"/>
                  <a:pt x="197116" y="21995"/>
                  <a:pt x="196755" y="22716"/>
                </a:cubicBezTo>
                <a:lnTo>
                  <a:pt x="187735" y="38581"/>
                </a:lnTo>
                <a:cubicBezTo>
                  <a:pt x="186653" y="40384"/>
                  <a:pt x="184127" y="41105"/>
                  <a:pt x="182323" y="40384"/>
                </a:cubicBezTo>
                <a:cubicBezTo>
                  <a:pt x="174746" y="37499"/>
                  <a:pt x="166809" y="35336"/>
                  <a:pt x="158871" y="34254"/>
                </a:cubicBezTo>
                <a:cubicBezTo>
                  <a:pt x="156707" y="33893"/>
                  <a:pt x="155263" y="32091"/>
                  <a:pt x="155263" y="29927"/>
                </a:cubicBezTo>
                <a:lnTo>
                  <a:pt x="155263" y="11178"/>
                </a:lnTo>
                <a:cubicBezTo>
                  <a:pt x="155263" y="9735"/>
                  <a:pt x="154181" y="8654"/>
                  <a:pt x="152738" y="8654"/>
                </a:cubicBezTo>
                <a:lnTo>
                  <a:pt x="132172" y="8654"/>
                </a:lnTo>
                <a:cubicBezTo>
                  <a:pt x="130729" y="8654"/>
                  <a:pt x="129647" y="9735"/>
                  <a:pt x="129647" y="11178"/>
                </a:cubicBezTo>
                <a:lnTo>
                  <a:pt x="129647" y="29927"/>
                </a:lnTo>
                <a:cubicBezTo>
                  <a:pt x="129647" y="32091"/>
                  <a:pt x="127843" y="33893"/>
                  <a:pt x="125678" y="34254"/>
                </a:cubicBezTo>
                <a:cubicBezTo>
                  <a:pt x="117741" y="35336"/>
                  <a:pt x="110164" y="37499"/>
                  <a:pt x="102587" y="40384"/>
                </a:cubicBezTo>
                <a:cubicBezTo>
                  <a:pt x="100783" y="41105"/>
                  <a:pt x="98258" y="40384"/>
                  <a:pt x="97536" y="38581"/>
                </a:cubicBezTo>
                <a:lnTo>
                  <a:pt x="87794" y="22716"/>
                </a:lnTo>
                <a:cubicBezTo>
                  <a:pt x="87434" y="21273"/>
                  <a:pt x="85630" y="20913"/>
                  <a:pt x="84186" y="21273"/>
                </a:cubicBezTo>
                <a:lnTo>
                  <a:pt x="66507" y="31730"/>
                </a:lnTo>
                <a:cubicBezTo>
                  <a:pt x="65425" y="32451"/>
                  <a:pt x="65064" y="34254"/>
                  <a:pt x="65425" y="35336"/>
                </a:cubicBezTo>
                <a:lnTo>
                  <a:pt x="74806" y="51561"/>
                </a:lnTo>
                <a:cubicBezTo>
                  <a:pt x="75888" y="53364"/>
                  <a:pt x="75527" y="55888"/>
                  <a:pt x="73723" y="56970"/>
                </a:cubicBezTo>
                <a:cubicBezTo>
                  <a:pt x="70476" y="59494"/>
                  <a:pt x="67590" y="62018"/>
                  <a:pt x="65064" y="64902"/>
                </a:cubicBezTo>
                <a:cubicBezTo>
                  <a:pt x="63260" y="66705"/>
                  <a:pt x="60374" y="66705"/>
                  <a:pt x="58570" y="64902"/>
                </a:cubicBezTo>
                <a:cubicBezTo>
                  <a:pt x="57127" y="63460"/>
                  <a:pt x="57127" y="60575"/>
                  <a:pt x="58570" y="59133"/>
                </a:cubicBezTo>
                <a:cubicBezTo>
                  <a:pt x="60735" y="56970"/>
                  <a:pt x="63260" y="54806"/>
                  <a:pt x="65425" y="52643"/>
                </a:cubicBezTo>
                <a:lnTo>
                  <a:pt x="58209" y="39662"/>
                </a:lnTo>
                <a:cubicBezTo>
                  <a:pt x="54962" y="34254"/>
                  <a:pt x="56766" y="27403"/>
                  <a:pt x="62178" y="24519"/>
                </a:cubicBezTo>
                <a:lnTo>
                  <a:pt x="80218" y="14062"/>
                </a:lnTo>
                <a:cubicBezTo>
                  <a:pt x="85630" y="10817"/>
                  <a:pt x="92485" y="12620"/>
                  <a:pt x="95371" y="18028"/>
                </a:cubicBezTo>
                <a:lnTo>
                  <a:pt x="102948" y="31009"/>
                </a:lnTo>
                <a:cubicBezTo>
                  <a:pt x="108721" y="28845"/>
                  <a:pt x="114854" y="27403"/>
                  <a:pt x="120627" y="26321"/>
                </a:cubicBezTo>
                <a:lnTo>
                  <a:pt x="120627" y="11178"/>
                </a:lnTo>
                <a:cubicBezTo>
                  <a:pt x="120627" y="5048"/>
                  <a:pt x="126039" y="0"/>
                  <a:pt x="132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sz="900"/>
          </a:p>
        </p:txBody>
      </p:sp>
      <p:sp>
        <p:nvSpPr>
          <p:cNvPr id="18440" name="Freeform 336"/>
          <p:cNvSpPr>
            <a:spLocks noChangeAspect="1" noChangeArrowheads="1"/>
          </p:cNvSpPr>
          <p:nvPr/>
        </p:nvSpPr>
        <p:spPr bwMode="auto">
          <a:xfrm>
            <a:off x="9633744" y="3293888"/>
            <a:ext cx="527050" cy="485775"/>
          </a:xfrm>
          <a:custGeom>
            <a:avLst/>
            <a:gdLst>
              <a:gd name="T0" fmla="*/ 2147483646 w 791"/>
              <a:gd name="T1" fmla="*/ 2147483646 h 727"/>
              <a:gd name="T2" fmla="*/ 2147483646 w 791"/>
              <a:gd name="T3" fmla="*/ 2147483646 h 727"/>
              <a:gd name="T4" fmla="*/ 2147483646 w 791"/>
              <a:gd name="T5" fmla="*/ 2147483646 h 727"/>
              <a:gd name="T6" fmla="*/ 2147483646 w 791"/>
              <a:gd name="T7" fmla="*/ 2147483646 h 727"/>
              <a:gd name="T8" fmla="*/ 2147483646 w 791"/>
              <a:gd name="T9" fmla="*/ 2147483646 h 727"/>
              <a:gd name="T10" fmla="*/ 2147483646 w 791"/>
              <a:gd name="T11" fmla="*/ 2147483646 h 727"/>
              <a:gd name="T12" fmla="*/ 2147483646 w 791"/>
              <a:gd name="T13" fmla="*/ 2147483646 h 727"/>
              <a:gd name="T14" fmla="*/ 2147483646 w 791"/>
              <a:gd name="T15" fmla="*/ 2147483646 h 727"/>
              <a:gd name="T16" fmla="*/ 2147483646 w 791"/>
              <a:gd name="T17" fmla="*/ 2147483646 h 727"/>
              <a:gd name="T18" fmla="*/ 2147483646 w 791"/>
              <a:gd name="T19" fmla="*/ 2147483646 h 727"/>
              <a:gd name="T20" fmla="*/ 2147483646 w 791"/>
              <a:gd name="T21" fmla="*/ 2147483646 h 727"/>
              <a:gd name="T22" fmla="*/ 2147483646 w 791"/>
              <a:gd name="T23" fmla="*/ 2147483646 h 727"/>
              <a:gd name="T24" fmla="*/ 2147483646 w 791"/>
              <a:gd name="T25" fmla="*/ 2147483646 h 727"/>
              <a:gd name="T26" fmla="*/ 2147483646 w 791"/>
              <a:gd name="T27" fmla="*/ 2147483646 h 727"/>
              <a:gd name="T28" fmla="*/ 2147483646 w 791"/>
              <a:gd name="T29" fmla="*/ 2147483646 h 727"/>
              <a:gd name="T30" fmla="*/ 2147483646 w 791"/>
              <a:gd name="T31" fmla="*/ 2147483646 h 727"/>
              <a:gd name="T32" fmla="*/ 2147483646 w 791"/>
              <a:gd name="T33" fmla="*/ 2147483646 h 727"/>
              <a:gd name="T34" fmla="*/ 2147483646 w 791"/>
              <a:gd name="T35" fmla="*/ 2147483646 h 727"/>
              <a:gd name="T36" fmla="*/ 2147483646 w 791"/>
              <a:gd name="T37" fmla="*/ 2147483646 h 727"/>
              <a:gd name="T38" fmla="*/ 2147483646 w 791"/>
              <a:gd name="T39" fmla="*/ 2147483646 h 727"/>
              <a:gd name="T40" fmla="*/ 2147483646 w 791"/>
              <a:gd name="T41" fmla="*/ 2147483646 h 727"/>
              <a:gd name="T42" fmla="*/ 2147483646 w 791"/>
              <a:gd name="T43" fmla="*/ 2147483646 h 727"/>
              <a:gd name="T44" fmla="*/ 2147483646 w 791"/>
              <a:gd name="T45" fmla="*/ 2147483646 h 727"/>
              <a:gd name="T46" fmla="*/ 2147483646 w 791"/>
              <a:gd name="T47" fmla="*/ 2147483646 h 727"/>
              <a:gd name="T48" fmla="*/ 2147483646 w 791"/>
              <a:gd name="T49" fmla="*/ 2147483646 h 727"/>
              <a:gd name="T50" fmla="*/ 2147483646 w 791"/>
              <a:gd name="T51" fmla="*/ 2147483646 h 727"/>
              <a:gd name="T52" fmla="*/ 2147483646 w 791"/>
              <a:gd name="T53" fmla="*/ 0 h 727"/>
              <a:gd name="T54" fmla="*/ 2147483646 w 791"/>
              <a:gd name="T55" fmla="*/ 2147483646 h 727"/>
              <a:gd name="T56" fmla="*/ 2147483646 w 791"/>
              <a:gd name="T57" fmla="*/ 2147483646 h 727"/>
              <a:gd name="T58" fmla="*/ 2147483646 w 791"/>
              <a:gd name="T59" fmla="*/ 2147483646 h 727"/>
              <a:gd name="T60" fmla="*/ 2147483646 w 791"/>
              <a:gd name="T61" fmla="*/ 2147483646 h 727"/>
              <a:gd name="T62" fmla="*/ 2147483646 w 791"/>
              <a:gd name="T63" fmla="*/ 2147483646 h 727"/>
              <a:gd name="T64" fmla="*/ 2147483646 w 791"/>
              <a:gd name="T65" fmla="*/ 2147483646 h 727"/>
              <a:gd name="T66" fmla="*/ 2147483646 w 791"/>
              <a:gd name="T67" fmla="*/ 2147483646 h 727"/>
              <a:gd name="T68" fmla="*/ 2147483646 w 791"/>
              <a:gd name="T69" fmla="*/ 2147483646 h 727"/>
              <a:gd name="T70" fmla="*/ 2147483646 w 791"/>
              <a:gd name="T71" fmla="*/ 2147483646 h 727"/>
              <a:gd name="T72" fmla="*/ 2147483646 w 791"/>
              <a:gd name="T73" fmla="*/ 2147483646 h 727"/>
              <a:gd name="T74" fmla="*/ 2147483646 w 791"/>
              <a:gd name="T75" fmla="*/ 2147483646 h 727"/>
              <a:gd name="T76" fmla="*/ 2147483646 w 791"/>
              <a:gd name="T77" fmla="*/ 2147483646 h 727"/>
              <a:gd name="T78" fmla="*/ 2147483646 w 791"/>
              <a:gd name="T79" fmla="*/ 2147483646 h 727"/>
              <a:gd name="T80" fmla="*/ 2147483646 w 791"/>
              <a:gd name="T81" fmla="*/ 2147483646 h 727"/>
              <a:gd name="T82" fmla="*/ 0 w 791"/>
              <a:gd name="T83" fmla="*/ 2147483646 h 727"/>
              <a:gd name="T84" fmla="*/ 2147483646 w 791"/>
              <a:gd name="T85" fmla="*/ 2147483646 h 727"/>
              <a:gd name="T86" fmla="*/ 2147483646 w 791"/>
              <a:gd name="T87" fmla="*/ 2147483646 h 727"/>
              <a:gd name="T88" fmla="*/ 2147483646 w 791"/>
              <a:gd name="T89" fmla="*/ 2147483646 h 72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91" h="727">
                <a:moveTo>
                  <a:pt x="766" y="204"/>
                </a:moveTo>
                <a:lnTo>
                  <a:pt x="465" y="204"/>
                </a:lnTo>
                <a:cubicBezTo>
                  <a:pt x="463" y="204"/>
                  <a:pt x="460" y="205"/>
                  <a:pt x="458" y="206"/>
                </a:cubicBezTo>
                <a:lnTo>
                  <a:pt x="375" y="278"/>
                </a:lnTo>
                <a:lnTo>
                  <a:pt x="375" y="24"/>
                </a:lnTo>
                <a:lnTo>
                  <a:pt x="766" y="24"/>
                </a:lnTo>
                <a:lnTo>
                  <a:pt x="766" y="204"/>
                </a:lnTo>
                <a:close/>
                <a:moveTo>
                  <a:pt x="702" y="351"/>
                </a:moveTo>
                <a:lnTo>
                  <a:pt x="563" y="351"/>
                </a:lnTo>
                <a:cubicBezTo>
                  <a:pt x="561" y="307"/>
                  <a:pt x="550" y="266"/>
                  <a:pt x="535" y="227"/>
                </a:cubicBezTo>
                <a:lnTo>
                  <a:pt x="673" y="227"/>
                </a:lnTo>
                <a:cubicBezTo>
                  <a:pt x="690" y="266"/>
                  <a:pt x="700" y="307"/>
                  <a:pt x="702" y="351"/>
                </a:cubicBezTo>
                <a:close/>
                <a:moveTo>
                  <a:pt x="625" y="578"/>
                </a:moveTo>
                <a:lnTo>
                  <a:pt x="625" y="578"/>
                </a:lnTo>
                <a:cubicBezTo>
                  <a:pt x="595" y="555"/>
                  <a:pt x="561" y="537"/>
                  <a:pt x="525" y="522"/>
                </a:cubicBezTo>
                <a:cubicBezTo>
                  <a:pt x="546" y="478"/>
                  <a:pt x="561" y="428"/>
                  <a:pt x="563" y="375"/>
                </a:cubicBezTo>
                <a:lnTo>
                  <a:pt x="702" y="375"/>
                </a:lnTo>
                <a:cubicBezTo>
                  <a:pt x="699" y="452"/>
                  <a:pt x="671" y="522"/>
                  <a:pt x="625" y="578"/>
                </a:cubicBezTo>
                <a:close/>
                <a:moveTo>
                  <a:pt x="396" y="700"/>
                </a:moveTo>
                <a:lnTo>
                  <a:pt x="396" y="700"/>
                </a:lnTo>
                <a:cubicBezTo>
                  <a:pt x="425" y="671"/>
                  <a:pt x="477" y="616"/>
                  <a:pt x="514" y="544"/>
                </a:cubicBezTo>
                <a:cubicBezTo>
                  <a:pt x="548" y="557"/>
                  <a:pt x="581" y="574"/>
                  <a:pt x="609" y="595"/>
                </a:cubicBezTo>
                <a:cubicBezTo>
                  <a:pt x="555" y="653"/>
                  <a:pt x="480" y="693"/>
                  <a:pt x="396" y="700"/>
                </a:cubicBezTo>
                <a:close/>
                <a:moveTo>
                  <a:pt x="375" y="687"/>
                </a:moveTo>
                <a:lnTo>
                  <a:pt x="375" y="516"/>
                </a:lnTo>
                <a:cubicBezTo>
                  <a:pt x="414" y="517"/>
                  <a:pt x="453" y="523"/>
                  <a:pt x="491" y="536"/>
                </a:cubicBezTo>
                <a:cubicBezTo>
                  <a:pt x="453" y="606"/>
                  <a:pt x="403" y="660"/>
                  <a:pt x="375" y="687"/>
                </a:cubicBezTo>
                <a:close/>
                <a:moveTo>
                  <a:pt x="375" y="375"/>
                </a:moveTo>
                <a:lnTo>
                  <a:pt x="538" y="375"/>
                </a:lnTo>
                <a:cubicBezTo>
                  <a:pt x="537" y="425"/>
                  <a:pt x="522" y="472"/>
                  <a:pt x="502" y="514"/>
                </a:cubicBezTo>
                <a:cubicBezTo>
                  <a:pt x="461" y="501"/>
                  <a:pt x="418" y="493"/>
                  <a:pt x="375" y="492"/>
                </a:cubicBezTo>
                <a:lnTo>
                  <a:pt x="375" y="375"/>
                </a:lnTo>
                <a:close/>
                <a:moveTo>
                  <a:pt x="351" y="492"/>
                </a:moveTo>
                <a:lnTo>
                  <a:pt x="351" y="492"/>
                </a:lnTo>
                <a:cubicBezTo>
                  <a:pt x="308" y="493"/>
                  <a:pt x="265" y="501"/>
                  <a:pt x="224" y="514"/>
                </a:cubicBezTo>
                <a:cubicBezTo>
                  <a:pt x="204" y="472"/>
                  <a:pt x="190" y="425"/>
                  <a:pt x="188" y="375"/>
                </a:cubicBezTo>
                <a:lnTo>
                  <a:pt x="351" y="375"/>
                </a:lnTo>
                <a:lnTo>
                  <a:pt x="351" y="492"/>
                </a:lnTo>
                <a:close/>
                <a:moveTo>
                  <a:pt x="351" y="687"/>
                </a:moveTo>
                <a:lnTo>
                  <a:pt x="351" y="687"/>
                </a:lnTo>
                <a:cubicBezTo>
                  <a:pt x="323" y="660"/>
                  <a:pt x="273" y="606"/>
                  <a:pt x="235" y="536"/>
                </a:cubicBezTo>
                <a:cubicBezTo>
                  <a:pt x="272" y="523"/>
                  <a:pt x="312" y="517"/>
                  <a:pt x="351" y="516"/>
                </a:cubicBezTo>
                <a:lnTo>
                  <a:pt x="351" y="687"/>
                </a:lnTo>
                <a:close/>
                <a:moveTo>
                  <a:pt x="117" y="595"/>
                </a:moveTo>
                <a:lnTo>
                  <a:pt x="117" y="595"/>
                </a:lnTo>
                <a:cubicBezTo>
                  <a:pt x="145" y="574"/>
                  <a:pt x="178" y="557"/>
                  <a:pt x="212" y="544"/>
                </a:cubicBezTo>
                <a:cubicBezTo>
                  <a:pt x="250" y="616"/>
                  <a:pt x="301" y="671"/>
                  <a:pt x="331" y="700"/>
                </a:cubicBezTo>
                <a:cubicBezTo>
                  <a:pt x="246" y="693"/>
                  <a:pt x="171" y="653"/>
                  <a:pt x="117" y="595"/>
                </a:cubicBezTo>
                <a:close/>
                <a:moveTo>
                  <a:pt x="101" y="578"/>
                </a:moveTo>
                <a:lnTo>
                  <a:pt x="101" y="578"/>
                </a:lnTo>
                <a:cubicBezTo>
                  <a:pt x="55" y="522"/>
                  <a:pt x="27" y="452"/>
                  <a:pt x="24" y="375"/>
                </a:cubicBezTo>
                <a:lnTo>
                  <a:pt x="163" y="375"/>
                </a:lnTo>
                <a:cubicBezTo>
                  <a:pt x="165" y="428"/>
                  <a:pt x="180" y="478"/>
                  <a:pt x="201" y="522"/>
                </a:cubicBezTo>
                <a:cubicBezTo>
                  <a:pt x="165" y="537"/>
                  <a:pt x="131" y="555"/>
                  <a:pt x="101" y="578"/>
                </a:cubicBezTo>
                <a:close/>
                <a:moveTo>
                  <a:pt x="100" y="149"/>
                </a:moveTo>
                <a:lnTo>
                  <a:pt x="100" y="149"/>
                </a:lnTo>
                <a:cubicBezTo>
                  <a:pt x="131" y="171"/>
                  <a:pt x="165" y="190"/>
                  <a:pt x="201" y="204"/>
                </a:cubicBezTo>
                <a:cubicBezTo>
                  <a:pt x="181" y="249"/>
                  <a:pt x="165" y="298"/>
                  <a:pt x="163" y="351"/>
                </a:cubicBezTo>
                <a:lnTo>
                  <a:pt x="24" y="351"/>
                </a:lnTo>
                <a:cubicBezTo>
                  <a:pt x="27" y="275"/>
                  <a:pt x="55" y="205"/>
                  <a:pt x="100" y="149"/>
                </a:cubicBezTo>
                <a:close/>
                <a:moveTo>
                  <a:pt x="778" y="0"/>
                </a:moveTo>
                <a:lnTo>
                  <a:pt x="363" y="0"/>
                </a:lnTo>
                <a:cubicBezTo>
                  <a:pt x="356" y="0"/>
                  <a:pt x="351" y="5"/>
                  <a:pt x="351" y="12"/>
                </a:cubicBezTo>
                <a:lnTo>
                  <a:pt x="351" y="305"/>
                </a:lnTo>
                <a:cubicBezTo>
                  <a:pt x="351" y="309"/>
                  <a:pt x="354" y="313"/>
                  <a:pt x="358" y="316"/>
                </a:cubicBezTo>
                <a:cubicBezTo>
                  <a:pt x="360" y="316"/>
                  <a:pt x="362" y="317"/>
                  <a:pt x="363" y="317"/>
                </a:cubicBezTo>
                <a:cubicBezTo>
                  <a:pt x="366" y="317"/>
                  <a:pt x="369" y="316"/>
                  <a:pt x="371" y="314"/>
                </a:cubicBezTo>
                <a:lnTo>
                  <a:pt x="470" y="227"/>
                </a:lnTo>
                <a:lnTo>
                  <a:pt x="508" y="227"/>
                </a:lnTo>
                <a:cubicBezTo>
                  <a:pt x="525" y="266"/>
                  <a:pt x="537" y="307"/>
                  <a:pt x="539" y="351"/>
                </a:cubicBezTo>
                <a:lnTo>
                  <a:pt x="188" y="351"/>
                </a:lnTo>
                <a:cubicBezTo>
                  <a:pt x="190" y="302"/>
                  <a:pt x="204" y="255"/>
                  <a:pt x="224" y="212"/>
                </a:cubicBezTo>
                <a:cubicBezTo>
                  <a:pt x="253" y="222"/>
                  <a:pt x="284" y="229"/>
                  <a:pt x="315" y="232"/>
                </a:cubicBezTo>
                <a:lnTo>
                  <a:pt x="316" y="232"/>
                </a:lnTo>
                <a:cubicBezTo>
                  <a:pt x="322" y="232"/>
                  <a:pt x="327" y="227"/>
                  <a:pt x="328" y="222"/>
                </a:cubicBezTo>
                <a:cubicBezTo>
                  <a:pt x="329" y="215"/>
                  <a:pt x="324" y="209"/>
                  <a:pt x="317" y="209"/>
                </a:cubicBezTo>
                <a:cubicBezTo>
                  <a:pt x="289" y="205"/>
                  <a:pt x="262" y="199"/>
                  <a:pt x="235" y="191"/>
                </a:cubicBezTo>
                <a:cubicBezTo>
                  <a:pt x="263" y="138"/>
                  <a:pt x="299" y="94"/>
                  <a:pt x="326" y="65"/>
                </a:cubicBezTo>
                <a:cubicBezTo>
                  <a:pt x="331" y="60"/>
                  <a:pt x="331" y="52"/>
                  <a:pt x="326" y="48"/>
                </a:cubicBezTo>
                <a:cubicBezTo>
                  <a:pt x="321" y="43"/>
                  <a:pt x="313" y="44"/>
                  <a:pt x="309" y="48"/>
                </a:cubicBezTo>
                <a:cubicBezTo>
                  <a:pt x="281" y="79"/>
                  <a:pt x="242" y="125"/>
                  <a:pt x="212" y="183"/>
                </a:cubicBezTo>
                <a:cubicBezTo>
                  <a:pt x="178" y="169"/>
                  <a:pt x="145" y="152"/>
                  <a:pt x="116" y="131"/>
                </a:cubicBezTo>
                <a:cubicBezTo>
                  <a:pt x="160" y="84"/>
                  <a:pt x="216" y="50"/>
                  <a:pt x="281" y="34"/>
                </a:cubicBezTo>
                <a:cubicBezTo>
                  <a:pt x="288" y="33"/>
                  <a:pt x="292" y="26"/>
                  <a:pt x="290" y="20"/>
                </a:cubicBezTo>
                <a:cubicBezTo>
                  <a:pt x="288" y="13"/>
                  <a:pt x="282" y="9"/>
                  <a:pt x="275" y="11"/>
                </a:cubicBezTo>
                <a:cubicBezTo>
                  <a:pt x="113" y="51"/>
                  <a:pt x="0" y="196"/>
                  <a:pt x="0" y="363"/>
                </a:cubicBezTo>
                <a:cubicBezTo>
                  <a:pt x="0" y="563"/>
                  <a:pt x="163" y="726"/>
                  <a:pt x="363" y="726"/>
                </a:cubicBezTo>
                <a:cubicBezTo>
                  <a:pt x="563" y="726"/>
                  <a:pt x="726" y="563"/>
                  <a:pt x="726" y="363"/>
                </a:cubicBezTo>
                <a:cubicBezTo>
                  <a:pt x="726" y="315"/>
                  <a:pt x="716" y="269"/>
                  <a:pt x="699" y="227"/>
                </a:cubicBezTo>
                <a:lnTo>
                  <a:pt x="778" y="227"/>
                </a:lnTo>
                <a:cubicBezTo>
                  <a:pt x="784" y="227"/>
                  <a:pt x="790" y="222"/>
                  <a:pt x="790" y="216"/>
                </a:cubicBezTo>
                <a:lnTo>
                  <a:pt x="790" y="12"/>
                </a:lnTo>
                <a:cubicBezTo>
                  <a:pt x="790" y="5"/>
                  <a:pt x="784" y="0"/>
                  <a:pt x="7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900"/>
          </a:p>
        </p:txBody>
      </p:sp>
      <p:sp>
        <p:nvSpPr>
          <p:cNvPr id="18441" name="TextBox 16"/>
          <p:cNvSpPr txBox="1">
            <a:spLocks noChangeArrowheads="1"/>
          </p:cNvSpPr>
          <p:nvPr/>
        </p:nvSpPr>
        <p:spPr bwMode="auto">
          <a:xfrm>
            <a:off x="916762" y="3752705"/>
            <a:ext cx="27622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г. Иркутск</a:t>
            </a:r>
          </a:p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ул. А. Невского, 105</a:t>
            </a:r>
          </a:p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ул. Рабочего штаба, 1</a:t>
            </a:r>
            <a:r>
              <a:rPr lang="en-US" alt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9</a:t>
            </a:r>
            <a:r>
              <a:rPr lang="ru-RU" alt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А</a:t>
            </a:r>
            <a:endParaRPr lang="en-US" altLang="ru-RU" sz="1600" b="1" dirty="0">
              <a:solidFill>
                <a:schemeClr val="bg1"/>
              </a:solidFill>
              <a:latin typeface="Century Gothic" panose="020B0502020202020204" pitchFamily="34" charset="0"/>
              <a:ea typeface="League Spartan"/>
              <a:cs typeface="Poppins"/>
            </a:endParaRPr>
          </a:p>
        </p:txBody>
      </p:sp>
      <p:sp>
        <p:nvSpPr>
          <p:cNvPr id="18442" name="TextBox 21"/>
          <p:cNvSpPr txBox="1">
            <a:spLocks noChangeArrowheads="1"/>
          </p:cNvSpPr>
          <p:nvPr/>
        </p:nvSpPr>
        <p:spPr bwMode="auto">
          <a:xfrm>
            <a:off x="3922713" y="4003293"/>
            <a:ext cx="18359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rikp@rikp38.ru</a:t>
            </a:r>
          </a:p>
        </p:txBody>
      </p:sp>
      <p:sp>
        <p:nvSpPr>
          <p:cNvPr id="18443" name="TextBox 23"/>
          <p:cNvSpPr txBox="1">
            <a:spLocks noChangeArrowheads="1"/>
          </p:cNvSpPr>
          <p:nvPr/>
        </p:nvSpPr>
        <p:spPr bwMode="auto">
          <a:xfrm>
            <a:off x="6489270" y="3998927"/>
            <a:ext cx="16979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8 (395) </a:t>
            </a:r>
            <a:r>
              <a:rPr lang="en-US" alt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484-370</a:t>
            </a:r>
          </a:p>
        </p:txBody>
      </p:sp>
      <p:sp>
        <p:nvSpPr>
          <p:cNvPr id="18444" name="TextBox 25"/>
          <p:cNvSpPr txBox="1">
            <a:spLocks noChangeArrowheads="1"/>
          </p:cNvSpPr>
          <p:nvPr/>
        </p:nvSpPr>
        <p:spPr bwMode="auto">
          <a:xfrm>
            <a:off x="8449259" y="3998926"/>
            <a:ext cx="29487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de-DE" alt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www.center-prof38.ru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16" y="123582"/>
            <a:ext cx="2372873" cy="3596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255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385199"/>
            <a:ext cx="12192000" cy="4472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2311" y="118773"/>
            <a:ext cx="2371550" cy="359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6938" y="462337"/>
            <a:ext cx="4810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Участники опроса</a:t>
            </a:r>
            <a:endParaRPr lang="ru-RU" sz="3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9814" y="1262084"/>
            <a:ext cx="9045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риняли участие </a:t>
            </a:r>
            <a:r>
              <a:rPr lang="ru-RU" b="1" dirty="0" smtClean="0"/>
              <a:t>3983</a:t>
            </a:r>
            <a:r>
              <a:rPr lang="ru-RU" dirty="0" smtClean="0"/>
              <a:t> человека из 10 субъектов Российской Федерации, среди них около 1195 обучающихся 3 и 4 курсов профессиональных образовательных организаций Иркутской области</a:t>
            </a:r>
            <a:endParaRPr lang="ru-R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79589" y="34187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479589" y="576185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2397211"/>
            <a:ext cx="12192000" cy="123567"/>
          </a:xfrm>
          <a:prstGeom prst="rect">
            <a:avLst/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411235753"/>
              </p:ext>
            </p:extLst>
          </p:nvPr>
        </p:nvGraphicFramePr>
        <p:xfrm>
          <a:off x="-2077286" y="2357972"/>
          <a:ext cx="11896825" cy="4460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4054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0"/>
            <a:ext cx="12192000" cy="196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836" y="110534"/>
            <a:ext cx="2371550" cy="359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1211" y="470229"/>
            <a:ext cx="3583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Пол и возраст участников </a:t>
            </a:r>
            <a:endParaRPr lang="ru-RU" sz="3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3741" y="29738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83741" y="40882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130044733"/>
              </p:ext>
            </p:extLst>
          </p:nvPr>
        </p:nvGraphicFramePr>
        <p:xfrm>
          <a:off x="6474941" y="2650781"/>
          <a:ext cx="4966130" cy="2875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124042352"/>
              </p:ext>
            </p:extLst>
          </p:nvPr>
        </p:nvGraphicFramePr>
        <p:xfrm>
          <a:off x="-112554" y="2689784"/>
          <a:ext cx="6217508" cy="3198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0" y="1960605"/>
            <a:ext cx="12192000" cy="110534"/>
          </a:xfrm>
          <a:prstGeom prst="rect">
            <a:avLst/>
          </a:prstGeom>
          <a:solidFill>
            <a:srgbClr val="DC5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031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471350"/>
            <a:ext cx="12192000" cy="4386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597" y="94060"/>
            <a:ext cx="2371550" cy="3596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3784" y="273907"/>
            <a:ext cx="94899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</a:rPr>
              <a:t>Какое профессиональное образование Вы получаете? Выберите и дополните один или несколько вариантов, указав профессию (специальность, направление подготовки) и(или)</a:t>
            </a:r>
            <a:endParaRPr lang="ru-RU" sz="2800" b="1" dirty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76304556"/>
              </p:ext>
            </p:extLst>
          </p:nvPr>
        </p:nvGraphicFramePr>
        <p:xfrm>
          <a:off x="1617319" y="2924432"/>
          <a:ext cx="8120278" cy="3291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2471350"/>
            <a:ext cx="12192000" cy="107093"/>
          </a:xfrm>
          <a:prstGeom prst="rect">
            <a:avLst/>
          </a:prstGeom>
          <a:solidFill>
            <a:srgbClr val="5E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58464" y="6079524"/>
            <a:ext cx="955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3802 чел.</a:t>
            </a:r>
            <a:endParaRPr lang="ru-RU" sz="14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2271" y="6079525"/>
            <a:ext cx="939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181 чел.</a:t>
            </a:r>
            <a:endParaRPr lang="ru-RU" sz="14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033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347784"/>
            <a:ext cx="12192000" cy="4510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361" y="77584"/>
            <a:ext cx="2371550" cy="3596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8172" y="593798"/>
            <a:ext cx="76611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>
                <a:solidFill>
                  <a:schemeClr val="tx1">
                    <a:lumMod val="75000"/>
                  </a:schemeClr>
                </a:solidFill>
              </a:rPr>
              <a:t>Из каких источников Вы узнали об особенностях своей профессии (специальности)?</a:t>
            </a:r>
            <a:endParaRPr lang="ru-RU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42314826"/>
              </p:ext>
            </p:extLst>
          </p:nvPr>
        </p:nvGraphicFramePr>
        <p:xfrm>
          <a:off x="609598" y="3049929"/>
          <a:ext cx="9399373" cy="3746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2347784"/>
            <a:ext cx="12192000" cy="115330"/>
          </a:xfrm>
          <a:prstGeom prst="rect">
            <a:avLst/>
          </a:prstGeom>
          <a:solidFill>
            <a:srgbClr val="FFC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763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366634"/>
            <a:ext cx="12192000" cy="44913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361" y="77584"/>
            <a:ext cx="2371550" cy="3596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0421" y="437279"/>
            <a:ext cx="7998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>
                <a:solidFill>
                  <a:schemeClr val="tx1">
                    <a:lumMod val="75000"/>
                  </a:schemeClr>
                </a:solidFill>
              </a:rPr>
              <a:t>Из каких источников Вы узнали об особенностях своей профессии (специальности)?</a:t>
            </a:r>
            <a:endParaRPr lang="ru-RU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81874362"/>
              </p:ext>
            </p:extLst>
          </p:nvPr>
        </p:nvGraphicFramePr>
        <p:xfrm>
          <a:off x="1598142" y="2570206"/>
          <a:ext cx="7998940" cy="4040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2259542"/>
            <a:ext cx="12192000" cy="107092"/>
          </a:xfrm>
          <a:prstGeom prst="rect">
            <a:avLst/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45189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44571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361" y="77584"/>
            <a:ext cx="2371550" cy="3596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089" y="832022"/>
            <a:ext cx="43660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Какие преимущества даст Вам в будущем ваша профессия (специальность)?</a:t>
            </a:r>
            <a:endParaRPr lang="ru-RU" sz="3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57143" y="0"/>
            <a:ext cx="107092" cy="6858000"/>
          </a:xfrm>
          <a:prstGeom prst="rect">
            <a:avLst/>
          </a:prstGeom>
          <a:solidFill>
            <a:srgbClr val="DC5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27800017"/>
              </p:ext>
            </p:extLst>
          </p:nvPr>
        </p:nvGraphicFramePr>
        <p:xfrm>
          <a:off x="4728992" y="1103870"/>
          <a:ext cx="7224111" cy="5534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655904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453904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361" y="77584"/>
            <a:ext cx="2371550" cy="3596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546" y="980303"/>
            <a:ext cx="44319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>
                <a:solidFill>
                  <a:schemeClr val="tx1">
                    <a:lumMod val="75000"/>
                  </a:schemeClr>
                </a:solidFill>
              </a:rPr>
              <a:t>Кем Вы сможете работать после получения диплома по вашей профессии (специальности)?</a:t>
            </a:r>
            <a:endParaRPr lang="ru-RU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85503" y="0"/>
            <a:ext cx="107092" cy="6858000"/>
          </a:xfrm>
          <a:prstGeom prst="rect">
            <a:avLst/>
          </a:prstGeom>
          <a:solidFill>
            <a:srgbClr val="FFC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05765164"/>
              </p:ext>
            </p:extLst>
          </p:nvPr>
        </p:nvGraphicFramePr>
        <p:xfrm>
          <a:off x="5107460" y="733169"/>
          <a:ext cx="6384324" cy="5684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293036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5A5E93E0-6006-4D11-B535-A73FFF78E7F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10FE879C-67B1-43ED-A66A-A7F84FEA8F4A}"/>
</p:tagLst>
</file>

<file path=ppt/theme/theme1.xml><?xml version="1.0" encoding="utf-8"?>
<a:theme xmlns:a="http://schemas.openxmlformats.org/drawingml/2006/main" name="Office Theme">
  <a:themeElements>
    <a:clrScheme name="IGPIA - Theme 13 - Light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313033"/>
      </a:accent1>
      <a:accent2>
        <a:srgbClr val="F5B43F"/>
      </a:accent2>
      <a:accent3>
        <a:srgbClr val="56BDB2"/>
      </a:accent3>
      <a:accent4>
        <a:srgbClr val="739AA7"/>
      </a:accent4>
      <a:accent5>
        <a:srgbClr val="B1C3CA"/>
      </a:accent5>
      <a:accent6>
        <a:srgbClr val="DFDFDF"/>
      </a:accent6>
      <a:hlink>
        <a:srgbClr val="F33B48"/>
      </a:hlink>
      <a:folHlink>
        <a:srgbClr val="FFC000"/>
      </a:folHlink>
    </a:clrScheme>
    <a:fontScheme name="Другая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397</Words>
  <Application>Microsoft Office PowerPoint</Application>
  <PresentationFormat>Широкоэкранный</PresentationFormat>
  <Paragraphs>72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8" baseType="lpstr">
      <vt:lpstr>Arial</vt:lpstr>
      <vt:lpstr>Calibri</vt:lpstr>
      <vt:lpstr>Century Gothic</vt:lpstr>
      <vt:lpstr>League Spartan</vt:lpstr>
      <vt:lpstr>Mukta</vt:lpstr>
      <vt:lpstr>Noto Sans</vt:lpstr>
      <vt:lpstr>Noto Sans ExtraLight</vt:lpstr>
      <vt:lpstr>Poppins</vt:lpstr>
      <vt:lpstr>PT Serif</vt:lpstr>
      <vt:lpstr>Source Sans Pro</vt:lpstr>
      <vt:lpstr>Source Sans Pro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Корниенко Дарья Евгеньевна</dc:creator>
  <cp:lastModifiedBy>Дошина Елена Владимировна</cp:lastModifiedBy>
  <cp:revision>58</cp:revision>
  <dcterms:created xsi:type="dcterms:W3CDTF">2021-03-02T02:52:11Z</dcterms:created>
  <dcterms:modified xsi:type="dcterms:W3CDTF">2021-03-02T10:34:32Z</dcterms:modified>
</cp:coreProperties>
</file>