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6" r:id="rId10"/>
    <p:sldId id="270" r:id="rId11"/>
    <p:sldId id="271" r:id="rId12"/>
    <p:sldId id="262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4125837869866"/>
          <c:y val="0.1342433232465696"/>
          <c:w val="0.53049877174141147"/>
          <c:h val="0.809235414520797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5955925477619576E-3"/>
                  <c:y val="2.489540292611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93333847259662E-2"/>
                  <c:y val="-1.5611581076529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510714858842845E-2"/>
                  <c:y val="-6.442867459171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5 уровень</c:v>
                </c:pt>
                <c:pt idx="1">
                  <c:v>4 уровень</c:v>
                </c:pt>
                <c:pt idx="2">
                  <c:v>не сдавали экзамен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72309098998709"/>
          <c:y val="0.35560866511404382"/>
          <c:w val="0.28183522938326333"/>
          <c:h val="0.5427541384290633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Набрали проходной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5 уровень</c:v>
                </c:pt>
                <c:pt idx="1">
                  <c:v>4 уровень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набрали проходной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5 уровень</c:v>
                </c:pt>
                <c:pt idx="1">
                  <c:v>4 уровень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0192"/>
        <c:axId val="21481728"/>
      </c:barChart>
      <c:catAx>
        <c:axId val="2148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481728"/>
        <c:crosses val="autoZero"/>
        <c:auto val="1"/>
        <c:lblAlgn val="ctr"/>
        <c:lblOffset val="100"/>
        <c:noMultiLvlLbl val="0"/>
      </c:catAx>
      <c:valAx>
        <c:axId val="214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80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8DB02-C289-4467-A4DB-64F7233F19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A96A4-A872-4CE0-9EA7-546D5E5158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«Тулунский аграрный техникум» </a:t>
          </a:r>
        </a:p>
        <a:p>
          <a:r>
            <a:rPr lang="ru-RU" dirty="0" smtClean="0">
              <a:solidFill>
                <a:schemeClr val="tx1"/>
              </a:solidFill>
            </a:rPr>
            <a:t>- региональная площадка по апробации механизмов использования независимой оценки квалификации для промежуточной и государственной итоговой аттестации студентов. </a:t>
          </a:r>
          <a:endParaRPr lang="ru-RU" dirty="0">
            <a:solidFill>
              <a:schemeClr val="tx1"/>
            </a:solidFill>
          </a:endParaRPr>
        </a:p>
      </dgm:t>
    </dgm:pt>
    <dgm:pt modelId="{F1352EC5-9A45-4729-A78F-B596C909615F}" type="parTrans" cxnId="{4155B39D-DF1A-48AB-A8D0-39D44F001594}">
      <dgm:prSet/>
      <dgm:spPr/>
      <dgm:t>
        <a:bodyPr/>
        <a:lstStyle/>
        <a:p>
          <a:endParaRPr lang="ru-RU"/>
        </a:p>
      </dgm:t>
    </dgm:pt>
    <dgm:pt modelId="{9FA5D14A-985A-42AF-B60D-F3DC433FDC55}" type="sibTrans" cxnId="{4155B39D-DF1A-48AB-A8D0-39D44F001594}">
      <dgm:prSet/>
      <dgm:spPr/>
      <dgm:t>
        <a:bodyPr/>
        <a:lstStyle/>
        <a:p>
          <a:endParaRPr lang="ru-RU"/>
        </a:p>
      </dgm:t>
    </dgm:pt>
    <dgm:pt modelId="{C148D4AF-9ACC-4E7A-9145-0DBAB490B05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распоряжение МО ИО №235-мр от 13.04.2018 </a:t>
          </a:r>
          <a:endParaRPr lang="ru-RU" sz="2000" dirty="0">
            <a:solidFill>
              <a:schemeClr val="tx1"/>
            </a:solidFill>
          </a:endParaRPr>
        </a:p>
      </dgm:t>
    </dgm:pt>
    <dgm:pt modelId="{53D2207A-EFEC-43D7-BF92-A48F76E41589}" type="parTrans" cxnId="{C379F399-FF21-4A5A-B066-0BB31B27ABE6}">
      <dgm:prSet/>
      <dgm:spPr/>
      <dgm:t>
        <a:bodyPr/>
        <a:lstStyle/>
        <a:p>
          <a:endParaRPr lang="ru-RU"/>
        </a:p>
      </dgm:t>
    </dgm:pt>
    <dgm:pt modelId="{C3609648-C195-4FB9-B050-0D9C4A48C7BD}" type="sibTrans" cxnId="{C379F399-FF21-4A5A-B066-0BB31B27ABE6}">
      <dgm:prSet/>
      <dgm:spPr/>
      <dgm:t>
        <a:bodyPr/>
        <a:lstStyle/>
        <a:p>
          <a:endParaRPr lang="ru-RU"/>
        </a:p>
      </dgm:t>
    </dgm:pt>
    <dgm:pt modelId="{47B82E05-CEDB-4E26-9197-F10F569B2647}" type="pres">
      <dgm:prSet presAssocID="{81A8DB02-C289-4467-A4DB-64F7233F19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5C981-24D9-4939-9958-A237B35EA37F}" type="pres">
      <dgm:prSet presAssocID="{FC7A96A4-A872-4CE0-9EA7-546D5E515812}" presName="centerShape" presStyleLbl="node0" presStyleIdx="0" presStyleCnt="1" custScaleX="200448" custScaleY="139941" custLinFactNeighborX="0" custLinFactNeighborY="-4521"/>
      <dgm:spPr/>
      <dgm:t>
        <a:bodyPr/>
        <a:lstStyle/>
        <a:p>
          <a:endParaRPr lang="ru-RU"/>
        </a:p>
      </dgm:t>
    </dgm:pt>
    <dgm:pt modelId="{5E9893F8-12AC-4F50-86B2-2E3E94230256}" type="pres">
      <dgm:prSet presAssocID="{53D2207A-EFEC-43D7-BF92-A48F76E41589}" presName="parTrans" presStyleLbl="bgSibTrans2D1" presStyleIdx="0" presStyleCnt="1" custScaleX="42920" custLinFactNeighborX="4159" custLinFactNeighborY="33889"/>
      <dgm:spPr/>
      <dgm:t>
        <a:bodyPr/>
        <a:lstStyle/>
        <a:p>
          <a:endParaRPr lang="ru-RU"/>
        </a:p>
      </dgm:t>
    </dgm:pt>
    <dgm:pt modelId="{8FE192B5-F96A-4E89-A462-6C5CB390F345}" type="pres">
      <dgm:prSet presAssocID="{C148D4AF-9ACC-4E7A-9145-0DBAB490B05B}" presName="node" presStyleLbl="node1" presStyleIdx="0" presStyleCnt="1" custScaleX="225245" custScaleY="4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2B080-190C-4A9C-9284-CD7ABC7DE621}" type="presOf" srcId="{FC7A96A4-A872-4CE0-9EA7-546D5E515812}" destId="{8E15C981-24D9-4939-9958-A237B35EA37F}" srcOrd="0" destOrd="0" presId="urn:microsoft.com/office/officeart/2005/8/layout/radial4"/>
    <dgm:cxn modelId="{A20791BE-E22F-4E31-A457-0AEC144D8F30}" type="presOf" srcId="{C148D4AF-9ACC-4E7A-9145-0DBAB490B05B}" destId="{8FE192B5-F96A-4E89-A462-6C5CB390F345}" srcOrd="0" destOrd="0" presId="urn:microsoft.com/office/officeart/2005/8/layout/radial4"/>
    <dgm:cxn modelId="{C379F399-FF21-4A5A-B066-0BB31B27ABE6}" srcId="{FC7A96A4-A872-4CE0-9EA7-546D5E515812}" destId="{C148D4AF-9ACC-4E7A-9145-0DBAB490B05B}" srcOrd="0" destOrd="0" parTransId="{53D2207A-EFEC-43D7-BF92-A48F76E41589}" sibTransId="{C3609648-C195-4FB9-B050-0D9C4A48C7BD}"/>
    <dgm:cxn modelId="{4155B39D-DF1A-48AB-A8D0-39D44F001594}" srcId="{81A8DB02-C289-4467-A4DB-64F7233F19FE}" destId="{FC7A96A4-A872-4CE0-9EA7-546D5E515812}" srcOrd="0" destOrd="0" parTransId="{F1352EC5-9A45-4729-A78F-B596C909615F}" sibTransId="{9FA5D14A-985A-42AF-B60D-F3DC433FDC55}"/>
    <dgm:cxn modelId="{A31E11EF-BB5F-47A3-B42C-52822D0EEFF9}" type="presOf" srcId="{81A8DB02-C289-4467-A4DB-64F7233F19FE}" destId="{47B82E05-CEDB-4E26-9197-F10F569B2647}" srcOrd="0" destOrd="0" presId="urn:microsoft.com/office/officeart/2005/8/layout/radial4"/>
    <dgm:cxn modelId="{041D522B-9852-4EB3-90B0-3B92F3FB36AE}" type="presOf" srcId="{53D2207A-EFEC-43D7-BF92-A48F76E41589}" destId="{5E9893F8-12AC-4F50-86B2-2E3E94230256}" srcOrd="0" destOrd="0" presId="urn:microsoft.com/office/officeart/2005/8/layout/radial4"/>
    <dgm:cxn modelId="{C9CC3148-5677-4E97-A2B2-632C465F5374}" type="presParOf" srcId="{47B82E05-CEDB-4E26-9197-F10F569B2647}" destId="{8E15C981-24D9-4939-9958-A237B35EA37F}" srcOrd="0" destOrd="0" presId="urn:microsoft.com/office/officeart/2005/8/layout/radial4"/>
    <dgm:cxn modelId="{485E755B-A106-4D56-8760-3FBF283D0D77}" type="presParOf" srcId="{47B82E05-CEDB-4E26-9197-F10F569B2647}" destId="{5E9893F8-12AC-4F50-86B2-2E3E94230256}" srcOrd="1" destOrd="0" presId="urn:microsoft.com/office/officeart/2005/8/layout/radial4"/>
    <dgm:cxn modelId="{F18DB450-82B2-491F-99D4-561D8B296AA4}" type="presParOf" srcId="{47B82E05-CEDB-4E26-9197-F10F569B2647}" destId="{8FE192B5-F96A-4E89-A462-6C5CB390F34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83298-DB9E-4C15-9CCE-7AADA33FD05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9D81F-915A-4688-B46E-4CDE559AF81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</a:rPr>
            <a:t>Профессиональный стандарт </a:t>
          </a:r>
        </a:p>
        <a:p>
          <a:r>
            <a:rPr lang="ru-RU" sz="2800" dirty="0" smtClean="0">
              <a:solidFill>
                <a:schemeClr val="tx1"/>
              </a:solidFill>
              <a:effectLst/>
            </a:rPr>
            <a:t>«Техник – механик в сельском хозяйстве» </a:t>
          </a:r>
        </a:p>
        <a:p>
          <a:r>
            <a:rPr lang="ru-RU" sz="1800" dirty="0" smtClean="0">
              <a:solidFill>
                <a:schemeClr val="tx1"/>
              </a:solidFill>
              <a:effectLst/>
            </a:rPr>
            <a:t>(утв. приказом Минтруда РФ от 15.02.17. №178н)</a:t>
          </a:r>
          <a:endParaRPr lang="ru-RU" sz="1800" dirty="0">
            <a:solidFill>
              <a:schemeClr val="tx1"/>
            </a:solidFill>
            <a:effectLst/>
          </a:endParaRPr>
        </a:p>
      </dgm:t>
    </dgm:pt>
    <dgm:pt modelId="{AD1CEC22-2519-4263-BCC4-5C9160F23F43}" type="parTrans" cxnId="{C8A9D1BC-9BB2-409B-94E7-87AA5FE9738C}">
      <dgm:prSet/>
      <dgm:spPr/>
      <dgm:t>
        <a:bodyPr/>
        <a:lstStyle/>
        <a:p>
          <a:endParaRPr lang="ru-RU"/>
        </a:p>
      </dgm:t>
    </dgm:pt>
    <dgm:pt modelId="{AFA55389-7C62-4263-8AD5-6C848888E23D}" type="sibTrans" cxnId="{C8A9D1BC-9BB2-409B-94E7-87AA5FE9738C}">
      <dgm:prSet/>
      <dgm:spPr/>
      <dgm:t>
        <a:bodyPr/>
        <a:lstStyle/>
        <a:p>
          <a:endParaRPr lang="ru-RU"/>
        </a:p>
      </dgm:t>
    </dgm:pt>
    <dgm:pt modelId="{1D1786B9-1D02-4D94-BFDD-C479255ECD7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effectLst/>
            </a:rPr>
            <a:t>Техник - механик в сельском хозяйстве </a:t>
          </a:r>
        </a:p>
        <a:p>
          <a:r>
            <a:rPr lang="ru-RU" sz="2300" dirty="0" smtClean="0">
              <a:solidFill>
                <a:schemeClr val="tx1"/>
              </a:solidFill>
              <a:effectLst/>
            </a:rPr>
            <a:t>(5 уровень) </a:t>
          </a:r>
          <a:endParaRPr lang="ru-RU" sz="2300" dirty="0">
            <a:solidFill>
              <a:schemeClr val="tx1"/>
            </a:solidFill>
            <a:effectLst/>
          </a:endParaRPr>
        </a:p>
      </dgm:t>
    </dgm:pt>
    <dgm:pt modelId="{36874C26-88C1-4E12-8735-E3A136FE5A73}" type="parTrans" cxnId="{FC8393E2-9F68-4215-A308-7378D8AB7FC7}">
      <dgm:prSet/>
      <dgm:spPr/>
      <dgm:t>
        <a:bodyPr/>
        <a:lstStyle/>
        <a:p>
          <a:endParaRPr lang="ru-RU"/>
        </a:p>
      </dgm:t>
    </dgm:pt>
    <dgm:pt modelId="{70E59D2D-E25A-4001-BC9B-336DDB40489E}" type="sibTrans" cxnId="{FC8393E2-9F68-4215-A308-7378D8AB7FC7}">
      <dgm:prSet/>
      <dgm:spPr/>
      <dgm:t>
        <a:bodyPr/>
        <a:lstStyle/>
        <a:p>
          <a:endParaRPr lang="ru-RU"/>
        </a:p>
      </dgm:t>
    </dgm:pt>
    <dgm:pt modelId="{F679702C-9066-4DB1-B715-D8DD9438B90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</a:rPr>
            <a:t>Техник в сельском хозяйстве </a:t>
          </a:r>
        </a:p>
        <a:p>
          <a:r>
            <a:rPr lang="ru-RU" dirty="0" smtClean="0">
              <a:solidFill>
                <a:schemeClr val="tx1"/>
              </a:solidFill>
              <a:effectLst/>
            </a:rPr>
            <a:t>(4 уровень)  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AC8A581C-8B83-464F-840C-06D43CBDFD91}" type="parTrans" cxnId="{661EAF09-158C-44C7-838B-B61C85D1BF47}">
      <dgm:prSet/>
      <dgm:spPr/>
      <dgm:t>
        <a:bodyPr/>
        <a:lstStyle/>
        <a:p>
          <a:endParaRPr lang="ru-RU"/>
        </a:p>
      </dgm:t>
    </dgm:pt>
    <dgm:pt modelId="{70935C34-48C0-4CB2-8F40-EA7187FB9348}" type="sibTrans" cxnId="{661EAF09-158C-44C7-838B-B61C85D1BF47}">
      <dgm:prSet/>
      <dgm:spPr/>
      <dgm:t>
        <a:bodyPr/>
        <a:lstStyle/>
        <a:p>
          <a:endParaRPr lang="ru-RU"/>
        </a:p>
      </dgm:t>
    </dgm:pt>
    <dgm:pt modelId="{844348DF-EDF8-4EBA-AF31-136035BE4F1A}" type="pres">
      <dgm:prSet presAssocID="{BE783298-DB9E-4C15-9CCE-7AADA33FD0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8E31EC-630C-4222-A7B6-BDFEA47AFEBD}" type="pres">
      <dgm:prSet presAssocID="{6129D81F-915A-4688-B46E-4CDE559AF819}" presName="hierRoot1" presStyleCnt="0">
        <dgm:presLayoutVars>
          <dgm:hierBranch val="init"/>
        </dgm:presLayoutVars>
      </dgm:prSet>
      <dgm:spPr/>
    </dgm:pt>
    <dgm:pt modelId="{3EBDF0BF-F525-4B3E-89E9-02FAB0BEFE13}" type="pres">
      <dgm:prSet presAssocID="{6129D81F-915A-4688-B46E-4CDE559AF819}" presName="rootComposite1" presStyleCnt="0"/>
      <dgm:spPr/>
    </dgm:pt>
    <dgm:pt modelId="{BA968817-8804-4C99-B0A7-39B3AD24E8B5}" type="pres">
      <dgm:prSet presAssocID="{6129D81F-915A-4688-B46E-4CDE559AF819}" presName="rootText1" presStyleLbl="node0" presStyleIdx="0" presStyleCnt="1" custScaleX="144636" custScaleY="133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53E3B-5E1B-4F9A-89C0-110CF3541D9C}" type="pres">
      <dgm:prSet presAssocID="{6129D81F-915A-4688-B46E-4CDE559AF8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A259D0-0FEE-441E-BCA2-ED14DA49F8B5}" type="pres">
      <dgm:prSet presAssocID="{6129D81F-915A-4688-B46E-4CDE559AF819}" presName="hierChild2" presStyleCnt="0"/>
      <dgm:spPr/>
    </dgm:pt>
    <dgm:pt modelId="{8B0F194F-7567-435D-ACAE-41374BD25F7A}" type="pres">
      <dgm:prSet presAssocID="{36874C26-88C1-4E12-8735-E3A136FE5A7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6875F8-D20C-43F0-ACC1-4AF40A25303C}" type="pres">
      <dgm:prSet presAssocID="{1D1786B9-1D02-4D94-BFDD-C479255ECD72}" presName="hierRoot2" presStyleCnt="0">
        <dgm:presLayoutVars>
          <dgm:hierBranch val="init"/>
        </dgm:presLayoutVars>
      </dgm:prSet>
      <dgm:spPr/>
    </dgm:pt>
    <dgm:pt modelId="{7B42704F-5625-423B-9C3A-1A620EC426E0}" type="pres">
      <dgm:prSet presAssocID="{1D1786B9-1D02-4D94-BFDD-C479255ECD72}" presName="rootComposite" presStyleCnt="0"/>
      <dgm:spPr/>
    </dgm:pt>
    <dgm:pt modelId="{4D93F064-7E29-471C-9B46-603011EC8C00}" type="pres">
      <dgm:prSet presAssocID="{1D1786B9-1D02-4D94-BFDD-C479255ECD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39DAD-D936-4EEE-A6B4-057D1ED92183}" type="pres">
      <dgm:prSet presAssocID="{1D1786B9-1D02-4D94-BFDD-C479255ECD72}" presName="rootConnector" presStyleLbl="node2" presStyleIdx="0" presStyleCnt="2"/>
      <dgm:spPr/>
      <dgm:t>
        <a:bodyPr/>
        <a:lstStyle/>
        <a:p>
          <a:endParaRPr lang="ru-RU"/>
        </a:p>
      </dgm:t>
    </dgm:pt>
    <dgm:pt modelId="{F4AA84BE-3989-4B0E-AE1B-F43D16BA59DC}" type="pres">
      <dgm:prSet presAssocID="{1D1786B9-1D02-4D94-BFDD-C479255ECD72}" presName="hierChild4" presStyleCnt="0"/>
      <dgm:spPr/>
    </dgm:pt>
    <dgm:pt modelId="{F85FA2EF-3C91-42D1-878B-9CF4C3FE8279}" type="pres">
      <dgm:prSet presAssocID="{1D1786B9-1D02-4D94-BFDD-C479255ECD72}" presName="hierChild5" presStyleCnt="0"/>
      <dgm:spPr/>
    </dgm:pt>
    <dgm:pt modelId="{66631C6D-CE05-4C84-AE09-470E473C6090}" type="pres">
      <dgm:prSet presAssocID="{AC8A581C-8B83-464F-840C-06D43CBDFD9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D2E2D76-A70F-498D-A39D-BD0A4A1EE8F4}" type="pres">
      <dgm:prSet presAssocID="{F679702C-9066-4DB1-B715-D8DD9438B90A}" presName="hierRoot2" presStyleCnt="0">
        <dgm:presLayoutVars>
          <dgm:hierBranch val="init"/>
        </dgm:presLayoutVars>
      </dgm:prSet>
      <dgm:spPr/>
    </dgm:pt>
    <dgm:pt modelId="{99790B0D-26B2-4087-BC5F-75A0A27F736F}" type="pres">
      <dgm:prSet presAssocID="{F679702C-9066-4DB1-B715-D8DD9438B90A}" presName="rootComposite" presStyleCnt="0"/>
      <dgm:spPr/>
    </dgm:pt>
    <dgm:pt modelId="{DA542233-A7F4-4008-8AEA-D1D3463772A9}" type="pres">
      <dgm:prSet presAssocID="{F679702C-9066-4DB1-B715-D8DD9438B9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6B9FCF-5DFA-47B4-B083-889BBF0A15D2}" type="pres">
      <dgm:prSet presAssocID="{F679702C-9066-4DB1-B715-D8DD9438B90A}" presName="rootConnector" presStyleLbl="node2" presStyleIdx="1" presStyleCnt="2"/>
      <dgm:spPr/>
      <dgm:t>
        <a:bodyPr/>
        <a:lstStyle/>
        <a:p>
          <a:endParaRPr lang="ru-RU"/>
        </a:p>
      </dgm:t>
    </dgm:pt>
    <dgm:pt modelId="{DE195B76-4F9E-4574-B7FE-2FE934C9F868}" type="pres">
      <dgm:prSet presAssocID="{F679702C-9066-4DB1-B715-D8DD9438B90A}" presName="hierChild4" presStyleCnt="0"/>
      <dgm:spPr/>
    </dgm:pt>
    <dgm:pt modelId="{F3210D74-6C7F-4B76-AFBB-256BF19AE7D8}" type="pres">
      <dgm:prSet presAssocID="{F679702C-9066-4DB1-B715-D8DD9438B90A}" presName="hierChild5" presStyleCnt="0"/>
      <dgm:spPr/>
    </dgm:pt>
    <dgm:pt modelId="{68AB8F63-3F84-44F8-8145-12BB0551DEEE}" type="pres">
      <dgm:prSet presAssocID="{6129D81F-915A-4688-B46E-4CDE559AF819}" presName="hierChild3" presStyleCnt="0"/>
      <dgm:spPr/>
    </dgm:pt>
  </dgm:ptLst>
  <dgm:cxnLst>
    <dgm:cxn modelId="{F6FE5508-6AC8-42F2-A2F8-4B6A2069DD46}" type="presOf" srcId="{6129D81F-915A-4688-B46E-4CDE559AF819}" destId="{7BE53E3B-5E1B-4F9A-89C0-110CF3541D9C}" srcOrd="1" destOrd="0" presId="urn:microsoft.com/office/officeart/2005/8/layout/orgChart1"/>
    <dgm:cxn modelId="{AB75E013-8EE8-4BD3-AA6E-230AAE74AA09}" type="presOf" srcId="{36874C26-88C1-4E12-8735-E3A136FE5A73}" destId="{8B0F194F-7567-435D-ACAE-41374BD25F7A}" srcOrd="0" destOrd="0" presId="urn:microsoft.com/office/officeart/2005/8/layout/orgChart1"/>
    <dgm:cxn modelId="{C8A9D1BC-9BB2-409B-94E7-87AA5FE9738C}" srcId="{BE783298-DB9E-4C15-9CCE-7AADA33FD05B}" destId="{6129D81F-915A-4688-B46E-4CDE559AF819}" srcOrd="0" destOrd="0" parTransId="{AD1CEC22-2519-4263-BCC4-5C9160F23F43}" sibTransId="{AFA55389-7C62-4263-8AD5-6C848888E23D}"/>
    <dgm:cxn modelId="{36567D5E-E499-4364-8240-38417D3F2EBE}" type="presOf" srcId="{BE783298-DB9E-4C15-9CCE-7AADA33FD05B}" destId="{844348DF-EDF8-4EBA-AF31-136035BE4F1A}" srcOrd="0" destOrd="0" presId="urn:microsoft.com/office/officeart/2005/8/layout/orgChart1"/>
    <dgm:cxn modelId="{3B13E490-9253-4D6F-B39D-D17991C6F017}" type="presOf" srcId="{AC8A581C-8B83-464F-840C-06D43CBDFD91}" destId="{66631C6D-CE05-4C84-AE09-470E473C6090}" srcOrd="0" destOrd="0" presId="urn:microsoft.com/office/officeart/2005/8/layout/orgChart1"/>
    <dgm:cxn modelId="{FC21CED9-B1A3-4360-9D45-349D410D498F}" type="presOf" srcId="{6129D81F-915A-4688-B46E-4CDE559AF819}" destId="{BA968817-8804-4C99-B0A7-39B3AD24E8B5}" srcOrd="0" destOrd="0" presId="urn:microsoft.com/office/officeart/2005/8/layout/orgChart1"/>
    <dgm:cxn modelId="{D2436202-C553-4732-A5D3-4593E121A8B2}" type="presOf" srcId="{1D1786B9-1D02-4D94-BFDD-C479255ECD72}" destId="{50839DAD-D936-4EEE-A6B4-057D1ED92183}" srcOrd="1" destOrd="0" presId="urn:microsoft.com/office/officeart/2005/8/layout/orgChart1"/>
    <dgm:cxn modelId="{793FD1D9-914A-44FB-B5F1-78439D80B542}" type="presOf" srcId="{1D1786B9-1D02-4D94-BFDD-C479255ECD72}" destId="{4D93F064-7E29-471C-9B46-603011EC8C00}" srcOrd="0" destOrd="0" presId="urn:microsoft.com/office/officeart/2005/8/layout/orgChart1"/>
    <dgm:cxn modelId="{FC8393E2-9F68-4215-A308-7378D8AB7FC7}" srcId="{6129D81F-915A-4688-B46E-4CDE559AF819}" destId="{1D1786B9-1D02-4D94-BFDD-C479255ECD72}" srcOrd="0" destOrd="0" parTransId="{36874C26-88C1-4E12-8735-E3A136FE5A73}" sibTransId="{70E59D2D-E25A-4001-BC9B-336DDB40489E}"/>
    <dgm:cxn modelId="{4A9F9FDD-069B-440D-B054-8F380F9A0197}" type="presOf" srcId="{F679702C-9066-4DB1-B715-D8DD9438B90A}" destId="{156B9FCF-5DFA-47B4-B083-889BBF0A15D2}" srcOrd="1" destOrd="0" presId="urn:microsoft.com/office/officeart/2005/8/layout/orgChart1"/>
    <dgm:cxn modelId="{59235F1A-5A97-43F0-92FB-220E794697A2}" type="presOf" srcId="{F679702C-9066-4DB1-B715-D8DD9438B90A}" destId="{DA542233-A7F4-4008-8AEA-D1D3463772A9}" srcOrd="0" destOrd="0" presId="urn:microsoft.com/office/officeart/2005/8/layout/orgChart1"/>
    <dgm:cxn modelId="{661EAF09-158C-44C7-838B-B61C85D1BF47}" srcId="{6129D81F-915A-4688-B46E-4CDE559AF819}" destId="{F679702C-9066-4DB1-B715-D8DD9438B90A}" srcOrd="1" destOrd="0" parTransId="{AC8A581C-8B83-464F-840C-06D43CBDFD91}" sibTransId="{70935C34-48C0-4CB2-8F40-EA7187FB9348}"/>
    <dgm:cxn modelId="{29150A9F-0CDD-4B4D-AB7D-EBACFF91B6EE}" type="presParOf" srcId="{844348DF-EDF8-4EBA-AF31-136035BE4F1A}" destId="{478E31EC-630C-4222-A7B6-BDFEA47AFEBD}" srcOrd="0" destOrd="0" presId="urn:microsoft.com/office/officeart/2005/8/layout/orgChart1"/>
    <dgm:cxn modelId="{CBAAEC0C-7B38-4387-BDEC-3BA0BEB01914}" type="presParOf" srcId="{478E31EC-630C-4222-A7B6-BDFEA47AFEBD}" destId="{3EBDF0BF-F525-4B3E-89E9-02FAB0BEFE13}" srcOrd="0" destOrd="0" presId="urn:microsoft.com/office/officeart/2005/8/layout/orgChart1"/>
    <dgm:cxn modelId="{A2E99730-A454-4E3D-A9FF-AD41E1E53325}" type="presParOf" srcId="{3EBDF0BF-F525-4B3E-89E9-02FAB0BEFE13}" destId="{BA968817-8804-4C99-B0A7-39B3AD24E8B5}" srcOrd="0" destOrd="0" presId="urn:microsoft.com/office/officeart/2005/8/layout/orgChart1"/>
    <dgm:cxn modelId="{1D30F2EA-BE09-4D7E-A318-E70FA8350A45}" type="presParOf" srcId="{3EBDF0BF-F525-4B3E-89E9-02FAB0BEFE13}" destId="{7BE53E3B-5E1B-4F9A-89C0-110CF3541D9C}" srcOrd="1" destOrd="0" presId="urn:microsoft.com/office/officeart/2005/8/layout/orgChart1"/>
    <dgm:cxn modelId="{56EC8DFE-5228-4738-89D2-DD6978877EDD}" type="presParOf" srcId="{478E31EC-630C-4222-A7B6-BDFEA47AFEBD}" destId="{BCA259D0-0FEE-441E-BCA2-ED14DA49F8B5}" srcOrd="1" destOrd="0" presId="urn:microsoft.com/office/officeart/2005/8/layout/orgChart1"/>
    <dgm:cxn modelId="{F606A6CB-D6C2-40DE-BC8F-590AA87F0A9C}" type="presParOf" srcId="{BCA259D0-0FEE-441E-BCA2-ED14DA49F8B5}" destId="{8B0F194F-7567-435D-ACAE-41374BD25F7A}" srcOrd="0" destOrd="0" presId="urn:microsoft.com/office/officeart/2005/8/layout/orgChart1"/>
    <dgm:cxn modelId="{B7FB041E-4D03-4A82-B848-C114925A4EC7}" type="presParOf" srcId="{BCA259D0-0FEE-441E-BCA2-ED14DA49F8B5}" destId="{346875F8-D20C-43F0-ACC1-4AF40A25303C}" srcOrd="1" destOrd="0" presId="urn:microsoft.com/office/officeart/2005/8/layout/orgChart1"/>
    <dgm:cxn modelId="{461E6623-F3CE-4D2E-A1BF-FA119C1ECD3B}" type="presParOf" srcId="{346875F8-D20C-43F0-ACC1-4AF40A25303C}" destId="{7B42704F-5625-423B-9C3A-1A620EC426E0}" srcOrd="0" destOrd="0" presId="urn:microsoft.com/office/officeart/2005/8/layout/orgChart1"/>
    <dgm:cxn modelId="{06612665-043B-4B46-867A-E7C7A4863838}" type="presParOf" srcId="{7B42704F-5625-423B-9C3A-1A620EC426E0}" destId="{4D93F064-7E29-471C-9B46-603011EC8C00}" srcOrd="0" destOrd="0" presId="urn:microsoft.com/office/officeart/2005/8/layout/orgChart1"/>
    <dgm:cxn modelId="{4CD13132-5BC0-402E-B54C-9DB272F71150}" type="presParOf" srcId="{7B42704F-5625-423B-9C3A-1A620EC426E0}" destId="{50839DAD-D936-4EEE-A6B4-057D1ED92183}" srcOrd="1" destOrd="0" presId="urn:microsoft.com/office/officeart/2005/8/layout/orgChart1"/>
    <dgm:cxn modelId="{D16E652F-1B19-45FA-84E1-ADBB5F3DBFB5}" type="presParOf" srcId="{346875F8-D20C-43F0-ACC1-4AF40A25303C}" destId="{F4AA84BE-3989-4B0E-AE1B-F43D16BA59DC}" srcOrd="1" destOrd="0" presId="urn:microsoft.com/office/officeart/2005/8/layout/orgChart1"/>
    <dgm:cxn modelId="{CED72AAE-7C5F-4E36-992B-E43E7810153C}" type="presParOf" srcId="{346875F8-D20C-43F0-ACC1-4AF40A25303C}" destId="{F85FA2EF-3C91-42D1-878B-9CF4C3FE8279}" srcOrd="2" destOrd="0" presId="urn:microsoft.com/office/officeart/2005/8/layout/orgChart1"/>
    <dgm:cxn modelId="{1D45E780-3590-47D2-BF21-F71F81B1C639}" type="presParOf" srcId="{BCA259D0-0FEE-441E-BCA2-ED14DA49F8B5}" destId="{66631C6D-CE05-4C84-AE09-470E473C6090}" srcOrd="2" destOrd="0" presId="urn:microsoft.com/office/officeart/2005/8/layout/orgChart1"/>
    <dgm:cxn modelId="{F3521D27-0880-48B9-9DF2-21C5F9E9FC5A}" type="presParOf" srcId="{BCA259D0-0FEE-441E-BCA2-ED14DA49F8B5}" destId="{8D2E2D76-A70F-498D-A39D-BD0A4A1EE8F4}" srcOrd="3" destOrd="0" presId="urn:microsoft.com/office/officeart/2005/8/layout/orgChart1"/>
    <dgm:cxn modelId="{FE346E0F-69F0-4704-A7EC-4CB573C798F3}" type="presParOf" srcId="{8D2E2D76-A70F-498D-A39D-BD0A4A1EE8F4}" destId="{99790B0D-26B2-4087-BC5F-75A0A27F736F}" srcOrd="0" destOrd="0" presId="urn:microsoft.com/office/officeart/2005/8/layout/orgChart1"/>
    <dgm:cxn modelId="{1C4218A4-481B-4EDF-B984-BCFCD30957B9}" type="presParOf" srcId="{99790B0D-26B2-4087-BC5F-75A0A27F736F}" destId="{DA542233-A7F4-4008-8AEA-D1D3463772A9}" srcOrd="0" destOrd="0" presId="urn:microsoft.com/office/officeart/2005/8/layout/orgChart1"/>
    <dgm:cxn modelId="{47AEFB5B-8982-4AA1-B4FE-F1B7C71A81B0}" type="presParOf" srcId="{99790B0D-26B2-4087-BC5F-75A0A27F736F}" destId="{156B9FCF-5DFA-47B4-B083-889BBF0A15D2}" srcOrd="1" destOrd="0" presId="urn:microsoft.com/office/officeart/2005/8/layout/orgChart1"/>
    <dgm:cxn modelId="{4A34F2E9-475B-4325-B151-3A076F04EDC2}" type="presParOf" srcId="{8D2E2D76-A70F-498D-A39D-BD0A4A1EE8F4}" destId="{DE195B76-4F9E-4574-B7FE-2FE934C9F868}" srcOrd="1" destOrd="0" presId="urn:microsoft.com/office/officeart/2005/8/layout/orgChart1"/>
    <dgm:cxn modelId="{3FF6737C-A78A-4C64-B63E-E94A76D98053}" type="presParOf" srcId="{8D2E2D76-A70F-498D-A39D-BD0A4A1EE8F4}" destId="{F3210D74-6C7F-4B76-AFBB-256BF19AE7D8}" srcOrd="2" destOrd="0" presId="urn:microsoft.com/office/officeart/2005/8/layout/orgChart1"/>
    <dgm:cxn modelId="{4AC6FE63-BB4C-4EEA-ADB0-8F486B5D648F}" type="presParOf" srcId="{478E31EC-630C-4222-A7B6-BDFEA47AFEBD}" destId="{68AB8F63-3F84-44F8-8145-12BB0551DE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B2C9E-93F2-439D-B2D6-5FD6834D4E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ECD73E-E89A-4183-8029-9AC388E97B3E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экспертов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5066E-B715-405B-9625-2E036E3305DD}" type="parTrans" cxnId="{F8A231B8-2B30-495D-958C-3CDB90D7B94B}">
      <dgm:prSet/>
      <dgm:spPr/>
      <dgm:t>
        <a:bodyPr/>
        <a:lstStyle/>
        <a:p>
          <a:endParaRPr lang="ru-RU"/>
        </a:p>
      </dgm:t>
    </dgm:pt>
    <dgm:pt modelId="{8AD038F9-3F85-4807-9127-F7CE60F18ADB}" type="sibTrans" cxnId="{F8A231B8-2B30-495D-958C-3CDB90D7B94B}">
      <dgm:prSet/>
      <dgm:spPr/>
      <dgm:t>
        <a:bodyPr/>
        <a:lstStyle/>
        <a:p>
          <a:endParaRPr lang="ru-RU"/>
        </a:p>
      </dgm:t>
    </dgm:pt>
    <dgm:pt modelId="{DA372523-7685-4FE3-AEF0-19FE23A81F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«Программа подготовки экспертов центров оценки квалификаций и экзаменационных центров»  организованное  НАРК  </a:t>
          </a:r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4487F286-B1B5-45F2-8ECC-265CB790ABDB}" type="parTrans" cxnId="{B20075D7-D6BE-4C18-A07B-51F73F631132}">
      <dgm:prSet/>
      <dgm:spPr/>
      <dgm:t>
        <a:bodyPr/>
        <a:lstStyle/>
        <a:p>
          <a:endParaRPr lang="ru-RU"/>
        </a:p>
      </dgm:t>
    </dgm:pt>
    <dgm:pt modelId="{33256182-92BB-47AD-BFFA-BBC8463B98B9}" type="sibTrans" cxnId="{B20075D7-D6BE-4C18-A07B-51F73F631132}">
      <dgm:prSet/>
      <dgm:spPr/>
      <dgm:t>
        <a:bodyPr/>
        <a:lstStyle/>
        <a:p>
          <a:endParaRPr lang="ru-RU"/>
        </a:p>
      </dgm:t>
    </dgm:pt>
    <dgm:pt modelId="{4125B696-3FD3-4F8F-8FE3-91A9182FABD0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Аттестация  экспертов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CB333E-216C-46CC-BD4E-BB273137F4A3}" type="parTrans" cxnId="{989D603D-FDAB-46C0-8DF5-5A74BE762A75}">
      <dgm:prSet/>
      <dgm:spPr/>
      <dgm:t>
        <a:bodyPr/>
        <a:lstStyle/>
        <a:p>
          <a:endParaRPr lang="ru-RU"/>
        </a:p>
      </dgm:t>
    </dgm:pt>
    <dgm:pt modelId="{A7F3458C-EFC4-4BE2-9F55-7D87FC340E4F}" type="sibTrans" cxnId="{989D603D-FDAB-46C0-8DF5-5A74BE762A75}">
      <dgm:prSet/>
      <dgm:spPr/>
      <dgm:t>
        <a:bodyPr/>
        <a:lstStyle/>
        <a:p>
          <a:endParaRPr lang="ru-RU"/>
        </a:p>
      </dgm:t>
    </dgm:pt>
    <dgm:pt modelId="{15757ADC-9B06-48CB-8A25-43344E34A06B}">
      <dgm:prSet phldrT="[Текст]"/>
      <dgm:spPr/>
      <dgm:t>
        <a:bodyPr/>
        <a:lstStyle/>
        <a:p>
          <a:r>
            <a:rPr lang="ru-RU" dirty="0" smtClean="0"/>
            <a:t>6 человек, аттестованы советом по профессиональным квалификациям агропромышленного комплекса в качестве экспертов НОК, в т. ч. 3 человека в соответствии с ПС «Техник – механик в сельском хозяйстве» </a:t>
          </a:r>
          <a:endParaRPr lang="ru-RU" dirty="0"/>
        </a:p>
      </dgm:t>
    </dgm:pt>
    <dgm:pt modelId="{53037AA3-4B09-44AF-92CB-E453B8E79D22}" type="parTrans" cxnId="{5E9C2723-7E75-4DB3-8123-16A8F42752DA}">
      <dgm:prSet/>
      <dgm:spPr/>
      <dgm:t>
        <a:bodyPr/>
        <a:lstStyle/>
        <a:p>
          <a:endParaRPr lang="ru-RU"/>
        </a:p>
      </dgm:t>
    </dgm:pt>
    <dgm:pt modelId="{8485B1A8-F444-47CF-989E-D3D45016F2E6}" type="sibTrans" cxnId="{5E9C2723-7E75-4DB3-8123-16A8F42752DA}">
      <dgm:prSet/>
      <dgm:spPr/>
      <dgm:t>
        <a:bodyPr/>
        <a:lstStyle/>
        <a:p>
          <a:endParaRPr lang="ru-RU"/>
        </a:p>
      </dgm:t>
    </dgm:pt>
    <dgm:pt modelId="{473A8535-14A0-4F80-8439-485DFBE075F0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Взаимодействие с ЦОК "АПК Эксперт-Персонал"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6324B-D390-4581-B604-9F5C9ABA3002}" type="parTrans" cxnId="{51E0A921-A7B9-4963-AF68-78BFDE2EE4DF}">
      <dgm:prSet/>
      <dgm:spPr/>
      <dgm:t>
        <a:bodyPr/>
        <a:lstStyle/>
        <a:p>
          <a:endParaRPr lang="ru-RU"/>
        </a:p>
      </dgm:t>
    </dgm:pt>
    <dgm:pt modelId="{6F1094E2-8982-46D5-B3CF-52B764B3C5D2}" type="sibTrans" cxnId="{51E0A921-A7B9-4963-AF68-78BFDE2EE4DF}">
      <dgm:prSet/>
      <dgm:spPr/>
      <dgm:t>
        <a:bodyPr/>
        <a:lstStyle/>
        <a:p>
          <a:endParaRPr lang="ru-RU"/>
        </a:p>
      </dgm:t>
    </dgm:pt>
    <dgm:pt modelId="{1C8A32A5-B9F8-4D63-B26C-3FD0F2F5F094}">
      <dgm:prSet phldrT="[Текст]"/>
      <dgm:spPr/>
      <dgm:t>
        <a:bodyPr/>
        <a:lstStyle/>
        <a:p>
          <a:r>
            <a:rPr lang="ru-RU" dirty="0" smtClean="0"/>
            <a:t>1.Соглашение о сотрудничестве центром оценки квалификаций "АПК Эксперт-Персонал",</a:t>
          </a:r>
          <a:endParaRPr lang="ru-RU" dirty="0"/>
        </a:p>
      </dgm:t>
    </dgm:pt>
    <dgm:pt modelId="{1F6D903C-CD18-4BD8-85D9-2A9F6D13E4DC}" type="parTrans" cxnId="{45778B50-2A66-4DDA-AB10-5A5E76DAF9FE}">
      <dgm:prSet/>
      <dgm:spPr/>
      <dgm:t>
        <a:bodyPr/>
        <a:lstStyle/>
        <a:p>
          <a:endParaRPr lang="ru-RU"/>
        </a:p>
      </dgm:t>
    </dgm:pt>
    <dgm:pt modelId="{8FEC287E-EA85-42EA-8C63-D0487127A742}" type="sibTrans" cxnId="{45778B50-2A66-4DDA-AB10-5A5E76DAF9FE}">
      <dgm:prSet/>
      <dgm:spPr/>
      <dgm:t>
        <a:bodyPr/>
        <a:lstStyle/>
        <a:p>
          <a:endParaRPr lang="ru-RU"/>
        </a:p>
      </dgm:t>
    </dgm:pt>
    <dgm:pt modelId="{1E602770-49A3-41BB-8608-F56915C7B3BD}">
      <dgm:prSet/>
      <dgm:spPr/>
      <dgm:t>
        <a:bodyPr/>
        <a:lstStyle/>
        <a:p>
          <a:r>
            <a:rPr lang="ru-RU" dirty="0" smtClean="0"/>
            <a:t>2.Приказ №07-од от 2.04.18. «О создании ЭЦ на базе Тулунского аграрного техникума»</a:t>
          </a:r>
          <a:endParaRPr lang="ru-RU" dirty="0"/>
        </a:p>
      </dgm:t>
    </dgm:pt>
    <dgm:pt modelId="{E7822303-0FDD-41FF-A3C5-4A5909D69616}" type="parTrans" cxnId="{9324FC3C-75DC-4C3B-82F0-BEC801E8466F}">
      <dgm:prSet/>
      <dgm:spPr/>
      <dgm:t>
        <a:bodyPr/>
        <a:lstStyle/>
        <a:p>
          <a:endParaRPr lang="ru-RU"/>
        </a:p>
      </dgm:t>
    </dgm:pt>
    <dgm:pt modelId="{7BB3DC16-11CC-4FC3-9484-8D3D7DDF7768}" type="sibTrans" cxnId="{9324FC3C-75DC-4C3B-82F0-BEC801E8466F}">
      <dgm:prSet/>
      <dgm:spPr/>
      <dgm:t>
        <a:bodyPr/>
        <a:lstStyle/>
        <a:p>
          <a:endParaRPr lang="ru-RU"/>
        </a:p>
      </dgm:t>
    </dgm:pt>
    <dgm:pt modelId="{BAA9247B-C6AC-4D50-9091-A64244033082}">
      <dgm:prSet/>
      <dgm:spPr/>
      <dgm:t>
        <a:bodyPr/>
        <a:lstStyle/>
        <a:p>
          <a:r>
            <a:rPr lang="ru-RU" dirty="0" smtClean="0"/>
            <a:t>3.Положение об экзаменационном центре</a:t>
          </a:r>
          <a:endParaRPr lang="ru-RU" dirty="0"/>
        </a:p>
      </dgm:t>
    </dgm:pt>
    <dgm:pt modelId="{A32FE104-8E4F-4F4C-BBCA-EB3CBE5388F9}" type="parTrans" cxnId="{714A5CA6-587B-4471-8100-36FD6BCAE633}">
      <dgm:prSet/>
      <dgm:spPr/>
      <dgm:t>
        <a:bodyPr/>
        <a:lstStyle/>
        <a:p>
          <a:endParaRPr lang="ru-RU"/>
        </a:p>
      </dgm:t>
    </dgm:pt>
    <dgm:pt modelId="{84DECFDA-EBE5-4E54-822B-158007A6D33B}" type="sibTrans" cxnId="{714A5CA6-587B-4471-8100-36FD6BCAE633}">
      <dgm:prSet/>
      <dgm:spPr/>
      <dgm:t>
        <a:bodyPr/>
        <a:lstStyle/>
        <a:p>
          <a:endParaRPr lang="ru-RU"/>
        </a:p>
      </dgm:t>
    </dgm:pt>
    <dgm:pt modelId="{CE37F41D-501A-4B16-BF74-1F68076B7382}" type="pres">
      <dgm:prSet presAssocID="{B06B2C9E-93F2-439D-B2D6-5FD6834D4E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D5164-7451-4DF4-AFB4-D313B93F481C}" type="pres">
      <dgm:prSet presAssocID="{D9ECD73E-E89A-4183-8029-9AC388E97B3E}" presName="composite" presStyleCnt="0"/>
      <dgm:spPr/>
    </dgm:pt>
    <dgm:pt modelId="{FF86333A-AB2F-47A4-9085-C2756BD944FB}" type="pres">
      <dgm:prSet presAssocID="{D9ECD73E-E89A-4183-8029-9AC388E97B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AECDD-ED94-4C33-82B4-1D6D3C9F99C4}" type="pres">
      <dgm:prSet presAssocID="{D9ECD73E-E89A-4183-8029-9AC388E97B3E}" presName="descendantText" presStyleLbl="alignAcc1" presStyleIdx="0" presStyleCnt="3" custLinFactNeighborX="1427" custLinFactNeighborY="1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336C-2FFA-484E-A809-9816ADE834E5}" type="pres">
      <dgm:prSet presAssocID="{8AD038F9-3F85-4807-9127-F7CE60F18ADB}" presName="sp" presStyleCnt="0"/>
      <dgm:spPr/>
    </dgm:pt>
    <dgm:pt modelId="{51722572-7241-41D8-BBD9-DD235A4643D6}" type="pres">
      <dgm:prSet presAssocID="{4125B696-3FD3-4F8F-8FE3-91A9182FABD0}" presName="composite" presStyleCnt="0"/>
      <dgm:spPr/>
    </dgm:pt>
    <dgm:pt modelId="{FDD98294-E7D3-4CA6-9368-1C9353D43F40}" type="pres">
      <dgm:prSet presAssocID="{4125B696-3FD3-4F8F-8FE3-91A9182FAB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3E6B0-5D67-4F3C-81F5-65B6ACEE44FD}" type="pres">
      <dgm:prSet presAssocID="{4125B696-3FD3-4F8F-8FE3-91A9182FAB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1A44A-5ED0-40CC-B666-D0170D71AB48}" type="pres">
      <dgm:prSet presAssocID="{A7F3458C-EFC4-4BE2-9F55-7D87FC340E4F}" presName="sp" presStyleCnt="0"/>
      <dgm:spPr/>
    </dgm:pt>
    <dgm:pt modelId="{DEFD1912-C163-4734-97A4-EDC085391421}" type="pres">
      <dgm:prSet presAssocID="{473A8535-14A0-4F80-8439-485DFBE075F0}" presName="composite" presStyleCnt="0"/>
      <dgm:spPr/>
    </dgm:pt>
    <dgm:pt modelId="{2C8C177B-B44D-472F-B6B6-A9676B1184AA}" type="pres">
      <dgm:prSet presAssocID="{473A8535-14A0-4F80-8439-485DFBE075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1D1B-66ED-4850-A34D-D16406DA17A4}" type="pres">
      <dgm:prSet presAssocID="{473A8535-14A0-4F80-8439-485DFBE075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C2723-7E75-4DB3-8123-16A8F42752DA}" srcId="{4125B696-3FD3-4F8F-8FE3-91A9182FABD0}" destId="{15757ADC-9B06-48CB-8A25-43344E34A06B}" srcOrd="0" destOrd="0" parTransId="{53037AA3-4B09-44AF-92CB-E453B8E79D22}" sibTransId="{8485B1A8-F444-47CF-989E-D3D45016F2E6}"/>
    <dgm:cxn modelId="{77D71434-C5EB-4D0E-BEB6-D2E731D7A411}" type="presOf" srcId="{4125B696-3FD3-4F8F-8FE3-91A9182FABD0}" destId="{FDD98294-E7D3-4CA6-9368-1C9353D43F40}" srcOrd="0" destOrd="0" presId="urn:microsoft.com/office/officeart/2005/8/layout/chevron2"/>
    <dgm:cxn modelId="{C25B5550-2BFC-4C13-B5E1-B09F9BD8B027}" type="presOf" srcId="{473A8535-14A0-4F80-8439-485DFBE075F0}" destId="{2C8C177B-B44D-472F-B6B6-A9676B1184AA}" srcOrd="0" destOrd="0" presId="urn:microsoft.com/office/officeart/2005/8/layout/chevron2"/>
    <dgm:cxn modelId="{989D603D-FDAB-46C0-8DF5-5A74BE762A75}" srcId="{B06B2C9E-93F2-439D-B2D6-5FD6834D4E16}" destId="{4125B696-3FD3-4F8F-8FE3-91A9182FABD0}" srcOrd="1" destOrd="0" parTransId="{41CB333E-216C-46CC-BD4E-BB273137F4A3}" sibTransId="{A7F3458C-EFC4-4BE2-9F55-7D87FC340E4F}"/>
    <dgm:cxn modelId="{35DAA94F-E767-48AD-A9BF-1EF742EDB33D}" type="presOf" srcId="{D9ECD73E-E89A-4183-8029-9AC388E97B3E}" destId="{FF86333A-AB2F-47A4-9085-C2756BD944FB}" srcOrd="0" destOrd="0" presId="urn:microsoft.com/office/officeart/2005/8/layout/chevron2"/>
    <dgm:cxn modelId="{B20075D7-D6BE-4C18-A07B-51F73F631132}" srcId="{D9ECD73E-E89A-4183-8029-9AC388E97B3E}" destId="{DA372523-7685-4FE3-AEF0-19FE23A81FA0}" srcOrd="0" destOrd="0" parTransId="{4487F286-B1B5-45F2-8ECC-265CB790ABDB}" sibTransId="{33256182-92BB-47AD-BFFA-BBC8463B98B9}"/>
    <dgm:cxn modelId="{714A5CA6-587B-4471-8100-36FD6BCAE633}" srcId="{473A8535-14A0-4F80-8439-485DFBE075F0}" destId="{BAA9247B-C6AC-4D50-9091-A64244033082}" srcOrd="2" destOrd="0" parTransId="{A32FE104-8E4F-4F4C-BBCA-EB3CBE5388F9}" sibTransId="{84DECFDA-EBE5-4E54-822B-158007A6D33B}"/>
    <dgm:cxn modelId="{45778B50-2A66-4DDA-AB10-5A5E76DAF9FE}" srcId="{473A8535-14A0-4F80-8439-485DFBE075F0}" destId="{1C8A32A5-B9F8-4D63-B26C-3FD0F2F5F094}" srcOrd="0" destOrd="0" parTransId="{1F6D903C-CD18-4BD8-85D9-2A9F6D13E4DC}" sibTransId="{8FEC287E-EA85-42EA-8C63-D0487127A742}"/>
    <dgm:cxn modelId="{9324FC3C-75DC-4C3B-82F0-BEC801E8466F}" srcId="{473A8535-14A0-4F80-8439-485DFBE075F0}" destId="{1E602770-49A3-41BB-8608-F56915C7B3BD}" srcOrd="1" destOrd="0" parTransId="{E7822303-0FDD-41FF-A3C5-4A5909D69616}" sibTransId="{7BB3DC16-11CC-4FC3-9484-8D3D7DDF7768}"/>
    <dgm:cxn modelId="{51E0A921-A7B9-4963-AF68-78BFDE2EE4DF}" srcId="{B06B2C9E-93F2-439D-B2D6-5FD6834D4E16}" destId="{473A8535-14A0-4F80-8439-485DFBE075F0}" srcOrd="2" destOrd="0" parTransId="{4026324B-D390-4581-B604-9F5C9ABA3002}" sibTransId="{6F1094E2-8982-46D5-B3CF-52B764B3C5D2}"/>
    <dgm:cxn modelId="{3E41491A-0D91-454C-BF5B-41C6C0FE7287}" type="presOf" srcId="{1C8A32A5-B9F8-4D63-B26C-3FD0F2F5F094}" destId="{76D11D1B-66ED-4850-A34D-D16406DA17A4}" srcOrd="0" destOrd="0" presId="urn:microsoft.com/office/officeart/2005/8/layout/chevron2"/>
    <dgm:cxn modelId="{938A9C40-8D3E-4B95-A720-210368357B84}" type="presOf" srcId="{DA372523-7685-4FE3-AEF0-19FE23A81FA0}" destId="{4BEAECDD-ED94-4C33-82B4-1D6D3C9F99C4}" srcOrd="0" destOrd="0" presId="urn:microsoft.com/office/officeart/2005/8/layout/chevron2"/>
    <dgm:cxn modelId="{85239331-BCB0-4860-AF8A-652EF307F68E}" type="presOf" srcId="{15757ADC-9B06-48CB-8A25-43344E34A06B}" destId="{5783E6B0-5D67-4F3C-81F5-65B6ACEE44FD}" srcOrd="0" destOrd="0" presId="urn:microsoft.com/office/officeart/2005/8/layout/chevron2"/>
    <dgm:cxn modelId="{F87C9464-678E-495B-8ED1-67146A073347}" type="presOf" srcId="{BAA9247B-C6AC-4D50-9091-A64244033082}" destId="{76D11D1B-66ED-4850-A34D-D16406DA17A4}" srcOrd="0" destOrd="2" presId="urn:microsoft.com/office/officeart/2005/8/layout/chevron2"/>
    <dgm:cxn modelId="{F8A231B8-2B30-495D-958C-3CDB90D7B94B}" srcId="{B06B2C9E-93F2-439D-B2D6-5FD6834D4E16}" destId="{D9ECD73E-E89A-4183-8029-9AC388E97B3E}" srcOrd="0" destOrd="0" parTransId="{FC85066E-B715-405B-9625-2E036E3305DD}" sibTransId="{8AD038F9-3F85-4807-9127-F7CE60F18ADB}"/>
    <dgm:cxn modelId="{AC89DD40-3BFD-4A4F-8040-52958598C08E}" type="presOf" srcId="{B06B2C9E-93F2-439D-B2D6-5FD6834D4E16}" destId="{CE37F41D-501A-4B16-BF74-1F68076B7382}" srcOrd="0" destOrd="0" presId="urn:microsoft.com/office/officeart/2005/8/layout/chevron2"/>
    <dgm:cxn modelId="{A241A87C-10AC-48DD-987B-1229CC813AD5}" type="presOf" srcId="{1E602770-49A3-41BB-8608-F56915C7B3BD}" destId="{76D11D1B-66ED-4850-A34D-D16406DA17A4}" srcOrd="0" destOrd="1" presId="urn:microsoft.com/office/officeart/2005/8/layout/chevron2"/>
    <dgm:cxn modelId="{8480D442-D9DD-42BC-9A24-7D1AC347616D}" type="presParOf" srcId="{CE37F41D-501A-4B16-BF74-1F68076B7382}" destId="{299D5164-7451-4DF4-AFB4-D313B93F481C}" srcOrd="0" destOrd="0" presId="urn:microsoft.com/office/officeart/2005/8/layout/chevron2"/>
    <dgm:cxn modelId="{A0733CA5-6E3E-4BB5-A5F5-5801FA58DD79}" type="presParOf" srcId="{299D5164-7451-4DF4-AFB4-D313B93F481C}" destId="{FF86333A-AB2F-47A4-9085-C2756BD944FB}" srcOrd="0" destOrd="0" presId="urn:microsoft.com/office/officeart/2005/8/layout/chevron2"/>
    <dgm:cxn modelId="{362A3EEA-BF2F-4025-B747-2483E0801444}" type="presParOf" srcId="{299D5164-7451-4DF4-AFB4-D313B93F481C}" destId="{4BEAECDD-ED94-4C33-82B4-1D6D3C9F99C4}" srcOrd="1" destOrd="0" presId="urn:microsoft.com/office/officeart/2005/8/layout/chevron2"/>
    <dgm:cxn modelId="{738957F6-AB67-4BC2-9E49-2BACFA39634F}" type="presParOf" srcId="{CE37F41D-501A-4B16-BF74-1F68076B7382}" destId="{97A4336C-2FFA-484E-A809-9816ADE834E5}" srcOrd="1" destOrd="0" presId="urn:microsoft.com/office/officeart/2005/8/layout/chevron2"/>
    <dgm:cxn modelId="{3E77435E-3393-47C9-8F58-43E2E6569E49}" type="presParOf" srcId="{CE37F41D-501A-4B16-BF74-1F68076B7382}" destId="{51722572-7241-41D8-BBD9-DD235A4643D6}" srcOrd="2" destOrd="0" presId="urn:microsoft.com/office/officeart/2005/8/layout/chevron2"/>
    <dgm:cxn modelId="{C29332A1-568A-4BB1-966E-D57CD995C633}" type="presParOf" srcId="{51722572-7241-41D8-BBD9-DD235A4643D6}" destId="{FDD98294-E7D3-4CA6-9368-1C9353D43F40}" srcOrd="0" destOrd="0" presId="urn:microsoft.com/office/officeart/2005/8/layout/chevron2"/>
    <dgm:cxn modelId="{CB0D217C-3D32-464E-8A1A-85C9F149A28C}" type="presParOf" srcId="{51722572-7241-41D8-BBD9-DD235A4643D6}" destId="{5783E6B0-5D67-4F3C-81F5-65B6ACEE44FD}" srcOrd="1" destOrd="0" presId="urn:microsoft.com/office/officeart/2005/8/layout/chevron2"/>
    <dgm:cxn modelId="{2CC52817-868E-4AA8-8F60-663185D070F4}" type="presParOf" srcId="{CE37F41D-501A-4B16-BF74-1F68076B7382}" destId="{4B41A44A-5ED0-40CC-B666-D0170D71AB48}" srcOrd="3" destOrd="0" presId="urn:microsoft.com/office/officeart/2005/8/layout/chevron2"/>
    <dgm:cxn modelId="{DCEEAC30-40D0-4749-AED6-649209482FC7}" type="presParOf" srcId="{CE37F41D-501A-4B16-BF74-1F68076B7382}" destId="{DEFD1912-C163-4734-97A4-EDC085391421}" srcOrd="4" destOrd="0" presId="urn:microsoft.com/office/officeart/2005/8/layout/chevron2"/>
    <dgm:cxn modelId="{0E79E12F-3065-4F73-BB9D-DC40BCADB7EE}" type="presParOf" srcId="{DEFD1912-C163-4734-97A4-EDC085391421}" destId="{2C8C177B-B44D-472F-B6B6-A9676B1184AA}" srcOrd="0" destOrd="0" presId="urn:microsoft.com/office/officeart/2005/8/layout/chevron2"/>
    <dgm:cxn modelId="{65E0F9BA-A941-4C2B-9638-4C83C2C26633}" type="presParOf" srcId="{DEFD1912-C163-4734-97A4-EDC085391421}" destId="{76D11D1B-66ED-4850-A34D-D16406DA1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C981-24D9-4939-9958-A237B35EA37F}">
      <dsp:nvSpPr>
        <dsp:cNvPr id="0" name=""/>
        <dsp:cNvSpPr/>
      </dsp:nvSpPr>
      <dsp:spPr>
        <a:xfrm>
          <a:off x="288030" y="1440188"/>
          <a:ext cx="5619952" cy="392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«Тулунский аграрный техникум»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- региональная площадка по апробации механизмов использования независимой оценки квалификации для промежуточной и государственной итоговой аттестации студентов.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111053" y="2014774"/>
        <a:ext cx="3973906" cy="2774348"/>
      </dsp:txXfrm>
    </dsp:sp>
    <dsp:sp modelId="{5E9893F8-12AC-4F50-86B2-2E3E94230256}">
      <dsp:nvSpPr>
        <dsp:cNvPr id="0" name=""/>
        <dsp:cNvSpPr/>
      </dsp:nvSpPr>
      <dsp:spPr>
        <a:xfrm rot="16200000">
          <a:off x="2940653" y="803766"/>
          <a:ext cx="390359" cy="7990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192B5-F96A-4E89-A462-6C5CB390F345}">
      <dsp:nvSpPr>
        <dsp:cNvPr id="0" name=""/>
        <dsp:cNvSpPr/>
      </dsp:nvSpPr>
      <dsp:spPr>
        <a:xfrm>
          <a:off x="98293" y="34232"/>
          <a:ext cx="5999425" cy="887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распоряжение МО ИО №235-мр от 13.04.2018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24273" y="60212"/>
        <a:ext cx="5947465" cy="835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1C6D-CE05-4C84-AE09-470E473C6090}">
      <dsp:nvSpPr>
        <dsp:cNvPr id="0" name=""/>
        <dsp:cNvSpPr/>
      </dsp:nvSpPr>
      <dsp:spPr>
        <a:xfrm>
          <a:off x="3098006" y="191773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38"/>
              </a:lnTo>
              <a:lnTo>
                <a:pt x="1695375" y="294238"/>
              </a:lnTo>
              <a:lnTo>
                <a:pt x="1695375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F194F-7567-435D-ACAE-41374BD25F7A}">
      <dsp:nvSpPr>
        <dsp:cNvPr id="0" name=""/>
        <dsp:cNvSpPr/>
      </dsp:nvSpPr>
      <dsp:spPr>
        <a:xfrm>
          <a:off x="1402630" y="1917733"/>
          <a:ext cx="1695375" cy="588477"/>
        </a:xfrm>
        <a:custGeom>
          <a:avLst/>
          <a:gdLst/>
          <a:ahLst/>
          <a:cxnLst/>
          <a:rect l="0" t="0" r="0" b="0"/>
          <a:pathLst>
            <a:path>
              <a:moveTo>
                <a:pt x="1695375" y="0"/>
              </a:moveTo>
              <a:lnTo>
                <a:pt x="1695375" y="294238"/>
              </a:lnTo>
              <a:lnTo>
                <a:pt x="0" y="294238"/>
              </a:lnTo>
              <a:lnTo>
                <a:pt x="0" y="588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817-8804-4C99-B0A7-39B3AD24E8B5}">
      <dsp:nvSpPr>
        <dsp:cNvPr id="0" name=""/>
        <dsp:cNvSpPr/>
      </dsp:nvSpPr>
      <dsp:spPr>
        <a:xfrm>
          <a:off x="1071458" y="42774"/>
          <a:ext cx="4053096" cy="1874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</a:rPr>
            <a:t>Профессиональный стандарт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</a:rPr>
            <a:t>«Техник – механик в сельском хозяйстве»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</a:rPr>
            <a:t>(утв. приказом Минтруда РФ от 15.02.17. №178н)</a:t>
          </a:r>
          <a:endParaRPr lang="ru-RU" sz="1800" kern="1200" dirty="0">
            <a:solidFill>
              <a:schemeClr val="tx1"/>
            </a:solidFill>
            <a:effectLst/>
          </a:endParaRPr>
        </a:p>
      </dsp:txBody>
      <dsp:txXfrm>
        <a:off x="1071458" y="42774"/>
        <a:ext cx="4053096" cy="1874959"/>
      </dsp:txXfrm>
    </dsp:sp>
    <dsp:sp modelId="{4D93F064-7E29-471C-9B46-603011EC8C00}">
      <dsp:nvSpPr>
        <dsp:cNvPr id="0" name=""/>
        <dsp:cNvSpPr/>
      </dsp:nvSpPr>
      <dsp:spPr>
        <a:xfrm>
          <a:off x="1493" y="250621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/>
            </a:rPr>
            <a:t>Техник - механик в сельском хозяйстве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effectLst/>
            </a:rPr>
            <a:t>(5 уровень) </a:t>
          </a:r>
          <a:endParaRPr lang="ru-RU" sz="2300" kern="1200" dirty="0">
            <a:solidFill>
              <a:schemeClr val="tx1"/>
            </a:solidFill>
            <a:effectLst/>
          </a:endParaRPr>
        </a:p>
      </dsp:txBody>
      <dsp:txXfrm>
        <a:off x="1493" y="2506211"/>
        <a:ext cx="2802273" cy="1401136"/>
      </dsp:txXfrm>
    </dsp:sp>
    <dsp:sp modelId="{DA542233-A7F4-4008-8AEA-D1D3463772A9}">
      <dsp:nvSpPr>
        <dsp:cNvPr id="0" name=""/>
        <dsp:cNvSpPr/>
      </dsp:nvSpPr>
      <dsp:spPr>
        <a:xfrm>
          <a:off x="3392245" y="2506211"/>
          <a:ext cx="2802273" cy="140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effectLst/>
            </a:rPr>
            <a:t>Техник в сельском хозяйстве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effectLst/>
            </a:rPr>
            <a:t>(4 уровень)  </a:t>
          </a:r>
          <a:endParaRPr lang="ru-RU" sz="2500" kern="1200" dirty="0">
            <a:solidFill>
              <a:schemeClr val="tx1"/>
            </a:solidFill>
            <a:effectLst/>
          </a:endParaRPr>
        </a:p>
      </dsp:txBody>
      <dsp:txXfrm>
        <a:off x="3392245" y="2506211"/>
        <a:ext cx="2802273" cy="140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333A-AB2F-47A4-9085-C2756BD944FB}">
      <dsp:nvSpPr>
        <dsp:cNvPr id="0" name=""/>
        <dsp:cNvSpPr/>
      </dsp:nvSpPr>
      <dsp:spPr>
        <a:xfrm rot="5400000">
          <a:off x="-349494" y="355316"/>
          <a:ext cx="2329965" cy="1630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экспертов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821309"/>
        <a:ext cx="1630976" cy="698989"/>
      </dsp:txXfrm>
    </dsp:sp>
    <dsp:sp modelId="{4BEAECDD-ED94-4C33-82B4-1D6D3C9F99C4}">
      <dsp:nvSpPr>
        <dsp:cNvPr id="0" name=""/>
        <dsp:cNvSpPr/>
      </dsp:nvSpPr>
      <dsp:spPr>
        <a:xfrm rot="5400000">
          <a:off x="4414733" y="-2592502"/>
          <a:ext cx="1514477" cy="708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«Программа подготовки экспертов центров оценки квалификаций и экзаменационных центров»  организованное  НАРК  </a:t>
          </a:r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1630977" y="265185"/>
        <a:ext cx="7008060" cy="1366615"/>
      </dsp:txXfrm>
    </dsp:sp>
    <dsp:sp modelId="{FDD98294-E7D3-4CA6-9368-1C9353D43F40}">
      <dsp:nvSpPr>
        <dsp:cNvPr id="0" name=""/>
        <dsp:cNvSpPr/>
      </dsp:nvSpPr>
      <dsp:spPr>
        <a:xfrm rot="5400000">
          <a:off x="-349494" y="2496879"/>
          <a:ext cx="2329965" cy="1630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Аттестация  экспертов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962872"/>
        <a:ext cx="1630976" cy="698989"/>
      </dsp:txXfrm>
    </dsp:sp>
    <dsp:sp modelId="{5783E6B0-5D67-4F3C-81F5-65B6ACEE44FD}">
      <dsp:nvSpPr>
        <dsp:cNvPr id="0" name=""/>
        <dsp:cNvSpPr/>
      </dsp:nvSpPr>
      <dsp:spPr>
        <a:xfrm rot="5400000">
          <a:off x="4414733" y="-636371"/>
          <a:ext cx="1514477" cy="708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6 человек, аттестованы советом по профессиональным квалификациям агропромышленного комплекса в качестве экспертов НОК, в т. ч. 3 человека в соответствии с ПС «Техник – механик в сельском хозяйстве» </a:t>
          </a:r>
          <a:endParaRPr lang="ru-RU" sz="1900" kern="1200" dirty="0"/>
        </a:p>
      </dsp:txBody>
      <dsp:txXfrm rot="-5400000">
        <a:off x="1630977" y="2221316"/>
        <a:ext cx="7008060" cy="1366615"/>
      </dsp:txXfrm>
    </dsp:sp>
    <dsp:sp modelId="{2C8C177B-B44D-472F-B6B6-A9676B1184AA}">
      <dsp:nvSpPr>
        <dsp:cNvPr id="0" name=""/>
        <dsp:cNvSpPr/>
      </dsp:nvSpPr>
      <dsp:spPr>
        <a:xfrm rot="5400000">
          <a:off x="-349494" y="4638443"/>
          <a:ext cx="2329965" cy="1630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Взаимодействие с ЦОК "АПК Эксперт-Персонал"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5104436"/>
        <a:ext cx="1630976" cy="698989"/>
      </dsp:txXfrm>
    </dsp:sp>
    <dsp:sp modelId="{76D11D1B-66ED-4850-A34D-D16406DA17A4}">
      <dsp:nvSpPr>
        <dsp:cNvPr id="0" name=""/>
        <dsp:cNvSpPr/>
      </dsp:nvSpPr>
      <dsp:spPr>
        <a:xfrm rot="5400000">
          <a:off x="4414334" y="1505589"/>
          <a:ext cx="1515274" cy="70819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1.Соглашение о сотрудничестве центром оценки квалификаций "АПК Эксперт-Персонал",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2.Приказ №07-од от 2.04.18. «О создании ЭЦ на базе Тулунского аграрного техникума»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3.Положение об экзаменационном центре</a:t>
          </a:r>
          <a:endParaRPr lang="ru-RU" sz="1900" kern="1200" dirty="0"/>
        </a:p>
      </dsp:txBody>
      <dsp:txXfrm rot="-5400000">
        <a:off x="1630976" y="4362917"/>
        <a:ext cx="7008021" cy="136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389" y="1507096"/>
            <a:ext cx="6840760" cy="23214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Итоги апробации </a:t>
            </a:r>
            <a:r>
              <a:rPr lang="ru-RU" sz="2800" b="1" dirty="0">
                <a:solidFill>
                  <a:srgbClr val="7030A0"/>
                </a:solidFill>
              </a:rPr>
              <a:t>механизмов </a:t>
            </a:r>
            <a:r>
              <a:rPr lang="ru-RU" sz="2800" b="1" dirty="0" smtClean="0">
                <a:solidFill>
                  <a:srgbClr val="7030A0"/>
                </a:solidFill>
              </a:rPr>
              <a:t>использования независимой </a:t>
            </a:r>
            <a:r>
              <a:rPr lang="ru-RU" sz="2800" b="1" dirty="0">
                <a:solidFill>
                  <a:srgbClr val="7030A0"/>
                </a:solidFill>
              </a:rPr>
              <a:t>оценки квалификации для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промежуточной и государственной </a:t>
            </a:r>
            <a:r>
              <a:rPr lang="ru-RU" sz="2800" b="1" dirty="0" smtClean="0">
                <a:solidFill>
                  <a:srgbClr val="7030A0"/>
                </a:solidFill>
              </a:rPr>
              <a:t>итоговой аттестации студентов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840760" cy="15240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Механизация сельского хозяйства</a:t>
            </a:r>
          </a:p>
          <a:p>
            <a:endParaRPr lang="ru-RU" sz="2800" b="1" dirty="0"/>
          </a:p>
          <a:p>
            <a:pPr algn="r"/>
            <a:r>
              <a:rPr lang="ru-RU" sz="2800" i="1" dirty="0" smtClean="0"/>
              <a:t>Арциховская А.А.</a:t>
            </a:r>
          </a:p>
          <a:p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1030424"/>
            <a:ext cx="5712179" cy="476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ТУЛУНСКИЙ АГРАРНЫЙ ТЕХНИКУМ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084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6013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4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3096344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 </a:t>
            </a:r>
            <a:r>
              <a:rPr lang="ru-RU" dirty="0"/>
              <a:t>неисправностей в шинах трактора </a:t>
            </a:r>
            <a:r>
              <a:rPr lang="ru-RU" dirty="0" smtClean="0"/>
              <a:t>/ центрального </a:t>
            </a:r>
            <a:r>
              <a:rPr lang="ru-RU" dirty="0"/>
              <a:t>(стояночного) тормоза </a:t>
            </a:r>
            <a:r>
              <a:rPr lang="ru-RU" dirty="0" smtClean="0"/>
              <a:t>трактора. </a:t>
            </a:r>
            <a:r>
              <a:rPr lang="ru-RU" dirty="0"/>
              <a:t>Заполните дефектную ведомость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D:\фото\НОК 2018\DSC_0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0"/>
          <a:stretch/>
        </p:blipFill>
        <p:spPr bwMode="auto">
          <a:xfrm rot="16200000">
            <a:off x="3574834" y="1977894"/>
            <a:ext cx="5240249" cy="38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4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6013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4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Комплектование навесного машинно-тракторного агрегата и корпусного плуга</a:t>
            </a:r>
            <a:r>
              <a:rPr lang="ru-RU" dirty="0"/>
              <a:t> </a:t>
            </a:r>
            <a:r>
              <a:rPr lang="ru-RU" dirty="0" smtClean="0"/>
              <a:t>/ сеялки </a:t>
            </a:r>
            <a:r>
              <a:rPr lang="ru-RU" dirty="0"/>
              <a:t>с дисковым </a:t>
            </a:r>
            <a:r>
              <a:rPr lang="ru-RU" dirty="0" smtClean="0"/>
              <a:t>сошником, его проверка, регулировка </a:t>
            </a:r>
            <a:r>
              <a:rPr lang="ru-RU" dirty="0"/>
              <a:t>и </a:t>
            </a:r>
            <a:r>
              <a:rPr lang="ru-RU" dirty="0" smtClean="0"/>
              <a:t>настройка.</a:t>
            </a:r>
          </a:p>
          <a:p>
            <a:r>
              <a:rPr lang="ru-RU" dirty="0"/>
              <a:t>Найдите ошибки в оформлении акта обкатки </a:t>
            </a:r>
            <a:r>
              <a:rPr lang="ru-RU" dirty="0" smtClean="0"/>
              <a:t>изделия/ в </a:t>
            </a:r>
            <a:r>
              <a:rPr lang="ru-RU" dirty="0"/>
              <a:t>оформлении акта приемки серийного образца изделия для проведения испытания (обкатки). Внесите в акт корректные формулировки.</a:t>
            </a:r>
          </a:p>
          <a:p>
            <a:endParaRPr lang="ru-RU" dirty="0"/>
          </a:p>
        </p:txBody>
      </p:sp>
      <p:pic>
        <p:nvPicPr>
          <p:cNvPr id="8194" name="Picture 2" descr="D:\фото\НОК 2018\DSC_0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5" b="8426"/>
          <a:stretch/>
        </p:blipFill>
        <p:spPr bwMode="auto">
          <a:xfrm>
            <a:off x="1187624" y="3679186"/>
            <a:ext cx="7056784" cy="31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4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8112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5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920880" cy="3603812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Произвести расчёт </a:t>
            </a:r>
            <a:r>
              <a:rPr lang="ru-RU" dirty="0"/>
              <a:t>состава агрегата для основной обработки </a:t>
            </a:r>
            <a:r>
              <a:rPr lang="ru-RU" dirty="0" smtClean="0"/>
              <a:t>почвы</a:t>
            </a:r>
            <a:r>
              <a:rPr lang="ru-RU" dirty="0"/>
              <a:t> </a:t>
            </a:r>
            <a:r>
              <a:rPr lang="ru-RU" dirty="0" smtClean="0"/>
              <a:t>(для </a:t>
            </a:r>
            <a:r>
              <a:rPr lang="ru-RU" dirty="0"/>
              <a:t>вспашки почвы, для сплошной культивации </a:t>
            </a:r>
            <a:r>
              <a:rPr lang="ru-RU" dirty="0" smtClean="0"/>
              <a:t>почвы, для </a:t>
            </a:r>
            <a:r>
              <a:rPr lang="ru-RU" dirty="0"/>
              <a:t>сгребания сена в </a:t>
            </a:r>
            <a:r>
              <a:rPr lang="ru-RU" dirty="0" smtClean="0"/>
              <a:t>валки) Произвести </a:t>
            </a:r>
            <a:r>
              <a:rPr lang="ru-RU" dirty="0"/>
              <a:t>расчёт </a:t>
            </a:r>
            <a:r>
              <a:rPr lang="ru-RU" dirty="0" smtClean="0"/>
              <a:t>агрегата, </a:t>
            </a:r>
            <a:r>
              <a:rPr lang="ru-RU" dirty="0"/>
              <a:t>выбрать рабочую передачу и расчищать сменную техническую производительность. Начертить схему способа движения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фото\НОК 2018\DSC_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b="5230"/>
          <a:stretch/>
        </p:blipFill>
        <p:spPr bwMode="auto">
          <a:xfrm>
            <a:off x="1619672" y="3477490"/>
            <a:ext cx="6167861" cy="33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8112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5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416824" cy="34563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Определить численность основных производственных рабочих для каждой операции на участке ТО и </a:t>
            </a:r>
            <a:r>
              <a:rPr lang="ru-RU" dirty="0" smtClean="0"/>
              <a:t>ТР по исходным данным</a:t>
            </a:r>
            <a:endParaRPr lang="ru-RU" dirty="0" smtClean="0"/>
          </a:p>
          <a:p>
            <a:r>
              <a:rPr lang="ru-RU" dirty="0"/>
              <a:t>На основании исходных данных </a:t>
            </a:r>
            <a:r>
              <a:rPr lang="ru-RU" dirty="0" smtClean="0"/>
              <a:t>определить</a:t>
            </a:r>
            <a:r>
              <a:rPr lang="ru-RU" dirty="0"/>
              <a:t>:</a:t>
            </a:r>
          </a:p>
          <a:p>
            <a:pPr marL="0" lvl="0" indent="0">
              <a:buNone/>
            </a:pPr>
            <a:r>
              <a:rPr lang="ru-RU" dirty="0"/>
              <a:t>Общий пробег автомобилей</a:t>
            </a:r>
          </a:p>
          <a:p>
            <a:pPr marL="0" lvl="0" indent="0">
              <a:buNone/>
            </a:pPr>
            <a:r>
              <a:rPr lang="ru-RU" dirty="0"/>
              <a:t>Периодичность технического обслуживания</a:t>
            </a:r>
          </a:p>
          <a:p>
            <a:pPr marL="0" lvl="0" indent="0">
              <a:buNone/>
            </a:pPr>
            <a:r>
              <a:rPr lang="ru-RU" dirty="0"/>
              <a:t>Количество технических обслуживаний (ТО1, ТО2, ЕО, СО)</a:t>
            </a:r>
          </a:p>
          <a:p>
            <a:endParaRPr lang="ru-RU" dirty="0"/>
          </a:p>
        </p:txBody>
      </p:sp>
      <p:pic>
        <p:nvPicPr>
          <p:cNvPr id="4098" name="Picture 2" descr="D:\фото\НОК 2018\DSC_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14082"/>
          <a:stretch/>
        </p:blipFill>
        <p:spPr bwMode="auto">
          <a:xfrm>
            <a:off x="2987824" y="3933056"/>
            <a:ext cx="5712223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9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8112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5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1584176"/>
          </a:xfrm>
        </p:spPr>
        <p:txBody>
          <a:bodyPr>
            <a:normAutofit/>
          </a:bodyPr>
          <a:lstStyle/>
          <a:p>
            <a:r>
              <a:rPr lang="ru-RU" dirty="0"/>
              <a:t>Произвести диагностирование, выявить неисправности и выполнить ремонт сельскохозяйственной машины с последующей обкаткой.</a:t>
            </a:r>
          </a:p>
        </p:txBody>
      </p:sp>
      <p:pic>
        <p:nvPicPr>
          <p:cNvPr id="5123" name="Picture 3" descr="D:\фото\НОК 2018\DSC_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5112568" cy="40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9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3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Выводы и предложения</a:t>
            </a:r>
            <a:r>
              <a:rPr lang="ru-RU" dirty="0">
                <a:solidFill>
                  <a:schemeClr val="accent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832648"/>
          </a:xfrm>
        </p:spPr>
        <p:txBody>
          <a:bodyPr>
            <a:noAutofit/>
          </a:bodyPr>
          <a:lstStyle/>
          <a:p>
            <a:r>
              <a:rPr lang="ru-RU" sz="2000" dirty="0" smtClean="0"/>
              <a:t>1.</a:t>
            </a:r>
            <a:r>
              <a:rPr lang="ru-RU" sz="2000" dirty="0"/>
              <a:t> </a:t>
            </a:r>
            <a:r>
              <a:rPr lang="ru-RU" sz="2000" dirty="0" smtClean="0"/>
              <a:t>Использовать практическую </a:t>
            </a:r>
            <a:r>
              <a:rPr lang="ru-RU" sz="2000" dirty="0"/>
              <a:t>часть профессионального экзамена </a:t>
            </a:r>
            <a:r>
              <a:rPr lang="ru-RU" sz="2000" dirty="0" smtClean="0"/>
              <a:t>как форму </a:t>
            </a:r>
            <a:r>
              <a:rPr lang="ru-RU" sz="2000" dirty="0"/>
              <a:t>ГИА для </a:t>
            </a:r>
            <a:r>
              <a:rPr lang="ru-RU" sz="2000" dirty="0" smtClean="0"/>
              <a:t>выпускников</a:t>
            </a:r>
            <a:r>
              <a:rPr lang="ru-RU" sz="2000" dirty="0" smtClean="0"/>
              <a:t> </a:t>
            </a:r>
            <a:r>
              <a:rPr lang="ru-RU" sz="2000" dirty="0"/>
              <a:t>специальности.</a:t>
            </a:r>
          </a:p>
          <a:p>
            <a:r>
              <a:rPr lang="ru-RU" sz="2000" dirty="0" smtClean="0"/>
              <a:t>2. Тестирование </a:t>
            </a:r>
            <a:r>
              <a:rPr lang="ru-RU" sz="2000" dirty="0"/>
              <a:t>как форма оценки не вписывается в концепцию демонстрационного экзамена. Мы планируем исключить его из процедуры </a:t>
            </a:r>
            <a:r>
              <a:rPr lang="ru-RU" sz="2000" dirty="0" smtClean="0"/>
              <a:t>ГИА</a:t>
            </a:r>
            <a:endParaRPr lang="ru-RU" sz="2000" dirty="0"/>
          </a:p>
          <a:p>
            <a:r>
              <a:rPr lang="ru-RU" sz="2000" dirty="0" smtClean="0"/>
              <a:t> 3</a:t>
            </a:r>
            <a:r>
              <a:rPr lang="ru-RU" sz="2000" dirty="0"/>
              <a:t>. Мы рассматриваем вопрос о введении государственного экзамена в форме НОК в программу ГИА в </a:t>
            </a:r>
            <a:r>
              <a:rPr lang="ru-RU" sz="2000" dirty="0" smtClean="0"/>
              <a:t>2019</a:t>
            </a:r>
          </a:p>
          <a:p>
            <a:r>
              <a:rPr lang="ru-RU" sz="2000" dirty="0" smtClean="0"/>
              <a:t>4.Самой </a:t>
            </a:r>
            <a:r>
              <a:rPr lang="ru-RU" sz="2000" dirty="0"/>
              <a:t>большой проблемой организации ГИА в форме НОК является то, что это платная процедура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. Сроки проведения экзамена </a:t>
            </a:r>
            <a:r>
              <a:rPr lang="ru-RU" sz="2000" dirty="0" smtClean="0"/>
              <a:t>в 2019 </a:t>
            </a:r>
            <a:r>
              <a:rPr lang="ru-RU" sz="2000" dirty="0" smtClean="0"/>
              <a:t>– март.</a:t>
            </a:r>
            <a:endParaRPr lang="ru-RU" sz="2000" dirty="0"/>
          </a:p>
          <a:p>
            <a:r>
              <a:rPr lang="ru-RU" sz="2000" dirty="0"/>
              <a:t>6. </a:t>
            </a:r>
            <a:r>
              <a:rPr lang="ru-RU" sz="2000" dirty="0" smtClean="0"/>
              <a:t>Активизация работы по популяризации процедуры НОК на </a:t>
            </a:r>
            <a:r>
              <a:rPr lang="ru-RU" sz="2000" dirty="0"/>
              <a:t>рынке </a:t>
            </a:r>
            <a:r>
              <a:rPr lang="ru-RU" sz="2000" dirty="0" smtClean="0"/>
              <a:t>труда.</a:t>
            </a:r>
          </a:p>
          <a:p>
            <a:r>
              <a:rPr lang="ru-RU" sz="2000" dirty="0" smtClean="0"/>
              <a:t>7.Тулунский </a:t>
            </a:r>
            <a:r>
              <a:rPr lang="ru-RU" sz="2000" dirty="0"/>
              <a:t>аграрный техникум готов организовать независимую оценку  квалификаций по данному направлению для выпускников других ПОО или соискателей с опытом работы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9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46642"/>
              </p:ext>
            </p:extLst>
          </p:nvPr>
        </p:nvGraphicFramePr>
        <p:xfrm>
          <a:off x="1403648" y="692696"/>
          <a:ext cx="619601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50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3" y="332656"/>
            <a:ext cx="8388423" cy="1675314"/>
          </a:xfrm>
        </p:spPr>
        <p:txBody>
          <a:bodyPr>
            <a:noAutofit/>
          </a:bodyPr>
          <a:lstStyle/>
          <a:p>
            <a:r>
              <a:rPr lang="ru-RU" sz="2400" dirty="0"/>
              <a:t>Методический семинар для педагогических работников «Система независимой оценки квалификаций, как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вектор </a:t>
            </a:r>
            <a:r>
              <a:rPr lang="ru-RU" sz="2400" dirty="0"/>
              <a:t>развития профессионального образования»</a:t>
            </a:r>
          </a:p>
        </p:txBody>
      </p:sp>
      <p:pic>
        <p:nvPicPr>
          <p:cNvPr id="1026" name="Picture 2" descr="D:\фото\семминар январь 2018\DSC_1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5738"/>
            <a:ext cx="3816280" cy="25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семминар январь 2018\DSC_1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7"/>
          <a:stretch/>
        </p:blipFill>
        <p:spPr bwMode="auto">
          <a:xfrm>
            <a:off x="2392944" y="4149081"/>
            <a:ext cx="4559279" cy="27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семминар январь 2018\DSC_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/>
          <a:stretch/>
        </p:blipFill>
        <p:spPr bwMode="auto">
          <a:xfrm>
            <a:off x="5724128" y="1755737"/>
            <a:ext cx="3419872" cy="25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81494"/>
              </p:ext>
            </p:extLst>
          </p:nvPr>
        </p:nvGraphicFramePr>
        <p:xfrm>
          <a:off x="1475656" y="620688"/>
          <a:ext cx="6196013" cy="395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6165" y="508518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Анализ соответствия между требованиями данного ПС и ФГОС СПО по специальности  35.02.07 «Механизация сельского хозяйства»</a:t>
            </a:r>
          </a:p>
        </p:txBody>
      </p:sp>
    </p:spTree>
    <p:extLst>
      <p:ext uri="{BB962C8B-B14F-4D97-AF65-F5344CB8AC3E}">
        <p14:creationId xmlns:p14="http://schemas.microsoft.com/office/powerpoint/2010/main" val="421409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1095959"/>
              </p:ext>
            </p:extLst>
          </p:nvPr>
        </p:nvGraphicFramePr>
        <p:xfrm>
          <a:off x="107504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92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/>
              <a:t>Подготовка  техники, оборудования, помещений.</a:t>
            </a:r>
          </a:p>
        </p:txBody>
      </p:sp>
      <p:pic>
        <p:nvPicPr>
          <p:cNvPr id="2051" name="Picture 3" descr="D:\фото\НОК 2018\DSC_0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0"/>
          <a:stretch/>
        </p:blipFill>
        <p:spPr bwMode="auto">
          <a:xfrm>
            <a:off x="4211960" y="3184656"/>
            <a:ext cx="4104738" cy="37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НОК 2018\DSC_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b="7831"/>
          <a:stretch/>
        </p:blipFill>
        <p:spPr bwMode="auto">
          <a:xfrm>
            <a:off x="179512" y="1484784"/>
            <a:ext cx="4702786" cy="21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ВЫПУСКНИКИ СДАВАВШИЕ 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905724"/>
              </p:ext>
            </p:extLst>
          </p:nvPr>
        </p:nvGraphicFramePr>
        <p:xfrm>
          <a:off x="1043608" y="1412776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28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РЕЗУЛЬТАТЫ ТЕОРЕТИЧЕСКОГО ЭТАПА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565499"/>
              </p:ext>
            </p:extLst>
          </p:nvPr>
        </p:nvGraphicFramePr>
        <p:xfrm>
          <a:off x="1043608" y="1484784"/>
          <a:ext cx="72728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62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6013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Задания 4 уровня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Проверка обслуживания </a:t>
            </a:r>
            <a:r>
              <a:rPr lang="ru-RU" dirty="0"/>
              <a:t>аккумуляторных батарей </a:t>
            </a:r>
            <a:r>
              <a:rPr lang="ru-RU" dirty="0" smtClean="0"/>
              <a:t>трактора</a:t>
            </a:r>
            <a:r>
              <a:rPr lang="ru-RU" dirty="0"/>
              <a:t> </a:t>
            </a:r>
            <a:r>
              <a:rPr lang="ru-RU" dirty="0" smtClean="0"/>
              <a:t>/ </a:t>
            </a:r>
            <a:r>
              <a:rPr lang="ru-RU" dirty="0"/>
              <a:t>ежесменное техническое обслуживание (ЕТО) </a:t>
            </a:r>
            <a:r>
              <a:rPr lang="ru-RU" dirty="0" smtClean="0"/>
              <a:t>трактора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D:\фото\НОК 2018\DSC_01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 bwMode="auto">
          <a:xfrm>
            <a:off x="1954605" y="2492896"/>
            <a:ext cx="5642736" cy="44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11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606</TotalTime>
  <Words>517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   Итоги апробации механизмов использования независимой оценки квалификации для промежуточной и государственной итоговой аттестации студентов</vt:lpstr>
      <vt:lpstr>Презентация PowerPoint</vt:lpstr>
      <vt:lpstr>Методический семинар для педагогических работников «Система независимой оценки квалификаций, как  вектор развития профессионального образования»</vt:lpstr>
      <vt:lpstr>Презентация PowerPoint</vt:lpstr>
      <vt:lpstr>Презентация PowerPoint</vt:lpstr>
      <vt:lpstr>Подготовка  техники, оборудования, помещений.</vt:lpstr>
      <vt:lpstr>ВЫПУСКНИКИ СДАВАВШИЕ НОК</vt:lpstr>
      <vt:lpstr>РЕЗУЛЬТАТЫ ТЕОРЕТИЧЕСКОГО ЭТАПА </vt:lpstr>
      <vt:lpstr>Задания 4 уровня</vt:lpstr>
      <vt:lpstr>Задания 4 уровня</vt:lpstr>
      <vt:lpstr>Задания 4 уровня</vt:lpstr>
      <vt:lpstr>Задания 5 уровня</vt:lpstr>
      <vt:lpstr>Задания 5 уровня</vt:lpstr>
      <vt:lpstr>Задания 5 уровня</vt:lpstr>
      <vt:lpstr>Выводы и предложения: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Анатольевна</dc:creator>
  <cp:lastModifiedBy>Анна Анатольевна</cp:lastModifiedBy>
  <cp:revision>23</cp:revision>
  <dcterms:created xsi:type="dcterms:W3CDTF">2018-10-08T01:45:52Z</dcterms:created>
  <dcterms:modified xsi:type="dcterms:W3CDTF">2018-10-11T08:42:40Z</dcterms:modified>
</cp:coreProperties>
</file>