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media/image5.jpg" ContentType="image/jpeg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7"/>
  </p:notesMasterIdLst>
  <p:sldIdLst>
    <p:sldId id="2215" r:id="rId2"/>
    <p:sldId id="3419" r:id="rId3"/>
    <p:sldId id="3421" r:id="rId4"/>
    <p:sldId id="3422" r:id="rId5"/>
    <p:sldId id="3423" r:id="rId6"/>
  </p:sldIdLst>
  <p:sldSz cx="24377650" cy="13716000"/>
  <p:notesSz cx="6858000" cy="9144000"/>
  <p:custDataLst>
    <p:tags r:id="rId8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3A415"/>
    <a:srgbClr val="FFBD3A"/>
    <a:srgbClr val="D09E00"/>
    <a:srgbClr val="0A212C"/>
    <a:srgbClr val="126838"/>
    <a:srgbClr val="56BDB2"/>
    <a:srgbClr val="69D6E5"/>
    <a:srgbClr val="FFFFFF"/>
    <a:srgbClr val="36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5" autoAdjust="0"/>
    <p:restoredTop sz="96271" autoAdjust="0"/>
  </p:normalViewPr>
  <p:slideViewPr>
    <p:cSldViewPr snapToGrid="0" snapToObjects="1">
      <p:cViewPr varScale="1">
        <p:scale>
          <a:sx n="56" d="100"/>
          <a:sy n="56" d="100"/>
        </p:scale>
        <p:origin x="120" y="48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2749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8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2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645229"/>
            <a:ext cx="24377651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8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xmlns="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96" r:id="rId4"/>
    <p:sldLayoutId id="2147484098" r:id="rId5"/>
    <p:sldLayoutId id="2147484097" r:id="rId6"/>
    <p:sldLayoutId id="2147484014" r:id="rId7"/>
    <p:sldLayoutId id="2147484094" r:id="rId8"/>
    <p:sldLayoutId id="2147484095" r:id="rId9"/>
    <p:sldLayoutId id="2147484105" r:id="rId10"/>
    <p:sldLayoutId id="21474841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>
          <a:xfrm>
            <a:off x="0" y="17928"/>
            <a:ext cx="24375658" cy="136980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4" y="0"/>
            <a:ext cx="24377646" cy="13716000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FBE69680-E96C-EA4C-AB95-423018BE629B}"/>
              </a:ext>
            </a:extLst>
          </p:cNvPr>
          <p:cNvSpPr/>
          <p:nvPr/>
        </p:nvSpPr>
        <p:spPr>
          <a:xfrm>
            <a:off x="1373194" y="236387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53A1B986-4B82-924B-9E4B-1ED0E389F8EC}"/>
              </a:ext>
            </a:extLst>
          </p:cNvPr>
          <p:cNvSpPr/>
          <p:nvPr/>
        </p:nvSpPr>
        <p:spPr>
          <a:xfrm rot="10800000">
            <a:off x="17721091" y="649248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113" y="5796752"/>
            <a:ext cx="20411357" cy="280076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Развитие движени</a:t>
            </a:r>
            <a:r>
              <a:rPr lang="ru-RU" sz="88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я </a:t>
            </a:r>
            <a:r>
              <a:rPr lang="ru-RU" sz="8800" b="1" dirty="0" err="1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Ворлдскиллс</a:t>
            </a:r>
            <a:r>
              <a:rPr lang="ru-RU" sz="88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 </a:t>
            </a:r>
          </a:p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на территории Иркутской области</a:t>
            </a:r>
            <a:endParaRPr lang="en-US" sz="8800" b="1" dirty="0">
              <a:solidFill>
                <a:schemeClr val="bg1"/>
              </a:solidFill>
              <a:latin typeface="+mj-lt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1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1"/>
          <a:stretch/>
        </p:blipFill>
        <p:spPr>
          <a:xfrm>
            <a:off x="-16625" y="-38066"/>
            <a:ext cx="24409317" cy="13715494"/>
          </a:xfrm>
          <a:prstGeom prst="rect">
            <a:avLst/>
          </a:prstGeom>
        </p:spPr>
      </p:pic>
      <p:sp>
        <p:nvSpPr>
          <p:cNvPr id="33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15046" y="-42108"/>
            <a:ext cx="24377646" cy="13716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452BE8-CA29-D349-B9AE-0DB826DF3F6E}"/>
              </a:ext>
            </a:extLst>
          </p:cNvPr>
          <p:cNvSpPr txBox="1"/>
          <p:nvPr/>
        </p:nvSpPr>
        <p:spPr>
          <a:xfrm>
            <a:off x="721467" y="1361021"/>
            <a:ext cx="10985700" cy="110799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Дошкольное воспитание</a:t>
            </a:r>
            <a:endParaRPr lang="en-US" sz="6600" b="1" dirty="0">
              <a:solidFill>
                <a:srgbClr val="FFC000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153200" y="187021"/>
            <a:ext cx="19153000" cy="10464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2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отраслевой чемпионат </a:t>
            </a:r>
            <a:r>
              <a:rPr lang="ru-RU" sz="62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в </a:t>
            </a:r>
            <a:r>
              <a:rPr lang="ru-RU" sz="62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сфере образования </a:t>
            </a:r>
            <a:endParaRPr lang="en-US" sz="6200" b="1" dirty="0">
              <a:solidFill>
                <a:srgbClr val="FFC000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21467" y="6058242"/>
            <a:ext cx="13519914" cy="5808107"/>
            <a:chOff x="15713305" y="1869986"/>
            <a:chExt cx="13519914" cy="5808107"/>
          </a:xfrm>
        </p:grpSpPr>
        <p:sp>
          <p:nvSpPr>
            <p:cNvPr id="123" name="object 24"/>
            <p:cNvSpPr txBox="1"/>
            <p:nvPr/>
          </p:nvSpPr>
          <p:spPr>
            <a:xfrm>
              <a:off x="15906523" y="2069924"/>
              <a:ext cx="13326696" cy="11208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За</a:t>
              </a: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 </a:t>
              </a:r>
              <a:r>
                <a:rPr lang="ru-RU"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4</a:t>
              </a: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 </a:t>
              </a:r>
              <a:r>
                <a:rPr lang="ru-RU"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года </a:t>
              </a: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чемпионатной</a:t>
              </a: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  </a:t>
              </a: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истории</a:t>
              </a: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 </a:t>
              </a: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региона</a:t>
              </a:r>
              <a:endParaRPr b="1" kern="0" dirty="0" smtClean="0">
                <a:latin typeface="Century Gothic (Заголовки)"/>
                <a:cs typeface="Calibri"/>
              </a:endParaRPr>
            </a:p>
            <a:p>
              <a:pPr marL="12700" marR="391160">
                <a:lnSpc>
                  <a:spcPct val="100000"/>
                </a:lnSpc>
              </a:pP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в </a:t>
              </a: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соревнованиях</a:t>
              </a: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  </a:t>
              </a: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приняли</a:t>
              </a:r>
              <a:r>
                <a:rPr b="1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 </a:t>
              </a:r>
              <a:r>
                <a:rPr b="1" kern="0" dirty="0" err="1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участие</a:t>
              </a:r>
              <a:endParaRPr b="1" kern="0" dirty="0">
                <a:latin typeface="Century Gothic (Заголовки)"/>
                <a:cs typeface="Calibri"/>
              </a:endParaRPr>
            </a:p>
          </p:txBody>
        </p:sp>
        <p:grpSp>
          <p:nvGrpSpPr>
            <p:cNvPr id="124" name="object 26"/>
            <p:cNvGrpSpPr/>
            <p:nvPr/>
          </p:nvGrpSpPr>
          <p:grpSpPr>
            <a:xfrm>
              <a:off x="16861329" y="3782399"/>
              <a:ext cx="3803321" cy="3895694"/>
              <a:chOff x="5830158" y="1349964"/>
              <a:chExt cx="1960880" cy="2008505"/>
            </a:xfrm>
          </p:grpSpPr>
          <p:sp>
            <p:nvSpPr>
              <p:cNvPr id="125" name="object 27"/>
              <p:cNvSpPr/>
              <p:nvPr/>
            </p:nvSpPr>
            <p:spPr>
              <a:xfrm>
                <a:off x="6250564" y="1724160"/>
                <a:ext cx="560070" cy="772795"/>
              </a:xfrm>
              <a:custGeom>
                <a:avLst/>
                <a:gdLst/>
                <a:ahLst/>
                <a:cxnLst/>
                <a:rect l="l" t="t" r="r" b="b"/>
                <a:pathLst>
                  <a:path w="560070" h="772794">
                    <a:moveTo>
                      <a:pt x="305600" y="0"/>
                    </a:moveTo>
                    <a:lnTo>
                      <a:pt x="0" y="449453"/>
                    </a:lnTo>
                    <a:lnTo>
                      <a:pt x="560019" y="772795"/>
                    </a:lnTo>
                    <a:lnTo>
                      <a:pt x="560019" y="146900"/>
                    </a:lnTo>
                    <a:lnTo>
                      <a:pt x="305600" y="0"/>
                    </a:lnTo>
                    <a:close/>
                  </a:path>
                </a:pathLst>
              </a:custGeom>
              <a:solidFill>
                <a:srgbClr val="D09E00"/>
              </a:solidFill>
            </p:spPr>
            <p:txBody>
              <a:bodyPr wrap="square" lIns="0" tIns="0" rIns="0" bIns="0" rtlCol="0"/>
              <a:lstStyle/>
              <a:p>
                <a:endParaRPr sz="6600"/>
              </a:p>
            </p:txBody>
          </p:sp>
          <p:sp>
            <p:nvSpPr>
              <p:cNvPr id="126" name="object 28"/>
              <p:cNvSpPr/>
              <p:nvPr/>
            </p:nvSpPr>
            <p:spPr>
              <a:xfrm>
                <a:off x="6556164" y="1349964"/>
                <a:ext cx="254635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254634" h="521335">
                    <a:moveTo>
                      <a:pt x="254419" y="0"/>
                    </a:moveTo>
                    <a:lnTo>
                      <a:pt x="0" y="374192"/>
                    </a:lnTo>
                    <a:lnTo>
                      <a:pt x="254419" y="521093"/>
                    </a:lnTo>
                    <a:lnTo>
                      <a:pt x="254419" y="0"/>
                    </a:lnTo>
                    <a:close/>
                  </a:path>
                </a:pathLst>
              </a:custGeom>
              <a:solidFill>
                <a:srgbClr val="C2BA33"/>
              </a:solidFill>
            </p:spPr>
            <p:txBody>
              <a:bodyPr wrap="square" lIns="0" tIns="0" rIns="0" bIns="0" rtlCol="0"/>
              <a:lstStyle/>
              <a:p>
                <a:endParaRPr sz="6600"/>
              </a:p>
            </p:txBody>
          </p:sp>
          <p:sp>
            <p:nvSpPr>
              <p:cNvPr id="127" name="object 29"/>
              <p:cNvSpPr/>
              <p:nvPr/>
            </p:nvSpPr>
            <p:spPr>
              <a:xfrm>
                <a:off x="5830158" y="2173616"/>
                <a:ext cx="980440" cy="1184910"/>
              </a:xfrm>
              <a:custGeom>
                <a:avLst/>
                <a:gdLst/>
                <a:ahLst/>
                <a:cxnLst/>
                <a:rect l="l" t="t" r="r" b="b"/>
                <a:pathLst>
                  <a:path w="980440" h="1184910">
                    <a:moveTo>
                      <a:pt x="420408" y="0"/>
                    </a:moveTo>
                    <a:lnTo>
                      <a:pt x="0" y="618312"/>
                    </a:lnTo>
                    <a:lnTo>
                      <a:pt x="980427" y="1184376"/>
                    </a:lnTo>
                    <a:lnTo>
                      <a:pt x="980427" y="323329"/>
                    </a:lnTo>
                    <a:lnTo>
                      <a:pt x="420408" y="0"/>
                    </a:lnTo>
                    <a:close/>
                  </a:path>
                </a:pathLst>
              </a:custGeom>
              <a:solidFill>
                <a:srgbClr val="A1633C"/>
              </a:solidFill>
            </p:spPr>
            <p:txBody>
              <a:bodyPr wrap="square" lIns="0" tIns="0" rIns="0" bIns="0" rtlCol="0"/>
              <a:lstStyle/>
              <a:p>
                <a:endParaRPr sz="6600"/>
              </a:p>
            </p:txBody>
          </p:sp>
          <p:sp>
            <p:nvSpPr>
              <p:cNvPr id="128" name="object 30"/>
              <p:cNvSpPr/>
              <p:nvPr/>
            </p:nvSpPr>
            <p:spPr>
              <a:xfrm>
                <a:off x="6810583" y="1724156"/>
                <a:ext cx="560070" cy="772795"/>
              </a:xfrm>
              <a:custGeom>
                <a:avLst/>
                <a:gdLst/>
                <a:ahLst/>
                <a:cxnLst/>
                <a:rect l="l" t="t" r="r" b="b"/>
                <a:pathLst>
                  <a:path w="560070" h="772794">
                    <a:moveTo>
                      <a:pt x="254431" y="0"/>
                    </a:moveTo>
                    <a:lnTo>
                      <a:pt x="0" y="146900"/>
                    </a:lnTo>
                    <a:lnTo>
                      <a:pt x="0" y="772795"/>
                    </a:lnTo>
                    <a:lnTo>
                      <a:pt x="560031" y="449465"/>
                    </a:lnTo>
                    <a:lnTo>
                      <a:pt x="254431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txBody>
              <a:bodyPr wrap="square" lIns="0" tIns="0" rIns="0" bIns="0" rtlCol="0"/>
              <a:lstStyle/>
              <a:p>
                <a:endParaRPr sz="6600"/>
              </a:p>
            </p:txBody>
          </p:sp>
          <p:sp>
            <p:nvSpPr>
              <p:cNvPr id="129" name="object 31"/>
              <p:cNvSpPr/>
              <p:nvPr/>
            </p:nvSpPr>
            <p:spPr>
              <a:xfrm>
                <a:off x="6810584" y="1349969"/>
                <a:ext cx="254635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254634" h="521335">
                    <a:moveTo>
                      <a:pt x="0" y="0"/>
                    </a:moveTo>
                    <a:lnTo>
                      <a:pt x="0" y="521093"/>
                    </a:lnTo>
                    <a:lnTo>
                      <a:pt x="254431" y="374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37"/>
              </a:solidFill>
            </p:spPr>
            <p:txBody>
              <a:bodyPr wrap="square" lIns="0" tIns="0" rIns="0" bIns="0" rtlCol="0"/>
              <a:lstStyle/>
              <a:p>
                <a:endParaRPr sz="6600"/>
              </a:p>
            </p:txBody>
          </p:sp>
          <p:sp>
            <p:nvSpPr>
              <p:cNvPr id="130" name="object 32"/>
              <p:cNvSpPr/>
              <p:nvPr/>
            </p:nvSpPr>
            <p:spPr>
              <a:xfrm>
                <a:off x="6810583" y="2173609"/>
                <a:ext cx="980440" cy="1184910"/>
              </a:xfrm>
              <a:custGeom>
                <a:avLst/>
                <a:gdLst/>
                <a:ahLst/>
                <a:cxnLst/>
                <a:rect l="l" t="t" r="r" b="b"/>
                <a:pathLst>
                  <a:path w="980440" h="1184910">
                    <a:moveTo>
                      <a:pt x="560031" y="0"/>
                    </a:moveTo>
                    <a:lnTo>
                      <a:pt x="0" y="323342"/>
                    </a:lnTo>
                    <a:lnTo>
                      <a:pt x="0" y="1184376"/>
                    </a:lnTo>
                    <a:lnTo>
                      <a:pt x="980427" y="618324"/>
                    </a:lnTo>
                    <a:lnTo>
                      <a:pt x="721741" y="237858"/>
                    </a:lnTo>
                    <a:lnTo>
                      <a:pt x="560031" y="0"/>
                    </a:lnTo>
                    <a:close/>
                  </a:path>
                </a:pathLst>
              </a:custGeom>
              <a:solidFill>
                <a:srgbClr val="EE7A31"/>
              </a:solidFill>
            </p:spPr>
            <p:txBody>
              <a:bodyPr wrap="square" lIns="0" tIns="0" rIns="0" bIns="0" rtlCol="0"/>
              <a:lstStyle/>
              <a:p>
                <a:endParaRPr sz="6600"/>
              </a:p>
            </p:txBody>
          </p:sp>
        </p:grpSp>
        <p:sp>
          <p:nvSpPr>
            <p:cNvPr id="131" name="object 33"/>
            <p:cNvSpPr txBox="1"/>
            <p:nvPr/>
          </p:nvSpPr>
          <p:spPr>
            <a:xfrm>
              <a:off x="15895949" y="5642092"/>
              <a:ext cx="1389035" cy="69057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4400" b="1" spc="-50" dirty="0" smtClean="0">
                  <a:solidFill>
                    <a:srgbClr val="FFFFFF"/>
                  </a:solidFill>
                  <a:latin typeface="Calibri"/>
                  <a:cs typeface="Calibri"/>
                </a:rPr>
                <a:t>86% </a:t>
              </a:r>
              <a:endParaRPr sz="4400" dirty="0">
                <a:latin typeface="Calibri"/>
                <a:cs typeface="Calibri"/>
              </a:endParaRPr>
            </a:p>
          </p:txBody>
        </p:sp>
        <p:sp>
          <p:nvSpPr>
            <p:cNvPr id="132" name="object 34"/>
            <p:cNvSpPr txBox="1"/>
            <p:nvPr/>
          </p:nvSpPr>
          <p:spPr>
            <a:xfrm>
              <a:off x="17612356" y="3686953"/>
              <a:ext cx="833150" cy="69057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4400" b="1" spc="-60" dirty="0" smtClean="0">
                  <a:solidFill>
                    <a:srgbClr val="FFFFFF"/>
                  </a:solidFill>
                  <a:latin typeface="Calibri"/>
                  <a:cs typeface="Calibri"/>
                </a:rPr>
                <a:t>25</a:t>
              </a:r>
              <a:endParaRPr sz="4400" dirty="0">
                <a:latin typeface="Calibri"/>
                <a:cs typeface="Calibri"/>
              </a:endParaRPr>
            </a:p>
          </p:txBody>
        </p:sp>
        <p:sp>
          <p:nvSpPr>
            <p:cNvPr id="133" name="object 35"/>
            <p:cNvSpPr txBox="1"/>
            <p:nvPr/>
          </p:nvSpPr>
          <p:spPr>
            <a:xfrm>
              <a:off x="16714534" y="4539484"/>
              <a:ext cx="2091156" cy="69057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ru-RU" sz="4400" b="1" spc="25" dirty="0" smtClean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r>
                <a:rPr sz="4400" b="1" spc="25" dirty="0" smtClean="0">
                  <a:solidFill>
                    <a:srgbClr val="FFFFFF"/>
                  </a:solidFill>
                  <a:latin typeface="Calibri"/>
                  <a:cs typeface="Calibri"/>
                </a:rPr>
                <a:t>50</a:t>
              </a:r>
              <a:endParaRPr sz="4400" dirty="0">
                <a:latin typeface="Calibri"/>
                <a:cs typeface="Calibri"/>
              </a:endParaRPr>
            </a:p>
          </p:txBody>
        </p:sp>
        <p:sp>
          <p:nvSpPr>
            <p:cNvPr id="134" name="object 36"/>
            <p:cNvSpPr txBox="1"/>
            <p:nvPr/>
          </p:nvSpPr>
          <p:spPr>
            <a:xfrm>
              <a:off x="19356122" y="3855431"/>
              <a:ext cx="3809243" cy="549893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700" marR="5080">
                <a:lnSpc>
                  <a:spcPct val="76900"/>
                </a:lnSpc>
                <a:spcBef>
                  <a:spcPts val="459"/>
                </a:spcBef>
              </a:pPr>
              <a:r>
                <a:rPr lang="ru-RU" sz="4000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экспертов</a:t>
              </a:r>
              <a:endParaRPr lang="ru-RU" sz="4000" kern="0" dirty="0" smtClean="0">
                <a:solidFill>
                  <a:srgbClr val="FFFFFF"/>
                </a:solidFill>
                <a:latin typeface="Century Gothic (Заголовки)"/>
                <a:cs typeface="Calibri"/>
              </a:endParaRPr>
            </a:p>
          </p:txBody>
        </p:sp>
        <p:sp>
          <p:nvSpPr>
            <p:cNvPr id="135" name="object 57"/>
            <p:cNvSpPr/>
            <p:nvPr/>
          </p:nvSpPr>
          <p:spPr>
            <a:xfrm>
              <a:off x="15713305" y="1869986"/>
              <a:ext cx="4598964" cy="0"/>
            </a:xfrm>
            <a:custGeom>
              <a:avLst/>
              <a:gdLst/>
              <a:ahLst/>
              <a:cxnLst/>
              <a:rect l="l" t="t" r="r" b="b"/>
              <a:pathLst>
                <a:path w="2371090">
                  <a:moveTo>
                    <a:pt x="0" y="0"/>
                  </a:moveTo>
                  <a:lnTo>
                    <a:pt x="2370912" y="0"/>
                  </a:lnTo>
                </a:path>
              </a:pathLst>
            </a:custGeom>
            <a:ln w="40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600"/>
            </a:p>
          </p:txBody>
        </p:sp>
        <p:sp>
          <p:nvSpPr>
            <p:cNvPr id="136" name="object 36"/>
            <p:cNvSpPr txBox="1"/>
            <p:nvPr/>
          </p:nvSpPr>
          <p:spPr>
            <a:xfrm>
              <a:off x="19824938" y="4591918"/>
              <a:ext cx="3760826" cy="532965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700" marR="5080">
                <a:lnSpc>
                  <a:spcPct val="76900"/>
                </a:lnSpc>
                <a:spcBef>
                  <a:spcPts val="459"/>
                </a:spcBef>
              </a:pPr>
              <a:r>
                <a:rPr lang="ru-RU" sz="4000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конкурсантов</a:t>
              </a:r>
              <a:endParaRPr lang="ru-RU" sz="4000" kern="0" dirty="0" smtClean="0">
                <a:solidFill>
                  <a:srgbClr val="FFFFFF"/>
                </a:solidFill>
                <a:latin typeface="Century Gothic (Заголовки)"/>
                <a:cs typeface="Calibri"/>
              </a:endParaRPr>
            </a:p>
          </p:txBody>
        </p:sp>
        <p:sp>
          <p:nvSpPr>
            <p:cNvPr id="137" name="object 36"/>
            <p:cNvSpPr txBox="1"/>
            <p:nvPr/>
          </p:nvSpPr>
          <p:spPr>
            <a:xfrm>
              <a:off x="20464007" y="5563812"/>
              <a:ext cx="3089211" cy="580351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12700" marR="5080">
                <a:lnSpc>
                  <a:spcPct val="76900"/>
                </a:lnSpc>
                <a:spcBef>
                  <a:spcPts val="459"/>
                </a:spcBef>
              </a:pPr>
              <a:r>
                <a:rPr lang="ru-RU" sz="4400" kern="0" dirty="0" smtClean="0">
                  <a:solidFill>
                    <a:srgbClr val="FFFFFF"/>
                  </a:solidFill>
                  <a:latin typeface="Century Gothic (Заголовки)"/>
                  <a:cs typeface="Calibri"/>
                </a:rPr>
                <a:t>охват МО</a:t>
              </a:r>
              <a:endParaRPr lang="ru-RU" sz="4400" kern="0" dirty="0" smtClean="0">
                <a:solidFill>
                  <a:srgbClr val="FFFFFF"/>
                </a:solidFill>
                <a:latin typeface="Century Gothic (Заголовки)"/>
                <a:cs typeface="Calibri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850771" y="7534887"/>
            <a:ext cx="21424931" cy="5896906"/>
            <a:chOff x="88203" y="6591095"/>
            <a:chExt cx="23869649" cy="6569780"/>
          </a:xfrm>
        </p:grpSpPr>
        <p:cxnSp>
          <p:nvCxnSpPr>
            <p:cNvPr id="138" name="Straight Connector 22">
              <a:extLst>
                <a:ext uri="{FF2B5EF4-FFF2-40B4-BE49-F238E27FC236}">
                  <a16:creationId xmlns:a16="http://schemas.microsoft.com/office/drawing/2014/main" xmlns="" id="{EDD4CF21-3955-1841-8F86-E93EEF453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03" y="12268860"/>
              <a:ext cx="23869649" cy="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40">
              <a:extLst>
                <a:ext uri="{FF2B5EF4-FFF2-40B4-BE49-F238E27FC236}">
                  <a16:creationId xmlns:a16="http://schemas.microsoft.com/office/drawing/2014/main" xmlns="" id="{1927D834-479F-4849-A113-F6612E22E719}"/>
                </a:ext>
              </a:extLst>
            </p:cNvPr>
            <p:cNvSpPr/>
            <p:nvPr/>
          </p:nvSpPr>
          <p:spPr>
            <a:xfrm>
              <a:off x="1604627" y="12035061"/>
              <a:ext cx="464385" cy="4643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0" name="Oval 41">
              <a:extLst>
                <a:ext uri="{FF2B5EF4-FFF2-40B4-BE49-F238E27FC236}">
                  <a16:creationId xmlns:a16="http://schemas.microsoft.com/office/drawing/2014/main" xmlns="" id="{8097A3E5-C67B-6E4B-9BD0-6E1EE2008BD0}"/>
                </a:ext>
              </a:extLst>
            </p:cNvPr>
            <p:cNvSpPr/>
            <p:nvPr/>
          </p:nvSpPr>
          <p:spPr>
            <a:xfrm>
              <a:off x="10505330" y="12035061"/>
              <a:ext cx="464385" cy="4643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2" name="Oval 43">
              <a:extLst>
                <a:ext uri="{FF2B5EF4-FFF2-40B4-BE49-F238E27FC236}">
                  <a16:creationId xmlns:a16="http://schemas.microsoft.com/office/drawing/2014/main" xmlns="" id="{42F7FA5A-A6B2-F145-99FF-6FF0503ACDA6}"/>
                </a:ext>
              </a:extLst>
            </p:cNvPr>
            <p:cNvSpPr/>
            <p:nvPr/>
          </p:nvSpPr>
          <p:spPr>
            <a:xfrm>
              <a:off x="6048850" y="12035061"/>
              <a:ext cx="464385" cy="464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46" name="Oval 47">
              <a:extLst>
                <a:ext uri="{FF2B5EF4-FFF2-40B4-BE49-F238E27FC236}">
                  <a16:creationId xmlns:a16="http://schemas.microsoft.com/office/drawing/2014/main" xmlns="" id="{8CEB6943-7F93-854F-8DA4-0484523B18A8}"/>
                </a:ext>
              </a:extLst>
            </p:cNvPr>
            <p:cNvSpPr/>
            <p:nvPr/>
          </p:nvSpPr>
          <p:spPr>
            <a:xfrm>
              <a:off x="15219829" y="12035061"/>
              <a:ext cx="464385" cy="4643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148" name="Straight Connector 50">
              <a:extLst>
                <a:ext uri="{FF2B5EF4-FFF2-40B4-BE49-F238E27FC236}">
                  <a16:creationId xmlns:a16="http://schemas.microsoft.com/office/drawing/2014/main" xmlns="" id="{BD47B047-8131-5D49-A8E0-666EFF26E65C}"/>
                </a:ext>
              </a:extLst>
            </p:cNvPr>
            <p:cNvCxnSpPr/>
            <p:nvPr/>
          </p:nvCxnSpPr>
          <p:spPr>
            <a:xfrm flipH="1">
              <a:off x="6273411" y="11149234"/>
              <a:ext cx="7631" cy="885827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Группа 150"/>
            <p:cNvGrpSpPr/>
            <p:nvPr/>
          </p:nvGrpSpPr>
          <p:grpSpPr>
            <a:xfrm>
              <a:off x="8735420" y="6591095"/>
              <a:ext cx="3996664" cy="3996665"/>
              <a:chOff x="16257747" y="6469456"/>
              <a:chExt cx="2888756" cy="2888756"/>
            </a:xfrm>
          </p:grpSpPr>
          <p:sp>
            <p:nvSpPr>
              <p:cNvPr id="152" name="Овал 151"/>
              <p:cNvSpPr/>
              <p:nvPr/>
            </p:nvSpPr>
            <p:spPr>
              <a:xfrm>
                <a:off x="16257747" y="6469456"/>
                <a:ext cx="2888756" cy="28887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6490326" y="7510036"/>
                <a:ext cx="2461178" cy="77860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rgbClr val="FFC000"/>
                    </a:solidFill>
                    <a:ea typeface="Source Sans Pro" panose="020B0503030403020204" pitchFamily="34" charset="0"/>
                    <a:cs typeface="Lato" panose="020F0502020204030203" pitchFamily="34" charset="0"/>
                  </a:rPr>
                  <a:t>3 этапа</a:t>
                </a:r>
              </a:p>
              <a:p>
                <a:pPr algn="ctr"/>
                <a:r>
                  <a:rPr lang="ru-RU" sz="3200" b="1" dirty="0" smtClean="0">
                    <a:solidFill>
                      <a:srgbClr val="FFC000"/>
                    </a:solidFill>
                    <a:ea typeface="Source Sans Pro" panose="020B0503030403020204" pitchFamily="34" charset="0"/>
                    <a:cs typeface="Lato" panose="020F0502020204030203" pitchFamily="34" charset="0"/>
                  </a:rPr>
                  <a:t>166 </a:t>
                </a:r>
                <a:r>
                  <a:rPr lang="ru-RU" sz="3200" b="1" dirty="0">
                    <a:solidFill>
                      <a:srgbClr val="FFC000"/>
                    </a:solidFill>
                    <a:ea typeface="Source Sans Pro" panose="020B0503030403020204" pitchFamily="34" charset="0"/>
                    <a:cs typeface="Lato" panose="020F0502020204030203" pitchFamily="34" charset="0"/>
                  </a:rPr>
                  <a:t>участников</a:t>
                </a:r>
                <a:endParaRPr lang="en-US" sz="3200" b="1" dirty="0">
                  <a:solidFill>
                    <a:srgbClr val="FFC000"/>
                  </a:solidFill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55" name="Овал 154"/>
            <p:cNvSpPr/>
            <p:nvPr/>
          </p:nvSpPr>
          <p:spPr>
            <a:xfrm>
              <a:off x="520132" y="9326576"/>
              <a:ext cx="2573242" cy="25732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7" name="Группа 156"/>
            <p:cNvGrpSpPr/>
            <p:nvPr/>
          </p:nvGrpSpPr>
          <p:grpSpPr>
            <a:xfrm>
              <a:off x="4562448" y="7803019"/>
              <a:ext cx="3303740" cy="5317306"/>
              <a:chOff x="9351257" y="4240215"/>
              <a:chExt cx="2888756" cy="4649396"/>
            </a:xfrm>
          </p:grpSpPr>
          <p:sp>
            <p:nvSpPr>
              <p:cNvPr id="158" name="Овал 157"/>
              <p:cNvSpPr/>
              <p:nvPr/>
            </p:nvSpPr>
            <p:spPr>
              <a:xfrm>
                <a:off x="9351257" y="4240215"/>
                <a:ext cx="2888756" cy="28887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0372371" y="8378290"/>
                <a:ext cx="963214" cy="51132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C000"/>
                    </a:solidFill>
                    <a:latin typeface="+mj-lt"/>
                    <a:ea typeface="Source Sans Pro" panose="020B0503030403020204" pitchFamily="34" charset="0"/>
                    <a:cs typeface="Lato" panose="020F0502020204030203" pitchFamily="34" charset="0"/>
                  </a:rPr>
                  <a:t>2018</a:t>
                </a:r>
                <a:endParaRPr lang="en-US" sz="3200" b="1" dirty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60" name="Группа 159"/>
            <p:cNvGrpSpPr/>
            <p:nvPr/>
          </p:nvGrpSpPr>
          <p:grpSpPr>
            <a:xfrm>
              <a:off x="13303839" y="6639966"/>
              <a:ext cx="3924781" cy="3924781"/>
              <a:chOff x="13648416" y="7299195"/>
              <a:chExt cx="2250016" cy="2250016"/>
            </a:xfrm>
          </p:grpSpPr>
          <p:sp>
            <p:nvSpPr>
              <p:cNvPr id="161" name="Овал 160"/>
              <p:cNvSpPr/>
              <p:nvPr/>
            </p:nvSpPr>
            <p:spPr>
              <a:xfrm>
                <a:off x="13648416" y="7299195"/>
                <a:ext cx="2250016" cy="2250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4692659" y="8135828"/>
                <a:ext cx="161527" cy="4036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endParaRPr lang="en-US" sz="2400" b="1" dirty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933846" y="8486633"/>
              <a:ext cx="211269" cy="66878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endParaRPr lang="en-US" sz="3200" b="1" dirty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286027" y="12576100"/>
              <a:ext cx="1101583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ru-RU" sz="32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2017</a:t>
              </a:r>
              <a:endParaRPr lang="en-US" sz="3200" b="1" dirty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4901229" y="12576100"/>
              <a:ext cx="1101584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ru-RU" sz="32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2020</a:t>
              </a:r>
              <a:endParaRPr lang="en-US" sz="3200" b="1" dirty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0182960" y="12576099"/>
              <a:ext cx="1101585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ru-RU" sz="32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2019</a:t>
              </a:r>
              <a:endParaRPr lang="en-US" sz="3200" b="1" dirty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22573" y="10328909"/>
              <a:ext cx="2270173" cy="83099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42 участника</a:t>
              </a:r>
            </a:p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36 МО</a:t>
              </a:r>
              <a:endParaRPr lang="en-US" sz="2400" b="1" dirty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511768" y="8816456"/>
              <a:ext cx="3405099" cy="107721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3 этапа</a:t>
              </a:r>
            </a:p>
            <a:p>
              <a:pPr algn="ctr"/>
              <a:r>
                <a:rPr lang="ru-RU" sz="2800" b="1" dirty="0" smtClean="0">
                  <a:solidFill>
                    <a:srgbClr val="FFC000"/>
                  </a:solidFill>
                  <a:latin typeface="+mj-lt"/>
                  <a:ea typeface="Source Sans Pro" panose="020B0503030403020204" pitchFamily="34" charset="0"/>
                  <a:cs typeface="Lato" panose="020F0502020204030203" pitchFamily="34" charset="0"/>
                </a:rPr>
                <a:t>100 участников</a:t>
              </a:r>
              <a:endParaRPr lang="en-US" sz="2800" b="1" dirty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2" name="Straight Connector 50">
              <a:extLst>
                <a:ext uri="{FF2B5EF4-FFF2-40B4-BE49-F238E27FC236}">
                  <a16:creationId xmlns:a16="http://schemas.microsoft.com/office/drawing/2014/main" xmlns="" id="{BD47B047-8131-5D49-A8E0-666EFF26E65C}"/>
                </a:ext>
              </a:extLst>
            </p:cNvPr>
            <p:cNvCxnSpPr/>
            <p:nvPr/>
          </p:nvCxnSpPr>
          <p:spPr>
            <a:xfrm>
              <a:off x="10733752" y="10638354"/>
              <a:ext cx="1" cy="148422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50">
              <a:extLst>
                <a:ext uri="{FF2B5EF4-FFF2-40B4-BE49-F238E27FC236}">
                  <a16:creationId xmlns:a16="http://schemas.microsoft.com/office/drawing/2014/main" xmlns="" id="{BD47B047-8131-5D49-A8E0-666EFF26E65C}"/>
                </a:ext>
              </a:extLst>
            </p:cNvPr>
            <p:cNvCxnSpPr/>
            <p:nvPr/>
          </p:nvCxnSpPr>
          <p:spPr>
            <a:xfrm>
              <a:off x="15411469" y="10613197"/>
              <a:ext cx="27875" cy="1458783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13402746" y="7643969"/>
              <a:ext cx="3877580" cy="15430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C000"/>
                  </a:solidFill>
                  <a:ea typeface="Source Sans Pro" panose="020B0503030403020204" pitchFamily="34" charset="0"/>
                  <a:cs typeface="Lato" panose="020F0502020204030203" pitchFamily="34" charset="0"/>
                </a:rPr>
                <a:t>2 этапа</a:t>
              </a:r>
            </a:p>
            <a:p>
              <a:pPr algn="ctr"/>
              <a:r>
                <a:rPr lang="ru-RU" sz="3200" b="1" smtClean="0">
                  <a:solidFill>
                    <a:srgbClr val="FFC000"/>
                  </a:solidFill>
                  <a:ea typeface="Source Sans Pro" panose="020B0503030403020204" pitchFamily="34" charset="0"/>
                  <a:cs typeface="Lato" panose="020F0502020204030203" pitchFamily="34" charset="0"/>
                </a:rPr>
                <a:t>42 участника</a:t>
              </a:r>
              <a:endParaRPr lang="ru-RU" sz="3200" b="1" dirty="0" smtClean="0">
                <a:solidFill>
                  <a:srgbClr val="FFC000"/>
                </a:solidFill>
                <a:ea typeface="Source Sans Pro" panose="020B0503030403020204" pitchFamily="34" charset="0"/>
                <a:cs typeface="Lato" panose="020F0502020204030203" pitchFamily="34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FFC000"/>
                  </a:solidFill>
                  <a:ea typeface="Source Sans Pro" panose="020B0503030403020204" pitchFamily="34" charset="0"/>
                  <a:cs typeface="Lato" panose="020F0502020204030203" pitchFamily="34" charset="0"/>
                </a:rPr>
                <a:t>(ограничительные меры)</a:t>
              </a:r>
              <a:endParaRPr lang="en-US" sz="2000" b="1" dirty="0">
                <a:solidFill>
                  <a:srgbClr val="FFC000"/>
                </a:solidFill>
                <a:ea typeface="Source Sans Pro" panose="020B0503030403020204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85" name="Subtitle 2">
            <a:extLst>
              <a:ext uri="{FF2B5EF4-FFF2-40B4-BE49-F238E27FC236}">
                <a16:creationId xmlns:a16="http://schemas.microsoft.com/office/drawing/2014/main" xmlns="" id="{5627AFC0-EC18-9E45-8837-6407B0030205}"/>
              </a:ext>
            </a:extLst>
          </p:cNvPr>
          <p:cNvSpPr txBox="1">
            <a:spLocks/>
          </p:cNvSpPr>
          <p:nvPr/>
        </p:nvSpPr>
        <p:spPr>
          <a:xfrm>
            <a:off x="594846" y="2768934"/>
            <a:ext cx="21395790" cy="12721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6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педагогических колледжей – межмуниципальный этап</a:t>
            </a:r>
          </a:p>
          <a:p>
            <a:pPr marL="571500" indent="-571500" algn="l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5B43F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СЦК - Ангарский педагогический колледж – Финал</a:t>
            </a:r>
            <a:endParaRPr lang="ru-RU" sz="4000" b="1" dirty="0" smtClean="0">
              <a:solidFill>
                <a:srgbClr val="F5B43F"/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87" name="Рисунок 18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573" y="140517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11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0"/>
          <a:stretch/>
        </p:blipFill>
        <p:spPr>
          <a:xfrm>
            <a:off x="-16530" y="0"/>
            <a:ext cx="24394179" cy="13716000"/>
          </a:xfrm>
          <a:prstGeom prst="rect">
            <a:avLst/>
          </a:prstGeom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-8264" y="15870"/>
            <a:ext cx="24377646" cy="13716000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33" name="Parallelogram 5">
            <a:extLst>
              <a:ext uri="{FF2B5EF4-FFF2-40B4-BE49-F238E27FC236}">
                <a16:creationId xmlns:a16="http://schemas.microsoft.com/office/drawing/2014/main" xmlns="" id="{980A9F44-ED25-5242-ABC1-0002BB546571}"/>
              </a:ext>
            </a:extLst>
          </p:cNvPr>
          <p:cNvSpPr/>
          <p:nvPr/>
        </p:nvSpPr>
        <p:spPr>
          <a:xfrm>
            <a:off x="10404326" y="5635777"/>
            <a:ext cx="13379813" cy="2360017"/>
          </a:xfrm>
          <a:prstGeom prst="parallelogram">
            <a:avLst>
              <a:gd name="adj" fmla="val 41398"/>
            </a:avLst>
          </a:prstGeom>
          <a:solidFill>
            <a:srgbClr val="FFBD3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5">
            <a:extLst>
              <a:ext uri="{FF2B5EF4-FFF2-40B4-BE49-F238E27FC236}">
                <a16:creationId xmlns:a16="http://schemas.microsoft.com/office/drawing/2014/main" xmlns="" id="{980A9F44-ED25-5242-ABC1-0002BB546571}"/>
              </a:ext>
            </a:extLst>
          </p:cNvPr>
          <p:cNvSpPr/>
          <p:nvPr/>
        </p:nvSpPr>
        <p:spPr>
          <a:xfrm>
            <a:off x="9325478" y="8397511"/>
            <a:ext cx="14589715" cy="2538347"/>
          </a:xfrm>
          <a:prstGeom prst="parallelogram">
            <a:avLst>
              <a:gd name="adj" fmla="val 41398"/>
            </a:avLst>
          </a:prstGeom>
          <a:solidFill>
            <a:srgbClr val="FFBD3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1" name="Parallelogram 5">
            <a:extLst>
              <a:ext uri="{FF2B5EF4-FFF2-40B4-BE49-F238E27FC236}">
                <a16:creationId xmlns:a16="http://schemas.microsoft.com/office/drawing/2014/main" xmlns="" id="{980A9F44-ED25-5242-ABC1-0002BB546571}"/>
              </a:ext>
            </a:extLst>
          </p:cNvPr>
          <p:cNvSpPr/>
          <p:nvPr/>
        </p:nvSpPr>
        <p:spPr>
          <a:xfrm>
            <a:off x="9615680" y="2960854"/>
            <a:ext cx="14342869" cy="2364920"/>
          </a:xfrm>
          <a:prstGeom prst="parallelogram">
            <a:avLst>
              <a:gd name="adj" fmla="val 41398"/>
            </a:avLst>
          </a:prstGeom>
          <a:solidFill>
            <a:srgbClr val="FFBD3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Parallelogram 5">
            <a:extLst>
              <a:ext uri="{FF2B5EF4-FFF2-40B4-BE49-F238E27FC236}">
                <a16:creationId xmlns:a16="http://schemas.microsoft.com/office/drawing/2014/main" xmlns="" id="{980A9F44-ED25-5242-ABC1-0002BB546571}"/>
              </a:ext>
            </a:extLst>
          </p:cNvPr>
          <p:cNvSpPr/>
          <p:nvPr/>
        </p:nvSpPr>
        <p:spPr>
          <a:xfrm>
            <a:off x="11055946" y="398504"/>
            <a:ext cx="12902603" cy="2343950"/>
          </a:xfrm>
          <a:prstGeom prst="parallelogram">
            <a:avLst>
              <a:gd name="adj" fmla="val 41398"/>
            </a:avLst>
          </a:prstGeom>
          <a:solidFill>
            <a:srgbClr val="FFBD3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4B4B4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5663633-454C-4D4D-B9A4-D40F478B6902}"/>
              </a:ext>
            </a:extLst>
          </p:cNvPr>
          <p:cNvCxnSpPr>
            <a:cxnSpLocks/>
          </p:cNvCxnSpPr>
          <p:nvPr/>
        </p:nvCxnSpPr>
        <p:spPr>
          <a:xfrm flipH="1">
            <a:off x="4716255" y="-26345"/>
            <a:ext cx="5693432" cy="13716000"/>
          </a:xfrm>
          <a:prstGeom prst="line">
            <a:avLst/>
          </a:prstGeom>
          <a:ln w="127000">
            <a:solidFill>
              <a:srgbClr val="F5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C6B37821-1FCB-5740-85D4-6168CCC5E62E}"/>
              </a:ext>
            </a:extLst>
          </p:cNvPr>
          <p:cNvSpPr/>
          <p:nvPr/>
        </p:nvSpPr>
        <p:spPr>
          <a:xfrm>
            <a:off x="-24537" y="-42215"/>
            <a:ext cx="10332720" cy="13716000"/>
          </a:xfrm>
          <a:custGeom>
            <a:avLst/>
            <a:gdLst>
              <a:gd name="connsiteX0" fmla="*/ 0 w 10332720"/>
              <a:gd name="connsiteY0" fmla="*/ 0 h 13716000"/>
              <a:gd name="connsiteX1" fmla="*/ 10332720 w 10332720"/>
              <a:gd name="connsiteY1" fmla="*/ 0 h 13716000"/>
              <a:gd name="connsiteX2" fmla="*/ 4624121 w 10332720"/>
              <a:gd name="connsiteY2" fmla="*/ 13716000 h 13716000"/>
              <a:gd name="connsiteX3" fmla="*/ 0 w 1033272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720" h="13716000">
                <a:moveTo>
                  <a:pt x="0" y="0"/>
                </a:moveTo>
                <a:lnTo>
                  <a:pt x="10332720" y="0"/>
                </a:lnTo>
                <a:lnTo>
                  <a:pt x="462412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94A9CC-B65B-0043-826F-1CEEAA1B2915}"/>
              </a:ext>
            </a:extLst>
          </p:cNvPr>
          <p:cNvSpPr txBox="1"/>
          <p:nvPr/>
        </p:nvSpPr>
        <p:spPr>
          <a:xfrm>
            <a:off x="162326" y="329515"/>
            <a:ext cx="9851091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Региональный </a:t>
            </a:r>
            <a:endParaRPr lang="ru-RU" sz="6600" b="1" dirty="0" smtClean="0">
              <a:solidFill>
                <a:schemeClr val="bg1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r>
              <a:rPr lang="ru-RU" sz="6600" b="1" dirty="0" smtClean="0">
                <a:solidFill>
                  <a:schemeClr val="bg1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Чемпионат </a:t>
            </a:r>
            <a:r>
              <a:rPr lang="en-US" sz="6600" b="1" dirty="0" err="1" smtClean="0">
                <a:solidFill>
                  <a:srgbClr val="FFC000"/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BabySkills</a:t>
            </a:r>
            <a:endParaRPr lang="en-US" sz="6600" b="1" dirty="0">
              <a:solidFill>
                <a:srgbClr val="FFC000"/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980A9F44-ED25-5242-ABC1-0002BB546571}"/>
              </a:ext>
            </a:extLst>
          </p:cNvPr>
          <p:cNvSpPr/>
          <p:nvPr/>
        </p:nvSpPr>
        <p:spPr>
          <a:xfrm>
            <a:off x="10324995" y="398504"/>
            <a:ext cx="3470885" cy="2346801"/>
          </a:xfrm>
          <a:prstGeom prst="parallelogram">
            <a:avLst>
              <a:gd name="adj" fmla="val 41398"/>
            </a:avLst>
          </a:prstGeom>
          <a:solidFill>
            <a:srgbClr val="F3A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339F43B7-F000-124C-A404-3CA8662070BC}"/>
              </a:ext>
            </a:extLst>
          </p:cNvPr>
          <p:cNvSpPr/>
          <p:nvPr/>
        </p:nvSpPr>
        <p:spPr>
          <a:xfrm>
            <a:off x="8079913" y="5635778"/>
            <a:ext cx="3470885" cy="2364738"/>
          </a:xfrm>
          <a:prstGeom prst="parallelogram">
            <a:avLst>
              <a:gd name="adj" fmla="val 41398"/>
            </a:avLst>
          </a:prstGeom>
          <a:solidFill>
            <a:srgbClr val="F3A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3B806760-D677-3F4F-BFF4-22D9FA8DE819}"/>
              </a:ext>
            </a:extLst>
          </p:cNvPr>
          <p:cNvSpPr/>
          <p:nvPr/>
        </p:nvSpPr>
        <p:spPr>
          <a:xfrm>
            <a:off x="6947272" y="8397511"/>
            <a:ext cx="3470886" cy="2554042"/>
          </a:xfrm>
          <a:prstGeom prst="parallelogram">
            <a:avLst>
              <a:gd name="adj" fmla="val 41398"/>
            </a:avLst>
          </a:prstGeom>
          <a:solidFill>
            <a:srgbClr val="F3A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xmlns="" id="{339F43B7-F000-124C-A404-3CA8662070BC}"/>
              </a:ext>
            </a:extLst>
          </p:cNvPr>
          <p:cNvSpPr/>
          <p:nvPr/>
        </p:nvSpPr>
        <p:spPr>
          <a:xfrm>
            <a:off x="9286046" y="2960663"/>
            <a:ext cx="3470885" cy="2365194"/>
          </a:xfrm>
          <a:prstGeom prst="parallelogram">
            <a:avLst>
              <a:gd name="adj" fmla="val 41398"/>
            </a:avLst>
          </a:prstGeom>
          <a:solidFill>
            <a:srgbClr val="F3A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3709923" y="654992"/>
            <a:ext cx="6855764" cy="126188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 smtClean="0">
                <a:solidFill>
                  <a:srgbClr val="D32D35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Место проведения</a:t>
            </a:r>
            <a:endParaRPr lang="ru-RU" sz="4400" b="1" dirty="0" smtClean="0">
              <a:solidFill>
                <a:srgbClr val="D32D3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endParaRPr lang="en-US" sz="3200" b="1" dirty="0">
              <a:solidFill>
                <a:srgbClr val="0A212C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1743084" y="5707600"/>
            <a:ext cx="1186370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800" b="1" dirty="0" smtClean="0">
                <a:solidFill>
                  <a:srgbClr val="D32D35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Возраст конкурсантов</a:t>
            </a:r>
            <a:endParaRPr lang="ru-RU" sz="4800" b="1" dirty="0">
              <a:solidFill>
                <a:srgbClr val="0A212C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3228049" y="1394770"/>
            <a:ext cx="7293367" cy="67710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A212C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Ангарский городской округ</a:t>
            </a:r>
            <a:endParaRPr lang="en-US" sz="3800" b="1" dirty="0">
              <a:solidFill>
                <a:srgbClr val="D32D3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3028607" y="2905457"/>
            <a:ext cx="429811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 smtClean="0">
                <a:solidFill>
                  <a:srgbClr val="D32D35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Компетенции</a:t>
            </a:r>
            <a:endParaRPr lang="ru-RU" sz="4400" b="1" dirty="0" smtClean="0">
              <a:solidFill>
                <a:srgbClr val="D32D3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2206706" y="3538622"/>
            <a:ext cx="7293367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571500" indent="-206375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A212C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 Поварское дело</a:t>
            </a:r>
          </a:p>
          <a:p>
            <a:pPr marL="571500" indent="-388938">
              <a:buFont typeface="Wingdings" panose="05000000000000000000" pitchFamily="2" charset="2"/>
              <a:buChar char="ü"/>
              <a:tabLst>
                <a:tab pos="814388" algn="l"/>
                <a:tab pos="1878013" algn="l"/>
              </a:tabLst>
            </a:pPr>
            <a:r>
              <a:rPr lang="ru-RU" b="1" dirty="0" smtClean="0">
                <a:solidFill>
                  <a:srgbClr val="0A212C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 Ресторанный сервис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A212C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Дошкольное воспитание</a:t>
            </a:r>
            <a:endParaRPr lang="en-US" b="1" dirty="0">
              <a:solidFill>
                <a:srgbClr val="D32D3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1267773" y="6633289"/>
            <a:ext cx="2528108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A212C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5-7 лет</a:t>
            </a:r>
            <a:endParaRPr lang="en-US" sz="4800" b="1" dirty="0">
              <a:solidFill>
                <a:srgbClr val="D32D3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0756259" y="8431682"/>
            <a:ext cx="1186370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800" b="1" dirty="0" smtClean="0">
                <a:solidFill>
                  <a:srgbClr val="D32D35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Численность конкурсантов</a:t>
            </a:r>
            <a:endParaRPr lang="ru-RU" sz="4800" b="1" dirty="0">
              <a:solidFill>
                <a:srgbClr val="0A212C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844E48B-18E9-D542-AF25-57AA30B606A8}"/>
              </a:ext>
            </a:extLst>
          </p:cNvPr>
          <p:cNvSpPr txBox="1"/>
          <p:nvPr/>
        </p:nvSpPr>
        <p:spPr>
          <a:xfrm>
            <a:off x="10293802" y="9222037"/>
            <a:ext cx="11999259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800" b="1" dirty="0" smtClean="0">
                <a:solidFill>
                  <a:srgbClr val="0A212C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15 детей в связке с наставниками (воспитателями) из 15 ДОУ</a:t>
            </a:r>
            <a:endParaRPr lang="en-US" sz="4800" b="1" dirty="0">
              <a:solidFill>
                <a:srgbClr val="D32D35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xmlns="" id="{522C199D-6AD0-D543-80BC-82233E257517}"/>
              </a:ext>
            </a:extLst>
          </p:cNvPr>
          <p:cNvSpPr txBox="1">
            <a:spLocks/>
          </p:cNvSpPr>
          <p:nvPr/>
        </p:nvSpPr>
        <p:spPr>
          <a:xfrm>
            <a:off x="254857" y="2486118"/>
            <a:ext cx="6966970" cy="47089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ru-RU" sz="3600" dirty="0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заключительный этап в работе педагогов ДОО по ранней профориентации дошкольников и поддержка талантливых детей дошкольного возраста на основе демонстрации элементарных профессиональных 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умений</a:t>
            </a:r>
            <a:endParaRPr lang="en-US" sz="3600" dirty="0">
              <a:solidFill>
                <a:schemeClr val="bg1"/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/>
          <a:stretch/>
        </p:blipFill>
        <p:spPr>
          <a:xfrm>
            <a:off x="4" y="-26467"/>
            <a:ext cx="24377646" cy="13725534"/>
          </a:xfrm>
          <a:prstGeom prst="rect">
            <a:avLst/>
          </a:prstGeom>
        </p:spPr>
      </p:pic>
      <p:sp>
        <p:nvSpPr>
          <p:cNvPr id="23" name="Shape 54790">
            <a:extLst>
              <a:ext uri="{FF2B5EF4-FFF2-40B4-BE49-F238E27FC236}">
                <a16:creationId xmlns="" xmlns:a16="http://schemas.microsoft.com/office/drawing/2014/main" id="{1EBD1C84-42FA-674C-BCAA-CF01377CEED9}"/>
              </a:ext>
            </a:extLst>
          </p:cNvPr>
          <p:cNvSpPr/>
          <p:nvPr/>
        </p:nvSpPr>
        <p:spPr>
          <a:xfrm>
            <a:off x="12483909" y="12341692"/>
            <a:ext cx="2687490" cy="622081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19" name="Shape 54795">
            <a:extLst>
              <a:ext uri="{FF2B5EF4-FFF2-40B4-BE49-F238E27FC236}">
                <a16:creationId xmlns="" xmlns:a16="http://schemas.microsoft.com/office/drawing/2014/main" id="{A71A4CC9-CF5E-204F-A56D-20C4F3900EFB}"/>
              </a:ext>
            </a:extLst>
          </p:cNvPr>
          <p:cNvSpPr/>
          <p:nvPr/>
        </p:nvSpPr>
        <p:spPr>
          <a:xfrm>
            <a:off x="15609301" y="10929407"/>
            <a:ext cx="1964532" cy="454736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11" name="Shape 54805">
            <a:extLst>
              <a:ext uri="{FF2B5EF4-FFF2-40B4-BE49-F238E27FC236}">
                <a16:creationId xmlns="" xmlns:a16="http://schemas.microsoft.com/office/drawing/2014/main" id="{3B6A5978-4BA8-2249-B422-4606F5C779F2}"/>
              </a:ext>
            </a:extLst>
          </p:cNvPr>
          <p:cNvSpPr/>
          <p:nvPr/>
        </p:nvSpPr>
        <p:spPr>
          <a:xfrm>
            <a:off x="17868513" y="9878711"/>
            <a:ext cx="1428751" cy="330718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4" y="0"/>
            <a:ext cx="24377646" cy="13716000"/>
          </a:xfrm>
          <a:prstGeom prst="rect">
            <a:avLst/>
          </a:prstGeom>
          <a:solidFill>
            <a:schemeClr val="tx1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="" xmlns:a16="http://schemas.microsoft.com/office/drawing/2014/main" id="{3529942B-0DC8-2F44-B6FA-F919D025CBD3}"/>
              </a:ext>
            </a:extLst>
          </p:cNvPr>
          <p:cNvSpPr txBox="1">
            <a:spLocks/>
          </p:cNvSpPr>
          <p:nvPr/>
        </p:nvSpPr>
        <p:spPr>
          <a:xfrm>
            <a:off x="5630584" y="5298490"/>
            <a:ext cx="11977610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Отраслевой чемпионат -  до 3</a:t>
            </a:r>
          </a:p>
          <a:p>
            <a:pPr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BabySkills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– до 5</a:t>
            </a:r>
            <a:endParaRPr lang="en-US" sz="2800" b="1" dirty="0">
              <a:solidFill>
                <a:schemeClr val="bg1"/>
              </a:solidFill>
              <a:latin typeface="+mj-lt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6A50125-3BCA-C04A-B982-B0B0679FEA73}"/>
              </a:ext>
            </a:extLst>
          </p:cNvPr>
          <p:cNvSpPr txBox="1"/>
          <p:nvPr/>
        </p:nvSpPr>
        <p:spPr>
          <a:xfrm>
            <a:off x="1130531" y="8607726"/>
            <a:ext cx="2855269" cy="76944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400" b="1" dirty="0" err="1" smtClean="0">
                <a:solidFill>
                  <a:srgbClr val="FFC000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BabySkills</a:t>
            </a:r>
            <a:endParaRPr lang="en-US" sz="4000" b="1" dirty="0">
              <a:solidFill>
                <a:srgbClr val="FFC000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="" xmlns:a16="http://schemas.microsoft.com/office/drawing/2014/main" id="{8D55E108-2BC8-C540-83B6-AC8EC0453092}"/>
              </a:ext>
            </a:extLst>
          </p:cNvPr>
          <p:cNvSpPr txBox="1">
            <a:spLocks/>
          </p:cNvSpPr>
          <p:nvPr/>
        </p:nvSpPr>
        <p:spPr>
          <a:xfrm>
            <a:off x="968962" y="9743717"/>
            <a:ext cx="9681809" cy="19389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Расширение количества муниципалитетов до 4</a:t>
            </a: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Увеличение количества участников</a:t>
            </a: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Обучение воспитателей ДОУ</a:t>
            </a:r>
            <a:endParaRPr lang="en-US" sz="2800" b="1" dirty="0">
              <a:solidFill>
                <a:schemeClr val="bg1"/>
              </a:solidFill>
              <a:latin typeface="+mj-lt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54500D6-C0EE-4446-8C8D-CE0F242A32BA}"/>
              </a:ext>
            </a:extLst>
          </p:cNvPr>
          <p:cNvSpPr txBox="1"/>
          <p:nvPr/>
        </p:nvSpPr>
        <p:spPr>
          <a:xfrm>
            <a:off x="6385591" y="6507538"/>
            <a:ext cx="6437981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C000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Отраслевой чемпионат</a:t>
            </a:r>
            <a:endParaRPr lang="en-US" sz="4000" b="1" dirty="0">
              <a:solidFill>
                <a:srgbClr val="FFC000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CA275DA4-B60D-DD44-B95D-6E89AB9AFDE7}"/>
              </a:ext>
            </a:extLst>
          </p:cNvPr>
          <p:cNvSpPr txBox="1">
            <a:spLocks/>
          </p:cNvSpPr>
          <p:nvPr/>
        </p:nvSpPr>
        <p:spPr>
          <a:xfrm>
            <a:off x="6456354" y="7234251"/>
            <a:ext cx="7422734" cy="6052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120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</a:rPr>
              <a:t>Определение официального статуса</a:t>
            </a:r>
            <a:endParaRPr lang="en-US" sz="2800" b="1" dirty="0">
              <a:solidFill>
                <a:schemeClr val="bg1"/>
              </a:solidFill>
              <a:latin typeface="+mj-lt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BB7EE86-7548-F34C-BC61-1DDC56900833}"/>
              </a:ext>
            </a:extLst>
          </p:cNvPr>
          <p:cNvSpPr txBox="1"/>
          <p:nvPr/>
        </p:nvSpPr>
        <p:spPr>
          <a:xfrm>
            <a:off x="5565725" y="4424389"/>
            <a:ext cx="909255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b="1" dirty="0" smtClean="0">
                <a:solidFill>
                  <a:srgbClr val="FFC000"/>
                </a:solidFill>
                <a:latin typeface="+mj-lt"/>
                <a:ea typeface="League Spartan" charset="0"/>
                <a:cs typeface="Noto Sans ExtraLight" panose="020B0302040504020204" pitchFamily="34" charset="0"/>
              </a:rPr>
              <a:t>Увеличение количества компетенций</a:t>
            </a:r>
            <a:endParaRPr lang="en-US" b="1" dirty="0">
              <a:solidFill>
                <a:srgbClr val="FFC000"/>
              </a:solidFill>
              <a:latin typeface="+mj-lt"/>
              <a:ea typeface="League Spartan" charset="0"/>
              <a:cs typeface="Noto Sans ExtraLight" panose="020B0302040504020204" pitchFamily="34" charset="0"/>
            </a:endParaRPr>
          </a:p>
        </p:txBody>
      </p:sp>
      <p:sp>
        <p:nvSpPr>
          <p:cNvPr id="31" name="Shape 54781">
            <a:extLst>
              <a:ext uri="{FF2B5EF4-FFF2-40B4-BE49-F238E27FC236}">
                <a16:creationId xmlns="" xmlns:a16="http://schemas.microsoft.com/office/drawing/2014/main" id="{E2E6F25D-F1DC-6C42-8F46-A0BFE0CF3133}"/>
              </a:ext>
            </a:extLst>
          </p:cNvPr>
          <p:cNvSpPr/>
          <p:nvPr/>
        </p:nvSpPr>
        <p:spPr>
          <a:xfrm>
            <a:off x="6640772" y="7251184"/>
            <a:ext cx="9556858" cy="197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5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32" name="Shape 54782">
            <a:extLst>
              <a:ext uri="{FF2B5EF4-FFF2-40B4-BE49-F238E27FC236}">
                <a16:creationId xmlns="" xmlns:a16="http://schemas.microsoft.com/office/drawing/2014/main" id="{B1C2BFAF-DE96-C64B-ABB3-08C6FFE9ACD6}"/>
              </a:ext>
            </a:extLst>
          </p:cNvPr>
          <p:cNvSpPr/>
          <p:nvPr/>
        </p:nvSpPr>
        <p:spPr>
          <a:xfrm>
            <a:off x="5717514" y="5189070"/>
            <a:ext cx="12865376" cy="336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34" name="Shape 54784">
            <a:extLst>
              <a:ext uri="{FF2B5EF4-FFF2-40B4-BE49-F238E27FC236}">
                <a16:creationId xmlns="" xmlns:a16="http://schemas.microsoft.com/office/drawing/2014/main" id="{5EE03D24-6701-2242-8CA5-F3EAC62B2E03}"/>
              </a:ext>
            </a:extLst>
          </p:cNvPr>
          <p:cNvSpPr/>
          <p:nvPr/>
        </p:nvSpPr>
        <p:spPr>
          <a:xfrm>
            <a:off x="1130531" y="9483514"/>
            <a:ext cx="11325903" cy="1410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503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="" xmlns:a16="http://schemas.microsoft.com/office/drawing/2014/main" id="{D4B05E27-BA1B-8748-A8A5-C606EDE77486}"/>
              </a:ext>
            </a:extLst>
          </p:cNvPr>
          <p:cNvSpPr/>
          <p:nvPr/>
        </p:nvSpPr>
        <p:spPr>
          <a:xfrm>
            <a:off x="8275215" y="8930292"/>
            <a:ext cx="12952237" cy="4785708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rgbClr val="F5B43F"/>
          </a:solidFill>
          <a:ln w="12700" cap="flat">
            <a:noFill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28" name="Shape 54788">
            <a:extLst>
              <a:ext uri="{FF2B5EF4-FFF2-40B4-BE49-F238E27FC236}">
                <a16:creationId xmlns="" xmlns:a16="http://schemas.microsoft.com/office/drawing/2014/main" id="{3CA0787A-0130-6740-855E-181CFD6C9EAE}"/>
              </a:ext>
            </a:extLst>
          </p:cNvPr>
          <p:cNvSpPr/>
          <p:nvPr/>
        </p:nvSpPr>
        <p:spPr>
          <a:xfrm>
            <a:off x="19797848" y="5215694"/>
            <a:ext cx="3058978" cy="371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rgbClr val="F3A41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 useBgFill="1">
        <p:nvSpPr>
          <p:cNvPr id="25" name="Shape 54791">
            <a:extLst>
              <a:ext uri="{FF2B5EF4-FFF2-40B4-BE49-F238E27FC236}">
                <a16:creationId xmlns="" xmlns:a16="http://schemas.microsoft.com/office/drawing/2014/main" id="{4B8250F3-51E4-0349-9071-94D5CE5CA1DF}"/>
              </a:ext>
            </a:extLst>
          </p:cNvPr>
          <p:cNvSpPr/>
          <p:nvPr/>
        </p:nvSpPr>
        <p:spPr>
          <a:xfrm>
            <a:off x="12483909" y="10054539"/>
            <a:ext cx="2687491" cy="2687491"/>
          </a:xfrm>
          <a:prstGeom prst="ellipse">
            <a:avLst/>
          </a:prstGeom>
          <a:ln w="381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 useBgFill="1">
        <p:nvSpPr>
          <p:cNvPr id="21" name="Shape 54796">
            <a:extLst>
              <a:ext uri="{FF2B5EF4-FFF2-40B4-BE49-F238E27FC236}">
                <a16:creationId xmlns="" xmlns:a16="http://schemas.microsoft.com/office/drawing/2014/main" id="{DB2B544A-BC2C-0549-A254-09880B7D0CE4}"/>
              </a:ext>
            </a:extLst>
          </p:cNvPr>
          <p:cNvSpPr/>
          <p:nvPr/>
        </p:nvSpPr>
        <p:spPr>
          <a:xfrm>
            <a:off x="15609301" y="9257514"/>
            <a:ext cx="1964532" cy="1964535"/>
          </a:xfrm>
          <a:prstGeom prst="ellipse">
            <a:avLst/>
          </a:prstGeom>
          <a:ln w="38100" cap="flat">
            <a:solidFill>
              <a:schemeClr val="accent2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 useBgFill="1">
        <p:nvSpPr>
          <p:cNvPr id="13" name="Shape 54806">
            <a:extLst>
              <a:ext uri="{FF2B5EF4-FFF2-40B4-BE49-F238E27FC236}">
                <a16:creationId xmlns="" xmlns:a16="http://schemas.microsoft.com/office/drawing/2014/main" id="{14F34FE5-AE71-AC45-A195-D37586DCFFB6}"/>
              </a:ext>
            </a:extLst>
          </p:cNvPr>
          <p:cNvSpPr/>
          <p:nvPr/>
        </p:nvSpPr>
        <p:spPr>
          <a:xfrm>
            <a:off x="17868513" y="8662791"/>
            <a:ext cx="1428751" cy="1428752"/>
          </a:xfrm>
          <a:prstGeom prst="ellipse">
            <a:avLst/>
          </a:prstGeom>
          <a:ln w="38100" cap="flat">
            <a:solidFill>
              <a:schemeClr val="accent3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CE2565-C1FB-E34A-A394-BEE1F399B0C0}"/>
              </a:ext>
            </a:extLst>
          </p:cNvPr>
          <p:cNvSpPr txBox="1"/>
          <p:nvPr/>
        </p:nvSpPr>
        <p:spPr>
          <a:xfrm>
            <a:off x="554650" y="557868"/>
            <a:ext cx="16227519" cy="212365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Перспективы развития направлений </a:t>
            </a:r>
          </a:p>
          <a:p>
            <a:r>
              <a:rPr lang="ru-RU" sz="6600" b="1" dirty="0" smtClean="0">
                <a:solidFill>
                  <a:srgbClr val="FFC00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в 2021 году</a:t>
            </a:r>
            <a:endParaRPr lang="en-US" sz="6600" b="1" dirty="0">
              <a:solidFill>
                <a:srgbClr val="FFC000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335" y="10537836"/>
            <a:ext cx="1968641" cy="1670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54" y="9377167"/>
            <a:ext cx="1811612" cy="1562807"/>
          </a:xfrm>
          <a:prstGeom prst="rect">
            <a:avLst/>
          </a:prstGeom>
        </p:spPr>
      </p:pic>
      <p:sp>
        <p:nvSpPr>
          <p:cNvPr id="36" name="Freeform 945">
            <a:extLst>
              <a:ext uri="{FF2B5EF4-FFF2-40B4-BE49-F238E27FC236}">
                <a16:creationId xmlns:a16="http://schemas.microsoft.com/office/drawing/2014/main" xmlns="" id="{B191F705-DCC6-E14D-9EC4-ABCF17BE41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8474" y="8840091"/>
            <a:ext cx="790830" cy="983356"/>
          </a:xfrm>
          <a:custGeom>
            <a:avLst/>
            <a:gdLst>
              <a:gd name="T0" fmla="*/ 1152810 w 232462"/>
              <a:gd name="T1" fmla="*/ 5591973 h 289974"/>
              <a:gd name="T2" fmla="*/ 3635668 w 232462"/>
              <a:gd name="T3" fmla="*/ 5591973 h 289974"/>
              <a:gd name="T4" fmla="*/ 3812993 w 232462"/>
              <a:gd name="T5" fmla="*/ 4317083 h 289974"/>
              <a:gd name="T6" fmla="*/ 3716955 w 232462"/>
              <a:gd name="T7" fmla="*/ 5815275 h 289974"/>
              <a:gd name="T8" fmla="*/ 1101069 w 232462"/>
              <a:gd name="T9" fmla="*/ 5808039 h 289974"/>
              <a:gd name="T10" fmla="*/ 975439 w 232462"/>
              <a:gd name="T11" fmla="*/ 4317083 h 289974"/>
              <a:gd name="T12" fmla="*/ 2176527 w 232462"/>
              <a:gd name="T13" fmla="*/ 1971993 h 289974"/>
              <a:gd name="T14" fmla="*/ 1977276 w 232462"/>
              <a:gd name="T15" fmla="*/ 2422552 h 289974"/>
              <a:gd name="T16" fmla="*/ 2353657 w 232462"/>
              <a:gd name="T17" fmla="*/ 2756826 h 289974"/>
              <a:gd name="T18" fmla="*/ 2789076 w 232462"/>
              <a:gd name="T19" fmla="*/ 2502472 h 289974"/>
              <a:gd name="T20" fmla="*/ 2678372 w 232462"/>
              <a:gd name="T21" fmla="*/ 2015604 h 289974"/>
              <a:gd name="T22" fmla="*/ 2316754 w 232462"/>
              <a:gd name="T23" fmla="*/ 1296165 h 289974"/>
              <a:gd name="T24" fmla="*/ 3372146 w 232462"/>
              <a:gd name="T25" fmla="*/ 1935639 h 289974"/>
              <a:gd name="T26" fmla="*/ 2973580 w 232462"/>
              <a:gd name="T27" fmla="*/ 2517035 h 289974"/>
              <a:gd name="T28" fmla="*/ 2951459 w 232462"/>
              <a:gd name="T29" fmla="*/ 3221911 h 289974"/>
              <a:gd name="T30" fmla="*/ 1800125 w 232462"/>
              <a:gd name="T31" fmla="*/ 3229172 h 289974"/>
              <a:gd name="T32" fmla="*/ 1814880 w 232462"/>
              <a:gd name="T33" fmla="*/ 2517035 h 289974"/>
              <a:gd name="T34" fmla="*/ 1416332 w 232462"/>
              <a:gd name="T35" fmla="*/ 1935639 h 289974"/>
              <a:gd name="T36" fmla="*/ 2381599 w 232462"/>
              <a:gd name="T37" fmla="*/ 877208 h 289974"/>
              <a:gd name="T38" fmla="*/ 3863992 w 232462"/>
              <a:gd name="T39" fmla="*/ 2320451 h 289974"/>
              <a:gd name="T40" fmla="*/ 4041921 w 232462"/>
              <a:gd name="T41" fmla="*/ 2320451 h 289974"/>
              <a:gd name="T42" fmla="*/ 2381599 w 232462"/>
              <a:gd name="T43" fmla="*/ 696819 h 289974"/>
              <a:gd name="T44" fmla="*/ 1975104 w 232462"/>
              <a:gd name="T45" fmla="*/ 456902 h 289974"/>
              <a:gd name="T46" fmla="*/ 1277776 w 232462"/>
              <a:gd name="T47" fmla="*/ 759091 h 289974"/>
              <a:gd name="T48" fmla="*/ 743676 w 232462"/>
              <a:gd name="T49" fmla="*/ 1291523 h 289974"/>
              <a:gd name="T50" fmla="*/ 461779 w 232462"/>
              <a:gd name="T51" fmla="*/ 1982296 h 289974"/>
              <a:gd name="T52" fmla="*/ 476614 w 232462"/>
              <a:gd name="T53" fmla="*/ 2723366 h 289974"/>
              <a:gd name="T54" fmla="*/ 780747 w 232462"/>
              <a:gd name="T55" fmla="*/ 3406951 h 289974"/>
              <a:gd name="T56" fmla="*/ 1337138 w 232462"/>
              <a:gd name="T57" fmla="*/ 3925015 h 289974"/>
              <a:gd name="T58" fmla="*/ 1997345 w 232462"/>
              <a:gd name="T59" fmla="*/ 4176828 h 289974"/>
              <a:gd name="T60" fmla="*/ 2746581 w 232462"/>
              <a:gd name="T61" fmla="*/ 4198401 h 289974"/>
              <a:gd name="T62" fmla="*/ 3458745 w 232462"/>
              <a:gd name="T63" fmla="*/ 3925015 h 289974"/>
              <a:gd name="T64" fmla="*/ 4007688 w 232462"/>
              <a:gd name="T65" fmla="*/ 3406951 h 289974"/>
              <a:gd name="T66" fmla="*/ 4319247 w 232462"/>
              <a:gd name="T67" fmla="*/ 2723366 h 289974"/>
              <a:gd name="T68" fmla="*/ 4326670 w 232462"/>
              <a:gd name="T69" fmla="*/ 1982296 h 289974"/>
              <a:gd name="T70" fmla="*/ 4052201 w 232462"/>
              <a:gd name="T71" fmla="*/ 1291523 h 289974"/>
              <a:gd name="T72" fmla="*/ 3518064 w 232462"/>
              <a:gd name="T73" fmla="*/ 759091 h 289974"/>
              <a:gd name="T74" fmla="*/ 2820729 w 232462"/>
              <a:gd name="T75" fmla="*/ 456902 h 289974"/>
              <a:gd name="T76" fmla="*/ 2338600 w 232462"/>
              <a:gd name="T77" fmla="*/ 10796 h 289974"/>
              <a:gd name="T78" fmla="*/ 3258453 w 232462"/>
              <a:gd name="T79" fmla="*/ 169104 h 289974"/>
              <a:gd name="T80" fmla="*/ 4037387 w 232462"/>
              <a:gd name="T81" fmla="*/ 651152 h 289974"/>
              <a:gd name="T82" fmla="*/ 4571467 w 232462"/>
              <a:gd name="T83" fmla="*/ 1385073 h 289974"/>
              <a:gd name="T84" fmla="*/ 4771758 w 232462"/>
              <a:gd name="T85" fmla="*/ 2262894 h 289974"/>
              <a:gd name="T86" fmla="*/ 4615972 w 232462"/>
              <a:gd name="T87" fmla="*/ 3155122 h 289974"/>
              <a:gd name="T88" fmla="*/ 4118927 w 232462"/>
              <a:gd name="T89" fmla="*/ 3910576 h 289974"/>
              <a:gd name="T90" fmla="*/ 3354881 w 232462"/>
              <a:gd name="T91" fmla="*/ 4428658 h 289974"/>
              <a:gd name="T92" fmla="*/ 2449847 w 232462"/>
              <a:gd name="T93" fmla="*/ 4622936 h 289974"/>
              <a:gd name="T94" fmla="*/ 1975104 w 232462"/>
              <a:gd name="T95" fmla="*/ 4363887 h 289974"/>
              <a:gd name="T96" fmla="*/ 1203607 w 232462"/>
              <a:gd name="T97" fmla="*/ 4047318 h 289974"/>
              <a:gd name="T98" fmla="*/ 610162 w 232462"/>
              <a:gd name="T99" fmla="*/ 3471704 h 289974"/>
              <a:gd name="T100" fmla="*/ 291176 w 232462"/>
              <a:gd name="T101" fmla="*/ 2723366 h 289974"/>
              <a:gd name="T102" fmla="*/ 291176 w 232462"/>
              <a:gd name="T103" fmla="*/ 1910320 h 289974"/>
              <a:gd name="T104" fmla="*/ 610162 w 232462"/>
              <a:gd name="T105" fmla="*/ 1162026 h 289974"/>
              <a:gd name="T106" fmla="*/ 1203607 w 232462"/>
              <a:gd name="T107" fmla="*/ 586403 h 289974"/>
              <a:gd name="T108" fmla="*/ 1975104 w 232462"/>
              <a:gd name="T109" fmla="*/ 277042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199782"/>
            </a:solidFill>
          </a:ln>
          <a:effectLst/>
        </p:spPr>
        <p:txBody>
          <a:bodyPr anchor="ctr"/>
          <a:lstStyle/>
          <a:p>
            <a:endParaRPr lang="en-US" dirty="0">
              <a:solidFill>
                <a:srgbClr val="199782"/>
              </a:solidFill>
              <a:latin typeface="+mj-lt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0" y="1409703"/>
            <a:ext cx="24377650" cy="11018485"/>
          </a:xfrm>
        </p:spPr>
      </p:pic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0" y="1409702"/>
            <a:ext cx="24377650" cy="110184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3687943" y="3971576"/>
            <a:ext cx="1700177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</a:t>
            </a:r>
            <a:r>
              <a:rPr lang="ru-RU" sz="48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ИНФОРМАЦИЯ</a:t>
            </a:r>
            <a:endParaRPr lang="en-US" sz="4800" b="1" spc="600" dirty="0" smtClean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44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44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4060825" y="6476651"/>
            <a:ext cx="1084263" cy="1082675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9136063" y="6476651"/>
            <a:ext cx="1084262" cy="1082675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14211300" y="6505226"/>
            <a:ext cx="1060450" cy="105410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19264313" y="6587776"/>
            <a:ext cx="1054100" cy="97155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925889" y="7797798"/>
            <a:ext cx="5333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Иркутск</a:t>
            </a:r>
          </a:p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7842250" y="7806529"/>
            <a:ext cx="3671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prof-obr@rikp38.ru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3048461" y="7797797"/>
            <a:ext cx="32496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48 42 31</a:t>
            </a:r>
          </a:p>
          <a:p>
            <a:pPr algn="ctr"/>
            <a:endParaRPr lang="ru-RU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6842581" y="7559326"/>
            <a:ext cx="58975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  <a:endParaRPr lang="ru-RU" altLang="ru-RU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/>
            <a:r>
              <a:rPr lang="de-DE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https://www.facebook.com/groups/371339299970706</a:t>
            </a:r>
            <a:r>
              <a:rPr lang="de-DE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/</a:t>
            </a:r>
            <a:endParaRPr lang="ru-RU" altLang="ru-RU" sz="3200" b="1" dirty="0" smtClean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/>
            <a:endParaRPr lang="de-DE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43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47936</TotalTime>
  <Words>195</Words>
  <Application>Microsoft Office PowerPoint</Application>
  <PresentationFormat>Произвольный</PresentationFormat>
  <Paragraphs>62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21" baseType="lpstr">
      <vt:lpstr>Arial</vt:lpstr>
      <vt:lpstr>Calibri</vt:lpstr>
      <vt:lpstr>Century Gothic</vt:lpstr>
      <vt:lpstr>Century Gothic (Заголовки)</vt:lpstr>
      <vt:lpstr>Lato</vt:lpstr>
      <vt:lpstr>Lato Heavy</vt:lpstr>
      <vt:lpstr>League Spartan</vt:lpstr>
      <vt:lpstr>Mukta</vt:lpstr>
      <vt:lpstr>Noto Sans</vt:lpstr>
      <vt:lpstr>Noto Sans ExtraLight</vt:lpstr>
      <vt:lpstr>Poppins</vt:lpstr>
      <vt:lpstr>PT Serif</vt:lpstr>
      <vt:lpstr>Source Sans Pro</vt:lpstr>
      <vt:lpstr>Source Sans Pro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Кулебякин Егор Николаевич</cp:lastModifiedBy>
  <cp:revision>7093</cp:revision>
  <cp:lastPrinted>2019-06-14T20:25:55Z</cp:lastPrinted>
  <dcterms:created xsi:type="dcterms:W3CDTF">2014-11-12T21:47:38Z</dcterms:created>
  <dcterms:modified xsi:type="dcterms:W3CDTF">2021-03-18T13:17:24Z</dcterms:modified>
  <cp:category>http://graphicriver.net/user/jetfabrik</cp:category>
</cp:coreProperties>
</file>