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</p:sldMasterIdLst>
  <p:sldIdLst>
    <p:sldId id="258" r:id="rId3"/>
    <p:sldId id="259" r:id="rId4"/>
    <p:sldId id="260" r:id="rId5"/>
    <p:sldId id="261" r:id="rId6"/>
    <p:sldId id="262" r:id="rId7"/>
    <p:sldId id="264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48C8F5"/>
    <a:srgbClr val="FFBC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6692280995048207E-3"/>
          <c:y val="1.3116766855120828E-3"/>
          <c:w val="0.99633077190049513"/>
          <c:h val="0.954131090254047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</c:spPr>
          <c:dPt>
            <c:idx val="0"/>
            <c:bubble3D val="0"/>
            <c:explosion val="9"/>
            <c:spPr>
              <a:solidFill>
                <a:schemeClr val="accent3">
                  <a:lumMod val="75000"/>
                </a:schemeClr>
              </a:solidFill>
              <a:ln w="25400"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2B9-49C2-A738-3BC462EC29D8}"/>
              </c:ext>
            </c:extLst>
          </c:dPt>
          <c:dPt>
            <c:idx val="1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25400"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2B9-49C2-A738-3BC462EC29D8}"/>
              </c:ext>
            </c:extLst>
          </c:dPt>
          <c:dPt>
            <c:idx val="2"/>
            <c:bubble3D val="0"/>
            <c:spPr>
              <a:solidFill>
                <a:schemeClr val="accent3">
                  <a:lumMod val="75000"/>
                </a:schemeClr>
              </a:solidFill>
              <a:ln w="25400"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2B9-49C2-A738-3BC462EC29D8}"/>
              </c:ext>
            </c:extLst>
          </c:dPt>
          <c:dPt>
            <c:idx val="3"/>
            <c:bubble3D val="0"/>
            <c:spPr>
              <a:solidFill>
                <a:schemeClr val="accent3">
                  <a:lumMod val="75000"/>
                </a:schemeClr>
              </a:solidFill>
              <a:ln w="25400"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2B9-49C2-A738-3BC462EC29D8}"/>
              </c:ext>
            </c:extLst>
          </c:dPt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85</c:v>
                </c:pt>
                <c:pt idx="1">
                  <c:v>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A2B9-49C2-A738-3BC462EC29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2044267900556075E-2"/>
          <c:y val="7.5706831931916962E-2"/>
          <c:w val="0.95483399537291469"/>
          <c:h val="0.8692336539357797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explosion val="4"/>
            <c:spPr>
              <a:solidFill>
                <a:schemeClr val="accent2">
                  <a:lumMod val="75000"/>
                </a:schemeClr>
              </a:solidFill>
              <a:ln w="25400"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9D3-49F7-874C-9ECF468A2EF1}"/>
              </c:ext>
            </c:extLst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25400"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9D3-49F7-874C-9ECF468A2EF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9D3-49F7-874C-9ECF468A2EF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9D3-49F7-874C-9ECF468A2EF1}"/>
              </c:ext>
            </c:extLst>
          </c:dPt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55</c:v>
                </c:pt>
                <c:pt idx="1">
                  <c:v>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39D3-49F7-874C-9ECF468A2E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917619895548308E-2"/>
          <c:y val="7.1857371604456294E-2"/>
          <c:w val="0.91082380104451688"/>
          <c:h val="0.8562852567910874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explosion val="15"/>
            <c:spPr>
              <a:solidFill>
                <a:schemeClr val="accent1">
                  <a:lumMod val="75000"/>
                </a:schemeClr>
              </a:solidFill>
              <a:ln w="25400"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3FD-4131-A14C-437912370E0C}"/>
              </c:ext>
            </c:extLst>
          </c:dPt>
          <c:dPt>
            <c:idx val="1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25400"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3FD-4131-A14C-437912370E0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3FD-4131-A14C-437912370E0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3FD-4131-A14C-437912370E0C}"/>
              </c:ext>
            </c:extLst>
          </c:dPt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</c:v>
                </c:pt>
                <c:pt idx="1">
                  <c:v>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E3FD-4131-A14C-437912370E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c:spPr>
          <c:explosion val="2"/>
          <c:dPt>
            <c:idx val="0"/>
            <c:bubble3D val="0"/>
            <c:explosion val="33"/>
            <c:spPr>
              <a:solidFill>
                <a:schemeClr val="accent3">
                  <a:lumMod val="75000"/>
                </a:schemeClr>
              </a:solidFill>
              <a:ln w="25400"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B16-496C-9EEC-9D98E8EC0BB4}"/>
              </c:ext>
            </c:extLst>
          </c:dPt>
          <c:dPt>
            <c:idx val="1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25400"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B16-496C-9EEC-9D98E8EC0BB4}"/>
              </c:ext>
            </c:extLst>
          </c:dPt>
          <c:dPt>
            <c:idx val="2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25400"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B16-496C-9EEC-9D98E8EC0BB4}"/>
              </c:ext>
            </c:extLst>
          </c:dPt>
          <c:dPt>
            <c:idx val="3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25400"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B16-496C-9EEC-9D98E8EC0BB4}"/>
              </c:ext>
            </c:extLst>
          </c:dPt>
          <c:cat>
            <c:strRef>
              <c:f>Лист1!$A$2:$A$5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95.4</c:v>
                </c:pt>
                <c:pt idx="1">
                  <c:v>4.5999999999999996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EB16-496C-9EEC-9D98E8EC0B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</c:spPr>
          <c:explosion val="5"/>
          <c:dPt>
            <c:idx val="0"/>
            <c:bubble3D val="0"/>
            <c:explosion val="14"/>
            <c:spPr>
              <a:solidFill>
                <a:schemeClr val="accent1">
                  <a:lumMod val="60000"/>
                  <a:lumOff val="40000"/>
                </a:schemeClr>
              </a:solidFill>
              <a:ln w="25400"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5F5-4AFD-A77A-412E98FE63B7}"/>
              </c:ext>
            </c:extLst>
          </c:dPt>
          <c:dPt>
            <c:idx val="1"/>
            <c:bubble3D val="0"/>
            <c:spPr>
              <a:solidFill>
                <a:schemeClr val="accent1">
                  <a:lumMod val="75000"/>
                </a:schemeClr>
              </a:solidFill>
              <a:ln w="25400"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5F5-4AFD-A77A-412E98FE63B7}"/>
              </c:ext>
            </c:extLst>
          </c:dPt>
          <c:dPt>
            <c:idx val="2"/>
            <c:bubble3D val="0"/>
            <c:spPr>
              <a:solidFill>
                <a:schemeClr val="accent1">
                  <a:lumMod val="75000"/>
                </a:schemeClr>
              </a:solidFill>
              <a:ln w="25400"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5F5-4AFD-A77A-412E98FE63B7}"/>
              </c:ext>
            </c:extLst>
          </c:dPt>
          <c:dPt>
            <c:idx val="3"/>
            <c:bubble3D val="0"/>
            <c:spPr>
              <a:solidFill>
                <a:schemeClr val="accent1">
                  <a:lumMod val="75000"/>
                </a:schemeClr>
              </a:solidFill>
              <a:ln w="25400"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5F5-4AFD-A77A-412E98FE63B7}"/>
              </c:ext>
            </c:extLst>
          </c:dPt>
          <c:cat>
            <c:strRef>
              <c:f>Лист1!$A$2:$A$5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12.8</c:v>
                </c:pt>
                <c:pt idx="1">
                  <c:v>87.2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25F5-4AFD-A77A-412E98FE63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noFill/>
            </a:ln>
          </c:spPr>
          <c:explosion val="24"/>
          <c:dPt>
            <c:idx val="0"/>
            <c:bubble3D val="0"/>
            <c:explosion val="0"/>
            <c:spPr>
              <a:solidFill>
                <a:schemeClr val="accent2">
                  <a:lumMod val="75000"/>
                </a:schemeClr>
              </a:solidFill>
              <a:ln w="25400"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C1E-4BFE-A3B5-F5848C61AA04}"/>
              </c:ext>
            </c:extLst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25400"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C1E-4BFE-A3B5-F5848C61AA0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C1E-4BFE-A3B5-F5848C61AA0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C1E-4BFE-A3B5-F5848C61AA04}"/>
              </c:ext>
            </c:extLst>
          </c:dPt>
          <c:cat>
            <c:strRef>
              <c:f>Лист1!$A$2:$A$5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94.3</c:v>
                </c:pt>
                <c:pt idx="1">
                  <c:v>5.7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6C1E-4BFE-A3B5-F5848C61AA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>
                <a:solidFill>
                  <a:prstClr val="white"/>
                </a:solidFill>
              </a:rPr>
              <a:pPr/>
              <a:t>2/17/2021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4B6D2"/>
                </a:solidFill>
              </a:rPr>
              <a:pPr/>
              <a:t>‹#›</a:t>
            </a:fld>
            <a:endParaRPr lang="en-US" dirty="0">
              <a:solidFill>
                <a:srgbClr val="94B6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162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>
                <a:solidFill>
                  <a:prstClr val="white"/>
                </a:solidFill>
              </a:rPr>
              <a:pPr/>
              <a:t>2/17/2021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4B6D2"/>
                </a:solidFill>
              </a:rPr>
              <a:pPr/>
              <a:t>‹#›</a:t>
            </a:fld>
            <a:endParaRPr lang="en-US" dirty="0">
              <a:solidFill>
                <a:srgbClr val="94B6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68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>
                <a:solidFill>
                  <a:prstClr val="white"/>
                </a:solidFill>
              </a:rPr>
              <a:pPr/>
              <a:t>2/17/2021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4B6D2"/>
                </a:solidFill>
              </a:rPr>
              <a:pPr/>
              <a:t>‹#›</a:t>
            </a:fld>
            <a:endParaRPr lang="en-US" dirty="0">
              <a:solidFill>
                <a:srgbClr val="94B6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3138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>
                <a:solidFill>
                  <a:prstClr val="white"/>
                </a:solidFill>
              </a:rPr>
              <a:pPr/>
              <a:t>2/17/2021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4B6D2"/>
                </a:solidFill>
              </a:rPr>
              <a:pPr/>
              <a:t>‹#›</a:t>
            </a:fld>
            <a:endParaRPr lang="en-US" dirty="0">
              <a:solidFill>
                <a:srgbClr val="94B6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0442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>
                <a:solidFill>
                  <a:prstClr val="white"/>
                </a:solidFill>
              </a:rPr>
              <a:pPr/>
              <a:t>2/17/2021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4B6D2"/>
                </a:solidFill>
              </a:rPr>
              <a:pPr/>
              <a:t>‹#›</a:t>
            </a:fld>
            <a:endParaRPr lang="en-US" dirty="0">
              <a:solidFill>
                <a:srgbClr val="94B6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8183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>
                <a:solidFill>
                  <a:prstClr val="white"/>
                </a:solidFill>
              </a:rPr>
              <a:pPr/>
              <a:t>2/17/2021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4B6D2"/>
                </a:solidFill>
              </a:rPr>
              <a:pPr/>
              <a:t>‹#›</a:t>
            </a:fld>
            <a:endParaRPr lang="en-US" dirty="0">
              <a:solidFill>
                <a:srgbClr val="94B6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1974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>
                <a:solidFill>
                  <a:prstClr val="white"/>
                </a:solidFill>
              </a:rPr>
              <a:pPr/>
              <a:t>2/17/2021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4B6D2"/>
                </a:solidFill>
              </a:rPr>
              <a:pPr/>
              <a:t>‹#›</a:t>
            </a:fld>
            <a:endParaRPr lang="en-US" dirty="0">
              <a:solidFill>
                <a:srgbClr val="94B6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9510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>
                <a:solidFill>
                  <a:prstClr val="white"/>
                </a:solidFill>
              </a:rPr>
              <a:pPr/>
              <a:t>2/17/2021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4B6D2"/>
                </a:solidFill>
              </a:rPr>
              <a:pPr/>
              <a:t>‹#›</a:t>
            </a:fld>
            <a:endParaRPr lang="en-US" dirty="0">
              <a:solidFill>
                <a:srgbClr val="94B6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8836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>
                <a:solidFill>
                  <a:prstClr val="white"/>
                </a:solidFill>
              </a:rPr>
              <a:pPr/>
              <a:t>2/17/2021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4B6D2"/>
                </a:solidFill>
              </a:rPr>
              <a:pPr/>
              <a:t>‹#›</a:t>
            </a:fld>
            <a:endParaRPr lang="en-US" dirty="0">
              <a:solidFill>
                <a:srgbClr val="94B6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9509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>
                <a:solidFill>
                  <a:prstClr val="white"/>
                </a:solidFill>
              </a:rPr>
              <a:pPr/>
              <a:t>2/17/2021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4B6D2"/>
                </a:solidFill>
              </a:rPr>
              <a:pPr/>
              <a:t>‹#›</a:t>
            </a:fld>
            <a:endParaRPr lang="en-US" dirty="0">
              <a:solidFill>
                <a:srgbClr val="94B6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236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>
                <a:solidFill>
                  <a:prstClr val="white"/>
                </a:solidFill>
              </a:rPr>
              <a:pPr/>
              <a:t>2/17/2021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4B6D2"/>
                </a:solidFill>
              </a:rPr>
              <a:pPr/>
              <a:t>‹#›</a:t>
            </a:fld>
            <a:endParaRPr lang="en-US" dirty="0">
              <a:solidFill>
                <a:srgbClr val="94B6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830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>
                <a:solidFill>
                  <a:prstClr val="white"/>
                </a:solidFill>
              </a:rPr>
              <a:pPr/>
              <a:t>2/17/2021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4B6D2"/>
                </a:solidFill>
              </a:rPr>
              <a:pPr/>
              <a:t>‹#›</a:t>
            </a:fld>
            <a:endParaRPr lang="en-US" dirty="0">
              <a:solidFill>
                <a:srgbClr val="94B6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4582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>
                <a:solidFill>
                  <a:prstClr val="white"/>
                </a:solidFill>
              </a:rPr>
              <a:pPr/>
              <a:t>2/17/2021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4B6D2"/>
                </a:solidFill>
              </a:rPr>
              <a:pPr/>
              <a:t>‹#›</a:t>
            </a:fld>
            <a:endParaRPr lang="en-US" dirty="0">
              <a:solidFill>
                <a:srgbClr val="94B6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6422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>
                <a:solidFill>
                  <a:prstClr val="white"/>
                </a:solidFill>
              </a:rPr>
              <a:pPr/>
              <a:t>2/17/2021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4B6D2"/>
                </a:solidFill>
              </a:rPr>
              <a:pPr/>
              <a:t>‹#›</a:t>
            </a:fld>
            <a:endParaRPr lang="en-US" dirty="0">
              <a:solidFill>
                <a:srgbClr val="94B6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6790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>
                <a:solidFill>
                  <a:prstClr val="white"/>
                </a:solidFill>
              </a:rPr>
              <a:pPr/>
              <a:t>2/17/2021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4B6D2"/>
                </a:solidFill>
              </a:rPr>
              <a:pPr/>
              <a:t>‹#›</a:t>
            </a:fld>
            <a:endParaRPr lang="en-US" dirty="0">
              <a:solidFill>
                <a:srgbClr val="94B6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7140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>
                <a:solidFill>
                  <a:prstClr val="white"/>
                </a:solidFill>
              </a:rPr>
              <a:pPr/>
              <a:t>2/17/2021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>
                <a:solidFill>
                  <a:srgbClr val="94B6D2"/>
                </a:solidFill>
              </a:rPr>
              <a:pPr/>
              <a:t>‹#›</a:t>
            </a:fld>
            <a:endParaRPr lang="en-US" dirty="0">
              <a:solidFill>
                <a:srgbClr val="94B6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0910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>
                <a:solidFill>
                  <a:prstClr val="white"/>
                </a:solidFill>
              </a:rPr>
              <a:pPr/>
              <a:t>2/17/2021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4B6D2"/>
                </a:solidFill>
              </a:rPr>
              <a:pPr/>
              <a:t>‹#›</a:t>
            </a:fld>
            <a:endParaRPr lang="en-US" dirty="0">
              <a:solidFill>
                <a:srgbClr val="94B6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8696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>
                <a:solidFill>
                  <a:prstClr val="white"/>
                </a:solidFill>
              </a:rPr>
              <a:pPr/>
              <a:t>2/17/2021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4B6D2"/>
                </a:solidFill>
              </a:rPr>
              <a:pPr/>
              <a:t>‹#›</a:t>
            </a:fld>
            <a:endParaRPr lang="en-US" dirty="0">
              <a:solidFill>
                <a:srgbClr val="94B6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3437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>
                <a:solidFill>
                  <a:prstClr val="white"/>
                </a:solidFill>
              </a:rPr>
              <a:pPr/>
              <a:t>2/17/2021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4B6D2"/>
                </a:solidFill>
              </a:rPr>
              <a:pPr/>
              <a:t>‹#›</a:t>
            </a:fld>
            <a:endParaRPr lang="en-US" dirty="0">
              <a:solidFill>
                <a:srgbClr val="94B6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9553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>
                <a:solidFill>
                  <a:prstClr val="white"/>
                </a:solidFill>
              </a:rPr>
              <a:pPr/>
              <a:t>2/17/2021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4B6D2"/>
                </a:solidFill>
              </a:rPr>
              <a:pPr/>
              <a:t>‹#›</a:t>
            </a:fld>
            <a:endParaRPr lang="en-US" dirty="0">
              <a:solidFill>
                <a:srgbClr val="94B6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5689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>
                <a:solidFill>
                  <a:prstClr val="white"/>
                </a:solidFill>
              </a:rPr>
              <a:pPr/>
              <a:t>2/17/2021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4B6D2"/>
                </a:solidFill>
              </a:rPr>
              <a:pPr/>
              <a:t>‹#›</a:t>
            </a:fld>
            <a:endParaRPr lang="en-US" dirty="0">
              <a:solidFill>
                <a:srgbClr val="94B6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334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>
                <a:solidFill>
                  <a:prstClr val="white"/>
                </a:solidFill>
              </a:rPr>
              <a:pPr/>
              <a:t>2/17/2021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4B6D2"/>
                </a:solidFill>
              </a:rPr>
              <a:pPr/>
              <a:t>‹#›</a:t>
            </a:fld>
            <a:endParaRPr lang="en-US" dirty="0">
              <a:solidFill>
                <a:srgbClr val="94B6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192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>
                <a:solidFill>
                  <a:prstClr val="white"/>
                </a:solidFill>
              </a:rPr>
              <a:pPr/>
              <a:t>2/17/2021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4B6D2"/>
                </a:solidFill>
              </a:rPr>
              <a:pPr/>
              <a:t>‹#›</a:t>
            </a:fld>
            <a:endParaRPr lang="en-US" dirty="0">
              <a:solidFill>
                <a:srgbClr val="94B6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583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>
                <a:solidFill>
                  <a:prstClr val="white"/>
                </a:solidFill>
              </a:rPr>
              <a:pPr/>
              <a:t>2/17/2021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4B6D2"/>
                </a:solidFill>
              </a:rPr>
              <a:pPr/>
              <a:t>‹#›</a:t>
            </a:fld>
            <a:endParaRPr lang="en-US" dirty="0">
              <a:solidFill>
                <a:srgbClr val="94B6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859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>
                <a:solidFill>
                  <a:prstClr val="white"/>
                </a:solidFill>
              </a:rPr>
              <a:pPr/>
              <a:t>2/17/2021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4B6D2"/>
                </a:solidFill>
              </a:rPr>
              <a:pPr/>
              <a:t>‹#›</a:t>
            </a:fld>
            <a:endParaRPr lang="en-US" dirty="0">
              <a:solidFill>
                <a:srgbClr val="94B6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644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>
                <a:solidFill>
                  <a:prstClr val="white"/>
                </a:solidFill>
              </a:rPr>
              <a:pPr/>
              <a:t>2/17/2021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4B6D2"/>
                </a:solidFill>
              </a:rPr>
              <a:pPr/>
              <a:t>‹#›</a:t>
            </a:fld>
            <a:endParaRPr lang="en-US" dirty="0">
              <a:solidFill>
                <a:srgbClr val="94B6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531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>
                <a:solidFill>
                  <a:prstClr val="white"/>
                </a:solidFill>
              </a:rPr>
              <a:pPr/>
              <a:t>2/17/2021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4B6D2"/>
                </a:solidFill>
              </a:rPr>
              <a:pPr/>
              <a:t>‹#›</a:t>
            </a:fld>
            <a:endParaRPr lang="en-US" dirty="0">
              <a:solidFill>
                <a:srgbClr val="94B6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524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>
                <a:solidFill>
                  <a:prstClr val="white"/>
                </a:solidFill>
              </a:rPr>
              <a:pPr/>
              <a:t>2/17/2021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>
                <a:solidFill>
                  <a:srgbClr val="94B6D2"/>
                </a:solidFill>
              </a:rPr>
              <a:pPr/>
              <a:t>‹#›</a:t>
            </a:fld>
            <a:endParaRPr lang="en-US" dirty="0">
              <a:solidFill>
                <a:srgbClr val="94B6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665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defTabSz="457200"/>
            <a:fld id="{09B482E8-6E0E-1B4F-B1FD-C69DB9E858D9}" type="datetimeFigureOut">
              <a:rPr lang="en-US" dirty="0">
                <a:solidFill>
                  <a:prstClr val="white"/>
                </a:solidFill>
              </a:rPr>
              <a:pPr defTabSz="457200"/>
              <a:t>2/17/2021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pPr defTabSz="457200"/>
            <a:fld id="{D57F1E4F-1CFF-5643-939E-217C01CDF565}" type="slidenum">
              <a:rPr lang="en-US" dirty="0">
                <a:solidFill>
                  <a:srgbClr val="94B6D2"/>
                </a:solidFill>
              </a:rPr>
              <a:pPr defTabSz="457200"/>
              <a:t>‹#›</a:t>
            </a:fld>
            <a:endParaRPr lang="en-US" dirty="0">
              <a:solidFill>
                <a:srgbClr val="94B6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0886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defTabSz="457200"/>
            <a:fld id="{09B482E8-6E0E-1B4F-B1FD-C69DB9E858D9}" type="datetimeFigureOut">
              <a:rPr lang="en-US" dirty="0">
                <a:solidFill>
                  <a:prstClr val="white"/>
                </a:solidFill>
              </a:rPr>
              <a:pPr defTabSz="457200"/>
              <a:t>2/17/2021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pPr defTabSz="457200"/>
            <a:fld id="{D57F1E4F-1CFF-5643-939E-217C01CDF565}" type="slidenum">
              <a:rPr lang="en-US" dirty="0">
                <a:solidFill>
                  <a:srgbClr val="94B6D2"/>
                </a:solidFill>
              </a:rPr>
              <a:pPr defTabSz="457200"/>
              <a:t>‹#›</a:t>
            </a:fld>
            <a:endParaRPr lang="en-US" dirty="0">
              <a:solidFill>
                <a:srgbClr val="94B6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1149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chart" Target="../charts/chart2.xml"/><Relationship Id="rId7" Type="http://schemas.openxmlformats.org/officeDocument/2006/relationships/chart" Target="../charts/chart5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0.xml"/><Relationship Id="rId6" Type="http://schemas.openxmlformats.org/officeDocument/2006/relationships/chart" Target="../charts/chart4.xml"/><Relationship Id="rId5" Type="http://schemas.openxmlformats.org/officeDocument/2006/relationships/image" Target="../media/image4.png"/><Relationship Id="rId4" Type="http://schemas.openxmlformats.org/officeDocument/2006/relationships/chart" Target="../charts/char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0001" y="2010032"/>
            <a:ext cx="10572000" cy="2649063"/>
          </a:xfrm>
        </p:spPr>
        <p:txBody>
          <a:bodyPr/>
          <a:lstStyle/>
          <a:p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ВЕБИНАР «НСК - КОНСТРУКТОР КАРЬЕРЫ: ПЕРСПЕКТИВЫ РАЗВИТИЯ ПРОЕКТА 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8011" y="342580"/>
            <a:ext cx="3137667" cy="47589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935" y="242168"/>
            <a:ext cx="2743438" cy="67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89341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6215231" y="1925486"/>
            <a:ext cx="2549828" cy="765607"/>
          </a:xfrm>
          <a:prstGeom prst="round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44900" y="1925486"/>
            <a:ext cx="2465981" cy="765607"/>
          </a:xfrm>
          <a:prstGeom prst="round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3654" y="157394"/>
            <a:ext cx="11036009" cy="970450"/>
          </a:xfrm>
        </p:spPr>
        <p:txBody>
          <a:bodyPr/>
          <a:lstStyle/>
          <a:p>
            <a:pPr algn="ctr"/>
            <a:r>
              <a:rPr lang="ru-RU" b="0" dirty="0" smtClean="0"/>
              <a:t>Результаты опроса АНО НАРК</a:t>
            </a:r>
            <a:endParaRPr lang="ru-RU" b="0" dirty="0"/>
          </a:p>
        </p:txBody>
      </p:sp>
      <p:graphicFrame>
        <p:nvGraphicFramePr>
          <p:cNvPr id="9" name="Диаграмма 8"/>
          <p:cNvGraphicFramePr/>
          <p:nvPr>
            <p:extLst/>
          </p:nvPr>
        </p:nvGraphicFramePr>
        <p:xfrm>
          <a:off x="123569" y="2172192"/>
          <a:ext cx="1515762" cy="8282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0" y="2940909"/>
            <a:ext cx="225716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ru-RU" sz="1400" dirty="0">
                <a:solidFill>
                  <a:srgbClr val="C7CBB1"/>
                </a:solidFill>
                <a:latin typeface="Arial Narrow" panose="020B0606020202030204" pitchFamily="34" charset="0"/>
              </a:rPr>
              <a:t>85% Назвали профессию/специальность, по которой обучаются </a:t>
            </a:r>
          </a:p>
        </p:txBody>
      </p:sp>
      <p:graphicFrame>
        <p:nvGraphicFramePr>
          <p:cNvPr id="15" name="Диаграмма 14"/>
          <p:cNvGraphicFramePr/>
          <p:nvPr>
            <p:extLst/>
          </p:nvPr>
        </p:nvGraphicFramePr>
        <p:xfrm>
          <a:off x="672768" y="4251040"/>
          <a:ext cx="1455326" cy="11436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0" y="5507848"/>
            <a:ext cx="2438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ru-RU" sz="1400" dirty="0">
                <a:solidFill>
                  <a:srgbClr val="E7B18F"/>
                </a:solidFill>
                <a:latin typeface="Arial Narrow" panose="020B0606020202030204" pitchFamily="34" charset="0"/>
              </a:rPr>
              <a:t>55% Указали квалификацию, которая будет присвоена по окончанию обучения </a:t>
            </a:r>
          </a:p>
        </p:txBody>
      </p:sp>
      <p:graphicFrame>
        <p:nvGraphicFramePr>
          <p:cNvPr id="21" name="Диаграмма 20"/>
          <p:cNvGraphicFramePr/>
          <p:nvPr>
            <p:extLst/>
          </p:nvPr>
        </p:nvGraphicFramePr>
        <p:xfrm>
          <a:off x="3377862" y="2840407"/>
          <a:ext cx="1613243" cy="1311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2570205" y="3945369"/>
            <a:ext cx="234778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ru-RU" sz="1250" dirty="0">
                <a:solidFill>
                  <a:srgbClr val="BDD1E1"/>
                </a:solidFill>
                <a:latin typeface="Arial Narrow" panose="020B0606020202030204" pitchFamily="34" charset="0"/>
              </a:rPr>
              <a:t>9% Перечислили основные функции, которые будут выполнять на рабочем месте, по завершению обучения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00431" y="1274377"/>
            <a:ext cx="2430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ru-RU" sz="2800" b="1" dirty="0">
                <a:solidFill>
                  <a:prstClr val="white"/>
                </a:solidFill>
              </a:rPr>
              <a:t>в 2019 году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/>
          <a:srcRect l="31376" t="36110" r="62569" b="59701"/>
          <a:stretch/>
        </p:blipFill>
        <p:spPr>
          <a:xfrm>
            <a:off x="8921579" y="1892534"/>
            <a:ext cx="1005016" cy="41341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450673" y="1274377"/>
            <a:ext cx="22873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ru-RU" sz="2800" b="1" dirty="0">
                <a:solidFill>
                  <a:prstClr val="white"/>
                </a:solidFill>
              </a:rPr>
              <a:t>в 2020 году 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5964195" y="1925486"/>
            <a:ext cx="24713" cy="4917416"/>
          </a:xfrm>
          <a:prstGeom prst="line">
            <a:avLst/>
          </a:prstGeom>
          <a:ln w="28575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Диаграмма 19"/>
          <p:cNvGraphicFramePr/>
          <p:nvPr>
            <p:extLst/>
          </p:nvPr>
        </p:nvGraphicFramePr>
        <p:xfrm>
          <a:off x="10136661" y="2100006"/>
          <a:ext cx="2291467" cy="11464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9844216" y="3181590"/>
            <a:ext cx="22571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ru-RU" sz="1400" dirty="0">
                <a:solidFill>
                  <a:srgbClr val="A5AB81">
                    <a:lumMod val="60000"/>
                    <a:lumOff val="40000"/>
                  </a:srgbClr>
                </a:solidFill>
                <a:latin typeface="Arial Narrow" panose="020B0606020202030204" pitchFamily="34" charset="0"/>
              </a:rPr>
              <a:t>95,3% Назвали профессию/специальность, по которой обучаются </a:t>
            </a:r>
          </a:p>
        </p:txBody>
      </p:sp>
      <p:graphicFrame>
        <p:nvGraphicFramePr>
          <p:cNvPr id="29" name="Диаграмма 28"/>
          <p:cNvGraphicFramePr/>
          <p:nvPr>
            <p:extLst/>
          </p:nvPr>
        </p:nvGraphicFramePr>
        <p:xfrm>
          <a:off x="7317295" y="2850293"/>
          <a:ext cx="1785515" cy="13427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6260419" y="3945369"/>
            <a:ext cx="234778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ru-RU" sz="1250" dirty="0">
                <a:solidFill>
                  <a:srgbClr val="BDD1E1"/>
                </a:solidFill>
                <a:latin typeface="Arial Narrow" panose="020B0606020202030204" pitchFamily="34" charset="0"/>
              </a:rPr>
              <a:t>87,2% Перечислили основные функции, которые будут выполнять на рабочем месте, по завершению обучения </a:t>
            </a:r>
          </a:p>
        </p:txBody>
      </p:sp>
      <p:graphicFrame>
        <p:nvGraphicFramePr>
          <p:cNvPr id="35" name="Диаграмма 34"/>
          <p:cNvGraphicFramePr/>
          <p:nvPr>
            <p:extLst/>
          </p:nvPr>
        </p:nvGraphicFramePr>
        <p:xfrm>
          <a:off x="9189658" y="4482727"/>
          <a:ext cx="3010580" cy="1357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cxnSp>
        <p:nvCxnSpPr>
          <p:cNvPr id="37" name="Прямая соединительная линия 36"/>
          <p:cNvCxnSpPr/>
          <p:nvPr/>
        </p:nvCxnSpPr>
        <p:spPr>
          <a:xfrm flipV="1">
            <a:off x="6111800" y="6145427"/>
            <a:ext cx="0" cy="697475"/>
          </a:xfrm>
          <a:prstGeom prst="line">
            <a:avLst/>
          </a:prstGeom>
          <a:ln w="28575">
            <a:solidFill>
              <a:srgbClr val="775F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9910120" y="5534561"/>
            <a:ext cx="22489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ru-RU" sz="1400" dirty="0">
                <a:solidFill>
                  <a:srgbClr val="E7B18F"/>
                </a:solidFill>
                <a:latin typeface="Arial Narrow" panose="020B0606020202030204" pitchFamily="34" charset="0"/>
              </a:rPr>
              <a:t>97,4% Указали квалификацию, которая будет присвоена по окончанию обучения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93655" y="1892534"/>
            <a:ext cx="27171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ru-RU" sz="1400" dirty="0">
                <a:solidFill>
                  <a:srgbClr val="94B6D2">
                    <a:lumMod val="75000"/>
                  </a:srgbClr>
                </a:solidFill>
                <a:latin typeface="Bahnschrift Condensed" panose="020B0502040204020203" pitchFamily="34" charset="0"/>
              </a:rPr>
              <a:t>Всего респондентов: </a:t>
            </a:r>
            <a:r>
              <a:rPr lang="ru-RU" sz="1600" b="1" dirty="0">
                <a:solidFill>
                  <a:srgbClr val="94B6D2">
                    <a:lumMod val="75000"/>
                  </a:srgbClr>
                </a:solidFill>
                <a:latin typeface="Bahnschrift Condensed" panose="020B0502040204020203" pitchFamily="34" charset="0"/>
              </a:rPr>
              <a:t>3983</a:t>
            </a:r>
            <a:r>
              <a:rPr lang="ru-RU" sz="1400" dirty="0">
                <a:solidFill>
                  <a:srgbClr val="94B6D2">
                    <a:lumMod val="75000"/>
                  </a:srgbClr>
                </a:solidFill>
                <a:latin typeface="Bahnschrift Condensed" panose="020B0502040204020203" pitchFamily="34" charset="0"/>
              </a:rPr>
              <a:t> человека</a:t>
            </a:r>
          </a:p>
          <a:p>
            <a:pPr defTabSz="457200"/>
            <a:r>
              <a:rPr lang="ru-RU" sz="1400" dirty="0">
                <a:solidFill>
                  <a:srgbClr val="94B6D2">
                    <a:lumMod val="75000"/>
                  </a:srgbClr>
                </a:solidFill>
                <a:latin typeface="Bahnschrift Condensed" panose="020B0502040204020203" pitchFamily="34" charset="0"/>
              </a:rPr>
              <a:t>Из Иркутской области 1195 человек (30% от общего числа опрошенных)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55686" y="1892534"/>
            <a:ext cx="24444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ru-RU" sz="1400" dirty="0">
                <a:solidFill>
                  <a:srgbClr val="94B6D2">
                    <a:lumMod val="75000"/>
                  </a:srgbClr>
                </a:solidFill>
                <a:latin typeface="Bahnschrift Condensed" panose="020B0502040204020203" pitchFamily="34" charset="0"/>
              </a:rPr>
              <a:t>Всего респондентов </a:t>
            </a:r>
            <a:r>
              <a:rPr lang="ru-RU" sz="1600" b="1" dirty="0">
                <a:solidFill>
                  <a:srgbClr val="94B6D2">
                    <a:lumMod val="75000"/>
                  </a:srgbClr>
                </a:solidFill>
                <a:latin typeface="Bahnschrift Condensed" panose="020B0502040204020203" pitchFamily="34" charset="0"/>
              </a:rPr>
              <a:t>6646</a:t>
            </a:r>
            <a:r>
              <a:rPr lang="ru-RU" sz="1400" b="1" dirty="0">
                <a:solidFill>
                  <a:srgbClr val="94B6D2">
                    <a:lumMod val="75000"/>
                  </a:srgbClr>
                </a:solidFill>
                <a:latin typeface="Bahnschrift Condensed" panose="020B0502040204020203" pitchFamily="34" charset="0"/>
              </a:rPr>
              <a:t> </a:t>
            </a:r>
            <a:r>
              <a:rPr lang="ru-RU" sz="1400" dirty="0">
                <a:solidFill>
                  <a:srgbClr val="94B6D2">
                    <a:lumMod val="75000"/>
                  </a:srgbClr>
                </a:solidFill>
                <a:latin typeface="Bahnschrift Condensed" panose="020B0502040204020203" pitchFamily="34" charset="0"/>
              </a:rPr>
              <a:t>человек </a:t>
            </a:r>
          </a:p>
          <a:p>
            <a:pPr defTabSz="457200"/>
            <a:r>
              <a:rPr lang="ru-RU" sz="1400" dirty="0">
                <a:solidFill>
                  <a:srgbClr val="94B6D2">
                    <a:lumMod val="75000"/>
                  </a:srgbClr>
                </a:solidFill>
                <a:latin typeface="Bahnschrift Condensed" panose="020B0502040204020203" pitchFamily="34" charset="0"/>
              </a:rPr>
              <a:t>Из Иркутской области  2339 человек (35,1 % от общего числа опрошенных)</a:t>
            </a:r>
          </a:p>
        </p:txBody>
      </p:sp>
    </p:spTree>
    <p:extLst>
      <p:ext uri="{BB962C8B-B14F-4D97-AF65-F5344CB8AC3E}">
        <p14:creationId xmlns:p14="http://schemas.microsoft.com/office/powerpoint/2010/main" val="24700939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Планирование 2021 года 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960523" y="1900910"/>
            <a:ext cx="2270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+mj-lt"/>
              </a:rPr>
              <a:t>1 квартал</a:t>
            </a:r>
            <a:endParaRPr lang="ru-RU" sz="3200" b="1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7336" y="2685425"/>
            <a:ext cx="582415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Arial Narrow" panose="020B0606020202030204" pitchFamily="34" charset="0"/>
              </a:rPr>
              <a:t>1. </a:t>
            </a:r>
            <a:r>
              <a:rPr lang="ru-RU" sz="1600" dirty="0" smtClean="0">
                <a:latin typeface="Arial Narrow" panose="020B0606020202030204" pitchFamily="34" charset="0"/>
              </a:rPr>
              <a:t>Переговорная </a:t>
            </a:r>
            <a:r>
              <a:rPr lang="ru-RU" sz="1600" dirty="0">
                <a:latin typeface="Arial Narrow" panose="020B0606020202030204" pitchFamily="34" charset="0"/>
              </a:rPr>
              <a:t>площадка «Нас выбирают, мы выбираем»</a:t>
            </a:r>
          </a:p>
          <a:p>
            <a:r>
              <a:rPr lang="ru-RU" sz="1600" dirty="0">
                <a:latin typeface="Arial Narrow" panose="020B0606020202030204" pitchFamily="34" charset="0"/>
              </a:rPr>
              <a:t>Январь </a:t>
            </a:r>
            <a:r>
              <a:rPr lang="ru-RU" sz="1600" dirty="0" smtClean="0">
                <a:latin typeface="Arial Narrow" panose="020B0606020202030204" pitchFamily="34" charset="0"/>
              </a:rPr>
              <a:t>2021 г.</a:t>
            </a:r>
            <a:endParaRPr lang="ru-RU" sz="1600" dirty="0">
              <a:latin typeface="Arial Narrow" panose="020B0606020202030204" pitchFamily="34" charset="0"/>
            </a:endParaRPr>
          </a:p>
          <a:p>
            <a:r>
              <a:rPr lang="ru-RU" sz="1600" dirty="0" smtClean="0">
                <a:latin typeface="Arial Narrow" panose="020B0606020202030204" pitchFamily="34" charset="0"/>
              </a:rPr>
              <a:t>г. Черемхово, ГБПОУ ИО «Черемховский педагогический колледж»,</a:t>
            </a:r>
          </a:p>
          <a:p>
            <a:r>
              <a:rPr lang="ru-RU" sz="1600" dirty="0" smtClean="0">
                <a:latin typeface="Arial Narrow" panose="020B0606020202030204" pitchFamily="34" charset="0"/>
              </a:rPr>
              <a:t> (МОУ СОШ №4 г. Черемхово; МКОУ СОШ с. </a:t>
            </a:r>
            <a:r>
              <a:rPr lang="ru-RU" sz="1600" dirty="0" err="1" smtClean="0">
                <a:latin typeface="Arial Narrow" panose="020B0606020202030204" pitchFamily="34" charset="0"/>
              </a:rPr>
              <a:t>Бельск</a:t>
            </a:r>
            <a:r>
              <a:rPr lang="ru-RU" sz="1600" dirty="0" smtClean="0">
                <a:latin typeface="Arial Narrow" panose="020B0606020202030204" pitchFamily="34" charset="0"/>
              </a:rPr>
              <a:t>)</a:t>
            </a:r>
          </a:p>
          <a:p>
            <a:endParaRPr lang="ru-RU" sz="1600" dirty="0" smtClean="0">
              <a:latin typeface="Arial Narrow" panose="020B0606020202030204" pitchFamily="34" charset="0"/>
            </a:endParaRPr>
          </a:p>
          <a:p>
            <a:r>
              <a:rPr lang="ru-RU" sz="1600" b="1" dirty="0" smtClean="0">
                <a:latin typeface="Arial Narrow" panose="020B0606020202030204" pitchFamily="34" charset="0"/>
              </a:rPr>
              <a:t>2. </a:t>
            </a:r>
            <a:r>
              <a:rPr lang="ru-RU" sz="1600" dirty="0">
                <a:latin typeface="Arial Narrow" panose="020B0606020202030204" pitchFamily="34" charset="0"/>
              </a:rPr>
              <a:t>Деловая игра «Построение модели рабочего/специалиста на основе требований профессионального стандарта «</a:t>
            </a:r>
            <a:r>
              <a:rPr lang="ru-RU" sz="1600" dirty="0" err="1">
                <a:latin typeface="Arial Narrow" panose="020B0606020202030204" pitchFamily="34" charset="0"/>
              </a:rPr>
              <a:t>Аватар</a:t>
            </a:r>
            <a:r>
              <a:rPr lang="ru-RU" sz="1600" dirty="0">
                <a:latin typeface="Arial Narrow" panose="020B0606020202030204" pitchFamily="34" charset="0"/>
              </a:rPr>
              <a:t> профессионала»</a:t>
            </a:r>
          </a:p>
          <a:p>
            <a:r>
              <a:rPr lang="ru-RU" sz="1600" dirty="0">
                <a:latin typeface="Arial Narrow" panose="020B0606020202030204" pitchFamily="34" charset="0"/>
              </a:rPr>
              <a:t>Февраль 2021 г.</a:t>
            </a:r>
          </a:p>
          <a:p>
            <a:r>
              <a:rPr lang="ru-RU" sz="1600" dirty="0">
                <a:latin typeface="Arial Narrow" panose="020B0606020202030204" pitchFamily="34" charset="0"/>
              </a:rPr>
              <a:t>г. </a:t>
            </a:r>
            <a:r>
              <a:rPr lang="ru-RU" sz="1600" dirty="0" smtClean="0">
                <a:latin typeface="Arial Narrow" panose="020B0606020202030204" pitchFamily="34" charset="0"/>
              </a:rPr>
              <a:t>Зима, ГБПОУ </a:t>
            </a:r>
            <a:r>
              <a:rPr lang="ru-RU" sz="1600" dirty="0">
                <a:latin typeface="Arial Narrow" panose="020B0606020202030204" pitchFamily="34" charset="0"/>
              </a:rPr>
              <a:t>ИО «</a:t>
            </a:r>
            <a:r>
              <a:rPr lang="ru-RU" sz="1600" dirty="0" err="1">
                <a:latin typeface="Arial Narrow" panose="020B0606020202030204" pitchFamily="34" charset="0"/>
              </a:rPr>
              <a:t>Зиминский</a:t>
            </a:r>
            <a:r>
              <a:rPr lang="ru-RU" sz="1600" dirty="0">
                <a:latin typeface="Arial Narrow" panose="020B0606020202030204" pitchFamily="34" charset="0"/>
              </a:rPr>
              <a:t> железнодорожный техникум</a:t>
            </a:r>
            <a:r>
              <a:rPr lang="ru-RU" sz="1600" dirty="0" smtClean="0">
                <a:latin typeface="Arial Narrow" panose="020B0606020202030204" pitchFamily="34" charset="0"/>
              </a:rPr>
              <a:t>»</a:t>
            </a:r>
          </a:p>
          <a:p>
            <a:endParaRPr lang="ru-RU" sz="1600" dirty="0" smtClean="0">
              <a:latin typeface="Arial Narrow" panose="020B0606020202030204" pitchFamily="34" charset="0"/>
            </a:endParaRPr>
          </a:p>
          <a:p>
            <a:r>
              <a:rPr lang="ru-RU" sz="1600" b="1" dirty="0" smtClean="0">
                <a:latin typeface="Arial Narrow" panose="020B0606020202030204" pitchFamily="34" charset="0"/>
              </a:rPr>
              <a:t>3. </a:t>
            </a:r>
            <a:r>
              <a:rPr lang="ru-RU" sz="1600" dirty="0" smtClean="0">
                <a:latin typeface="Arial Narrow" panose="020B0606020202030204" pitchFamily="34" charset="0"/>
              </a:rPr>
              <a:t>Профессиональный </a:t>
            </a:r>
            <a:r>
              <a:rPr lang="ru-RU" sz="1600" dirty="0" err="1">
                <a:latin typeface="Arial Narrow" panose="020B0606020202030204" pitchFamily="34" charset="0"/>
              </a:rPr>
              <a:t>квиз</a:t>
            </a:r>
            <a:r>
              <a:rPr lang="ru-RU" sz="1600" dirty="0">
                <a:latin typeface="Arial Narrow" panose="020B0606020202030204" pitchFamily="34" charset="0"/>
              </a:rPr>
              <a:t> «Независимая система квалификаций»</a:t>
            </a:r>
          </a:p>
          <a:p>
            <a:r>
              <a:rPr lang="ru-RU" sz="1600" dirty="0">
                <a:latin typeface="Arial Narrow" panose="020B0606020202030204" pitchFamily="34" charset="0"/>
              </a:rPr>
              <a:t>Февраль 2021 г.</a:t>
            </a:r>
          </a:p>
          <a:p>
            <a:r>
              <a:rPr lang="ru-RU" sz="1600" dirty="0">
                <a:latin typeface="Arial Narrow" panose="020B0606020202030204" pitchFamily="34" charset="0"/>
              </a:rPr>
              <a:t>г. </a:t>
            </a:r>
            <a:r>
              <a:rPr lang="ru-RU" sz="1600" dirty="0" smtClean="0">
                <a:latin typeface="Arial Narrow" panose="020B0606020202030204" pitchFamily="34" charset="0"/>
              </a:rPr>
              <a:t>Нижнеудинск, ГБПОУ </a:t>
            </a:r>
            <a:r>
              <a:rPr lang="ru-RU" sz="1600" dirty="0">
                <a:latin typeface="Arial Narrow" panose="020B0606020202030204" pitchFamily="34" charset="0"/>
              </a:rPr>
              <a:t>ИО «</a:t>
            </a:r>
            <a:r>
              <a:rPr lang="ru-RU" sz="1600" dirty="0" err="1">
                <a:latin typeface="Arial Narrow" panose="020B0606020202030204" pitchFamily="34" charset="0"/>
              </a:rPr>
              <a:t>Нижнеудинский</a:t>
            </a:r>
            <a:r>
              <a:rPr lang="ru-RU" sz="1600" dirty="0">
                <a:latin typeface="Arial Narrow" panose="020B0606020202030204" pitchFamily="34" charset="0"/>
              </a:rPr>
              <a:t> техникум железнодорожного транспорта</a:t>
            </a:r>
            <a:r>
              <a:rPr lang="ru-RU" sz="1600" dirty="0" smtClean="0">
                <a:latin typeface="Arial Narrow" panose="020B0606020202030204" pitchFamily="34" charset="0"/>
              </a:rPr>
              <a:t>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71488" y="2685425"/>
            <a:ext cx="582415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Arial Narrow" panose="020B0606020202030204" pitchFamily="34" charset="0"/>
              </a:rPr>
              <a:t>4. </a:t>
            </a:r>
            <a:r>
              <a:rPr lang="ru-RU" sz="1600" dirty="0" smtClean="0">
                <a:latin typeface="Arial Narrow" panose="020B0606020202030204" pitchFamily="34" charset="0"/>
              </a:rPr>
              <a:t>Ток-шоу «Профессия во мне и я в профессии»</a:t>
            </a:r>
          </a:p>
          <a:p>
            <a:r>
              <a:rPr lang="ru-RU" sz="1600" dirty="0" smtClean="0">
                <a:latin typeface="Arial Narrow" panose="020B0606020202030204" pitchFamily="34" charset="0"/>
              </a:rPr>
              <a:t>Март 2021 г.</a:t>
            </a:r>
          </a:p>
          <a:p>
            <a:r>
              <a:rPr lang="ru-RU" sz="1600" dirty="0" smtClean="0">
                <a:latin typeface="Arial Narrow" panose="020B0606020202030204" pitchFamily="34" charset="0"/>
              </a:rPr>
              <a:t>г. Черемхово, ГБПОУ ИО «Черемховский педагогический колледж»,</a:t>
            </a:r>
          </a:p>
          <a:p>
            <a:r>
              <a:rPr lang="ru-RU" sz="1600" dirty="0" smtClean="0">
                <a:latin typeface="Arial Narrow" panose="020B0606020202030204" pitchFamily="34" charset="0"/>
              </a:rPr>
              <a:t> (МОУ СОШ №4 г. Черемхово; МКОУ СОШ с. </a:t>
            </a:r>
            <a:r>
              <a:rPr lang="ru-RU" sz="1600" dirty="0" err="1" smtClean="0">
                <a:latin typeface="Arial Narrow" panose="020B0606020202030204" pitchFamily="34" charset="0"/>
              </a:rPr>
              <a:t>Бельск</a:t>
            </a:r>
            <a:r>
              <a:rPr lang="ru-RU" sz="1600" dirty="0" smtClean="0">
                <a:latin typeface="Arial Narrow" panose="020B0606020202030204" pitchFamily="34" charset="0"/>
              </a:rPr>
              <a:t>)</a:t>
            </a:r>
          </a:p>
          <a:p>
            <a:endParaRPr lang="ru-RU" sz="1600" dirty="0" smtClean="0">
              <a:latin typeface="Arial Narrow" panose="020B0606020202030204" pitchFamily="34" charset="0"/>
            </a:endParaRPr>
          </a:p>
          <a:p>
            <a:r>
              <a:rPr lang="ru-RU" sz="1600" b="1" dirty="0" smtClean="0">
                <a:latin typeface="Arial Narrow" panose="020B0606020202030204" pitchFamily="34" charset="0"/>
              </a:rPr>
              <a:t>5. </a:t>
            </a:r>
            <a:r>
              <a:rPr lang="ru-RU" sz="1600" dirty="0" smtClean="0">
                <a:latin typeface="Arial Narrow" panose="020B0606020202030204" pitchFamily="34" charset="0"/>
              </a:rPr>
              <a:t>Деловая игра «Старт карьеры»</a:t>
            </a:r>
          </a:p>
          <a:p>
            <a:r>
              <a:rPr lang="ru-RU" sz="1600" dirty="0" smtClean="0">
                <a:latin typeface="Arial Narrow" panose="020B0606020202030204" pitchFamily="34" charset="0"/>
              </a:rPr>
              <a:t>Март 2021 г.</a:t>
            </a:r>
          </a:p>
          <a:p>
            <a:r>
              <a:rPr lang="ru-RU" sz="1600" dirty="0" smtClean="0">
                <a:latin typeface="Arial Narrow" panose="020B0606020202030204" pitchFamily="34" charset="0"/>
              </a:rPr>
              <a:t>г. Усолье-Сибирское, ГБПОУ ИО «</a:t>
            </a:r>
            <a:r>
              <a:rPr lang="ru-RU" sz="1600" dirty="0" err="1" smtClean="0">
                <a:latin typeface="Arial Narrow" panose="020B0606020202030204" pitchFamily="34" charset="0"/>
              </a:rPr>
              <a:t>Усольский</a:t>
            </a:r>
            <a:r>
              <a:rPr lang="ru-RU" sz="1600" dirty="0" smtClean="0">
                <a:latin typeface="Arial Narrow" panose="020B0606020202030204" pitchFamily="34" charset="0"/>
              </a:rPr>
              <a:t> техникум сферы обслуживания»</a:t>
            </a:r>
          </a:p>
          <a:p>
            <a:endParaRPr lang="ru-RU" sz="1600" dirty="0" smtClean="0">
              <a:latin typeface="Arial Narrow" panose="020B0606020202030204" pitchFamily="34" charset="0"/>
            </a:endParaRPr>
          </a:p>
          <a:p>
            <a:r>
              <a:rPr lang="ru-RU" sz="1600" b="1" dirty="0" smtClean="0">
                <a:latin typeface="Arial Narrow" panose="020B0606020202030204" pitchFamily="34" charset="0"/>
              </a:rPr>
              <a:t>6. </a:t>
            </a:r>
            <a:r>
              <a:rPr lang="ru-RU" sz="1600" dirty="0" smtClean="0">
                <a:latin typeface="Arial Narrow" panose="020B0606020202030204" pitchFamily="34" charset="0"/>
              </a:rPr>
              <a:t>Пресс-конференция «Особенности трудоустройства, карьерный рост»</a:t>
            </a:r>
          </a:p>
          <a:p>
            <a:r>
              <a:rPr lang="ru-RU" sz="1600" dirty="0" smtClean="0">
                <a:latin typeface="Arial Narrow" panose="020B0606020202030204" pitchFamily="34" charset="0"/>
              </a:rPr>
              <a:t>Март-апрель 2021 г.</a:t>
            </a:r>
          </a:p>
          <a:p>
            <a:r>
              <a:rPr lang="ru-RU" sz="1600" dirty="0" smtClean="0">
                <a:latin typeface="Arial Narrow" panose="020B0606020202030204" pitchFamily="34" charset="0"/>
              </a:rPr>
              <a:t>г. Иркутск</a:t>
            </a:r>
            <a:r>
              <a:rPr lang="ru-RU" sz="1600" dirty="0">
                <a:latin typeface="Arial Narrow" panose="020B0606020202030204" pitchFamily="34" charset="0"/>
              </a:rPr>
              <a:t> </a:t>
            </a:r>
            <a:r>
              <a:rPr lang="ru-RU" sz="1600" dirty="0" smtClean="0">
                <a:latin typeface="Arial Narrow" panose="020B0606020202030204" pitchFamily="34" charset="0"/>
              </a:rPr>
              <a:t>ГБПОУ, «Иркутский энергетический колледж»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l="20078" t="37635" r="67594" b="55477"/>
          <a:stretch/>
        </p:blipFill>
        <p:spPr>
          <a:xfrm>
            <a:off x="1919416" y="1894704"/>
            <a:ext cx="1153298" cy="39124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6255" y="235654"/>
            <a:ext cx="2789385" cy="4230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276" y="108830"/>
            <a:ext cx="2743438" cy="67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9208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8833" y="1891143"/>
            <a:ext cx="2246238" cy="577379"/>
          </a:xfrm>
        </p:spPr>
        <p:txBody>
          <a:bodyPr/>
          <a:lstStyle/>
          <a:p>
            <a:pPr lvl="0" defTabSz="914400">
              <a:spcBef>
                <a:spcPts val="0"/>
              </a:spcBef>
            </a:pPr>
            <a:r>
              <a:rPr lang="ru-RU" sz="3200" dirty="0" smtClean="0">
                <a:solidFill>
                  <a:prstClr val="white"/>
                </a:solidFill>
              </a:rPr>
              <a:t>2 квартал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5186" y="1891143"/>
            <a:ext cx="1152244" cy="39017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3697" y="2627870"/>
            <a:ext cx="575824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Arial Narrow" panose="020B0606020202030204" pitchFamily="34" charset="0"/>
              </a:rPr>
              <a:t>1. </a:t>
            </a:r>
            <a:r>
              <a:rPr lang="ru-RU" sz="1600" dirty="0" smtClean="0">
                <a:latin typeface="Arial Narrow" panose="020B0606020202030204" pitchFamily="34" charset="0"/>
              </a:rPr>
              <a:t>Деловая игра «Линия жизни моих профессиональных возможностей»</a:t>
            </a:r>
          </a:p>
          <a:p>
            <a:r>
              <a:rPr lang="ru-RU" sz="1600" dirty="0" smtClean="0">
                <a:latin typeface="Arial Narrow" panose="020B0606020202030204" pitchFamily="34" charset="0"/>
              </a:rPr>
              <a:t>Апрель 2021 г.</a:t>
            </a:r>
          </a:p>
          <a:p>
            <a:r>
              <a:rPr lang="ru-RU" sz="1600" dirty="0" smtClean="0">
                <a:latin typeface="Arial Narrow" panose="020B0606020202030204" pitchFamily="34" charset="0"/>
              </a:rPr>
              <a:t>г. Иркутск, ГБПОУ ИО «Иркутский авиационный техникум» </a:t>
            </a:r>
          </a:p>
          <a:p>
            <a:endParaRPr lang="ru-RU" sz="1600" dirty="0" smtClean="0">
              <a:latin typeface="Arial Narrow" panose="020B0606020202030204" pitchFamily="34" charset="0"/>
            </a:endParaRPr>
          </a:p>
          <a:p>
            <a:r>
              <a:rPr lang="ru-RU" sz="1600" b="1" dirty="0" smtClean="0">
                <a:latin typeface="Arial Narrow" panose="020B0606020202030204" pitchFamily="34" charset="0"/>
              </a:rPr>
              <a:t>2. </a:t>
            </a:r>
            <a:r>
              <a:rPr lang="ru-RU" sz="1600" dirty="0" smtClean="0">
                <a:latin typeface="Arial Narrow" panose="020B0606020202030204" pitchFamily="34" charset="0"/>
              </a:rPr>
              <a:t>Онлайн – брифинг «Трудоустройство и перспективы работы на предприятиях железнодорожного транспорта»</a:t>
            </a:r>
          </a:p>
          <a:p>
            <a:r>
              <a:rPr lang="ru-RU" sz="1600" dirty="0" smtClean="0">
                <a:latin typeface="Arial Narrow" panose="020B0606020202030204" pitchFamily="34" charset="0"/>
              </a:rPr>
              <a:t>Апрель 2021 г.</a:t>
            </a:r>
          </a:p>
          <a:p>
            <a:r>
              <a:rPr lang="ru-RU" sz="1600" dirty="0" smtClean="0">
                <a:latin typeface="Arial Narrow" panose="020B0606020202030204" pitchFamily="34" charset="0"/>
              </a:rPr>
              <a:t>г. Нижнеудинск, ГБПОУ «</a:t>
            </a:r>
            <a:r>
              <a:rPr lang="ru-RU" sz="1600" dirty="0" err="1" smtClean="0">
                <a:latin typeface="Arial Narrow" panose="020B0606020202030204" pitchFamily="34" charset="0"/>
              </a:rPr>
              <a:t>Нижнеудинский</a:t>
            </a:r>
            <a:r>
              <a:rPr lang="ru-RU" sz="1600" dirty="0" smtClean="0">
                <a:latin typeface="Arial Narrow" panose="020B0606020202030204" pitchFamily="34" charset="0"/>
              </a:rPr>
              <a:t> техникум железнодорожного транспорта», предприятия ОАО «РЖД»</a:t>
            </a:r>
          </a:p>
          <a:p>
            <a:endParaRPr lang="ru-RU" sz="1600" dirty="0" smtClean="0">
              <a:latin typeface="Arial Narrow" panose="020B0606020202030204" pitchFamily="34" charset="0"/>
            </a:endParaRPr>
          </a:p>
          <a:p>
            <a:r>
              <a:rPr lang="ru-RU" sz="1600" b="1" dirty="0" smtClean="0">
                <a:latin typeface="Arial Narrow" panose="020B0606020202030204" pitchFamily="34" charset="0"/>
              </a:rPr>
              <a:t>3. </a:t>
            </a:r>
            <a:r>
              <a:rPr lang="ru-RU" sz="1600" dirty="0" smtClean="0">
                <a:latin typeface="Arial Narrow" panose="020B0606020202030204" pitchFamily="34" charset="0"/>
              </a:rPr>
              <a:t>Деловая игра «Твой выбор»</a:t>
            </a:r>
          </a:p>
          <a:p>
            <a:r>
              <a:rPr lang="ru-RU" sz="1600" dirty="0" smtClean="0">
                <a:latin typeface="Arial Narrow" panose="020B0606020202030204" pitchFamily="34" charset="0"/>
              </a:rPr>
              <a:t>Апрель 2021 г.</a:t>
            </a:r>
          </a:p>
          <a:p>
            <a:r>
              <a:rPr lang="ru-RU" sz="1600" dirty="0" smtClean="0">
                <a:latin typeface="Arial Narrow" panose="020B0606020202030204" pitchFamily="34" charset="0"/>
              </a:rPr>
              <a:t>г. Черемхово, ГБПОУ ИО «Черемховский педагогический колледж»,</a:t>
            </a:r>
          </a:p>
          <a:p>
            <a:r>
              <a:rPr lang="ru-RU" sz="1600" dirty="0" smtClean="0">
                <a:latin typeface="Arial Narrow" panose="020B0606020202030204" pitchFamily="34" charset="0"/>
              </a:rPr>
              <a:t> (МОУ СОШ №4 г. Черемхово; МКОУ СОШ с. </a:t>
            </a:r>
            <a:r>
              <a:rPr lang="ru-RU" sz="1600" dirty="0" err="1" smtClean="0">
                <a:latin typeface="Arial Narrow" panose="020B0606020202030204" pitchFamily="34" charset="0"/>
              </a:rPr>
              <a:t>Бельск</a:t>
            </a:r>
            <a:r>
              <a:rPr lang="ru-RU" sz="1600" dirty="0" smtClean="0">
                <a:latin typeface="Arial Narrow" panose="020B0606020202030204" pitchFamily="34" charset="0"/>
              </a:rPr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47936" y="2627870"/>
            <a:ext cx="48603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600" b="1" dirty="0">
                <a:solidFill>
                  <a:prstClr val="white"/>
                </a:solidFill>
                <a:latin typeface="Arial Narrow" panose="020B0606020202030204" pitchFamily="34" charset="0"/>
              </a:rPr>
              <a:t>4. </a:t>
            </a:r>
            <a:r>
              <a:rPr lang="ru-RU" sz="1600" dirty="0">
                <a:solidFill>
                  <a:prstClr val="white"/>
                </a:solidFill>
                <a:latin typeface="Arial Narrow" panose="020B0606020202030204" pitchFamily="34" charset="0"/>
              </a:rPr>
              <a:t>Деловая игра «Моя профессиональная карьера»</a:t>
            </a:r>
          </a:p>
          <a:p>
            <a:pPr lvl="0"/>
            <a:r>
              <a:rPr lang="ru-RU" sz="1600" dirty="0">
                <a:solidFill>
                  <a:prstClr val="white"/>
                </a:solidFill>
                <a:latin typeface="Arial Narrow" panose="020B0606020202030204" pitchFamily="34" charset="0"/>
              </a:rPr>
              <a:t>Май 2021 г.</a:t>
            </a:r>
          </a:p>
          <a:p>
            <a:pPr lvl="0"/>
            <a:r>
              <a:rPr lang="ru-RU" sz="1600" dirty="0">
                <a:solidFill>
                  <a:prstClr val="white"/>
                </a:solidFill>
                <a:latin typeface="Arial Narrow" panose="020B0606020202030204" pitchFamily="34" charset="0"/>
              </a:rPr>
              <a:t>г. Нижнеудинск,  ГБПОУ ИО «</a:t>
            </a:r>
            <a:r>
              <a:rPr lang="ru-RU" sz="1600" dirty="0" err="1">
                <a:solidFill>
                  <a:prstClr val="white"/>
                </a:solidFill>
                <a:latin typeface="Arial Narrow" panose="020B0606020202030204" pitchFamily="34" charset="0"/>
              </a:rPr>
              <a:t>Нижнеудинский</a:t>
            </a:r>
            <a:r>
              <a:rPr lang="ru-RU" sz="1600" dirty="0">
                <a:solidFill>
                  <a:prstClr val="white"/>
                </a:solidFill>
                <a:latin typeface="Arial Narrow" panose="020B0606020202030204" pitchFamily="34" charset="0"/>
              </a:rPr>
              <a:t>  техникум железнодорожного транспорта</a:t>
            </a:r>
            <a:r>
              <a:rPr lang="ru-RU" sz="1600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»</a:t>
            </a:r>
          </a:p>
          <a:p>
            <a:pPr lvl="0"/>
            <a:endParaRPr lang="ru-RU" sz="1600" dirty="0">
              <a:solidFill>
                <a:prstClr val="white"/>
              </a:solidFill>
              <a:latin typeface="Arial Narrow" panose="020B0606020202030204" pitchFamily="34" charset="0"/>
            </a:endParaRPr>
          </a:p>
          <a:p>
            <a:pPr lvl="0"/>
            <a:r>
              <a:rPr lang="ru-RU" sz="1600" b="1" dirty="0">
                <a:solidFill>
                  <a:prstClr val="white"/>
                </a:solidFill>
                <a:latin typeface="Arial Narrow" panose="020B0606020202030204" pitchFamily="34" charset="0"/>
              </a:rPr>
              <a:t>5. </a:t>
            </a:r>
            <a:r>
              <a:rPr lang="ru-RU" sz="1600" dirty="0">
                <a:solidFill>
                  <a:prstClr val="white"/>
                </a:solidFill>
                <a:latin typeface="Arial Narrow" panose="020B0606020202030204" pitchFamily="34" charset="0"/>
              </a:rPr>
              <a:t>Мастер-класс «Поиск работы на крупных рекрутинговых площадках»</a:t>
            </a:r>
          </a:p>
          <a:p>
            <a:pPr lvl="0"/>
            <a:r>
              <a:rPr lang="ru-RU" sz="1600" dirty="0">
                <a:solidFill>
                  <a:prstClr val="white"/>
                </a:solidFill>
                <a:latin typeface="Arial Narrow" panose="020B0606020202030204" pitchFamily="34" charset="0"/>
              </a:rPr>
              <a:t>Май 2021 г.</a:t>
            </a:r>
          </a:p>
          <a:p>
            <a:pPr lvl="0"/>
            <a:r>
              <a:rPr lang="ru-RU" sz="1600" dirty="0">
                <a:solidFill>
                  <a:prstClr val="white"/>
                </a:solidFill>
                <a:latin typeface="Arial Narrow" panose="020B0606020202030204" pitchFamily="34" charset="0"/>
              </a:rPr>
              <a:t>С. </a:t>
            </a:r>
            <a:r>
              <a:rPr lang="ru-RU" sz="1600" dirty="0" err="1">
                <a:solidFill>
                  <a:prstClr val="white"/>
                </a:solidFill>
                <a:latin typeface="Arial Narrow" panose="020B0606020202030204" pitchFamily="34" charset="0"/>
              </a:rPr>
              <a:t>Оёк</a:t>
            </a:r>
            <a:r>
              <a:rPr lang="ru-RU" sz="1600" dirty="0">
                <a:solidFill>
                  <a:prstClr val="white"/>
                </a:solidFill>
                <a:latin typeface="Arial Narrow" panose="020B0606020202030204" pitchFamily="34" charset="0"/>
              </a:rPr>
              <a:t>, ГАПОУ ИО «Профессиональное училище №60»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2469" y="286000"/>
            <a:ext cx="2792210" cy="4206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135" y="157972"/>
            <a:ext cx="2743438" cy="67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7198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49979" y="1891143"/>
            <a:ext cx="2237999" cy="643282"/>
          </a:xfrm>
        </p:spPr>
        <p:txBody>
          <a:bodyPr/>
          <a:lstStyle/>
          <a:p>
            <a:r>
              <a:rPr lang="ru-RU" sz="3200" dirty="0"/>
              <a:t>4</a:t>
            </a:r>
            <a:r>
              <a:rPr lang="ru-RU" sz="3200" dirty="0" smtClean="0"/>
              <a:t> квартал </a:t>
            </a:r>
            <a:endParaRPr lang="ru-RU" sz="3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8137" y="1891143"/>
            <a:ext cx="1152244" cy="39017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832388" y="2707420"/>
            <a:ext cx="616190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Arial Narrow" panose="020B0606020202030204" pitchFamily="34" charset="0"/>
              </a:rPr>
              <a:t>4. </a:t>
            </a:r>
            <a:r>
              <a:rPr lang="ru-RU" sz="1600" dirty="0" err="1" smtClean="0">
                <a:latin typeface="Arial Narrow" panose="020B0606020202030204" pitchFamily="34" charset="0"/>
              </a:rPr>
              <a:t>Квест</a:t>
            </a:r>
            <a:r>
              <a:rPr lang="ru-RU" sz="1600" dirty="0" smtClean="0">
                <a:latin typeface="Arial Narrow" panose="020B0606020202030204" pitchFamily="34" charset="0"/>
              </a:rPr>
              <a:t>-игра «</a:t>
            </a:r>
            <a:r>
              <a:rPr lang="ru-RU" sz="1600" dirty="0" err="1" smtClean="0">
                <a:latin typeface="Arial Narrow" panose="020B0606020202030204" pitchFamily="34" charset="0"/>
              </a:rPr>
              <a:t>Профинтенсив</a:t>
            </a:r>
            <a:r>
              <a:rPr lang="ru-RU" sz="1600" dirty="0" smtClean="0">
                <a:latin typeface="Arial Narrow" panose="020B0606020202030204" pitchFamily="34" charset="0"/>
              </a:rPr>
              <a:t>»</a:t>
            </a:r>
          </a:p>
          <a:p>
            <a:r>
              <a:rPr lang="ru-RU" sz="1600" dirty="0" smtClean="0">
                <a:latin typeface="Arial Narrow" panose="020B0606020202030204" pitchFamily="34" charset="0"/>
              </a:rPr>
              <a:t>Ноябрь 2021 г.</a:t>
            </a:r>
          </a:p>
          <a:p>
            <a:r>
              <a:rPr lang="ru-RU" sz="1600" dirty="0" smtClean="0">
                <a:latin typeface="Arial Narrow" panose="020B0606020202030204" pitchFamily="34" charset="0"/>
              </a:rPr>
              <a:t>г. Черемхово, ГБПОУ ИО «Черемховский педагогический колледж»,</a:t>
            </a:r>
          </a:p>
          <a:p>
            <a:r>
              <a:rPr lang="ru-RU" sz="1600" dirty="0" smtClean="0">
                <a:latin typeface="Arial Narrow" panose="020B0606020202030204" pitchFamily="34" charset="0"/>
              </a:rPr>
              <a:t> (МОУ СОШ №4 г. Черемхово; МКОУ СОШ с. </a:t>
            </a:r>
            <a:r>
              <a:rPr lang="ru-RU" sz="1600" dirty="0" err="1" smtClean="0">
                <a:latin typeface="Arial Narrow" panose="020B0606020202030204" pitchFamily="34" charset="0"/>
              </a:rPr>
              <a:t>Бельск</a:t>
            </a:r>
            <a:r>
              <a:rPr lang="ru-RU" sz="1600" dirty="0" smtClean="0">
                <a:latin typeface="Arial Narrow" panose="020B0606020202030204" pitchFamily="34" charset="0"/>
              </a:rPr>
              <a:t>)</a:t>
            </a:r>
          </a:p>
          <a:p>
            <a:endParaRPr lang="ru-RU" sz="1600" dirty="0" smtClean="0">
              <a:latin typeface="Arial Narrow" panose="020B0606020202030204" pitchFamily="34" charset="0"/>
            </a:endParaRPr>
          </a:p>
          <a:p>
            <a:r>
              <a:rPr lang="ru-RU" sz="1600" b="1" dirty="0" smtClean="0">
                <a:latin typeface="Arial Narrow" panose="020B0606020202030204" pitchFamily="34" charset="0"/>
              </a:rPr>
              <a:t>5. </a:t>
            </a:r>
            <a:r>
              <a:rPr lang="ru-RU" sz="1600" dirty="0" smtClean="0">
                <a:latin typeface="Arial Narrow" panose="020B0606020202030204" pitchFamily="34" charset="0"/>
              </a:rPr>
              <a:t>Деловая игра «Построение модели специалиста на основе требований профессионального стандарта»</a:t>
            </a:r>
          </a:p>
          <a:p>
            <a:r>
              <a:rPr lang="ru-RU" sz="1600" dirty="0" smtClean="0">
                <a:latin typeface="Arial Narrow" panose="020B0606020202030204" pitchFamily="34" charset="0"/>
              </a:rPr>
              <a:t>Декабрь 2021 г.</a:t>
            </a:r>
          </a:p>
          <a:p>
            <a:r>
              <a:rPr lang="ru-RU" sz="1600" dirty="0" smtClean="0">
                <a:latin typeface="Arial Narrow" panose="020B0606020202030204" pitchFamily="34" charset="0"/>
              </a:rPr>
              <a:t>г. Черемхово, ГБПОУ ИО «Черемховский техникум промышленной индустрии и сервиса»</a:t>
            </a:r>
          </a:p>
          <a:p>
            <a:endParaRPr lang="ru-RU" sz="1600" dirty="0" smtClean="0">
              <a:latin typeface="Arial Narrow" panose="020B0606020202030204" pitchFamily="34" charset="0"/>
            </a:endParaRPr>
          </a:p>
          <a:p>
            <a:r>
              <a:rPr lang="ru-RU" sz="1600" b="1" dirty="0" smtClean="0">
                <a:latin typeface="Arial Narrow" panose="020B0606020202030204" pitchFamily="34" charset="0"/>
              </a:rPr>
              <a:t>6. </a:t>
            </a:r>
            <a:r>
              <a:rPr lang="ru-RU" sz="1600" dirty="0" smtClean="0">
                <a:latin typeface="Arial Narrow" panose="020B0606020202030204" pitchFamily="34" charset="0"/>
              </a:rPr>
              <a:t>Деловая игра «Карьера: Старт»</a:t>
            </a:r>
          </a:p>
          <a:p>
            <a:r>
              <a:rPr lang="ru-RU" sz="1600" dirty="0" smtClean="0">
                <a:latin typeface="Arial Narrow" panose="020B0606020202030204" pitchFamily="34" charset="0"/>
              </a:rPr>
              <a:t>Декабрь 2021г.</a:t>
            </a:r>
          </a:p>
          <a:p>
            <a:r>
              <a:rPr lang="ru-RU" sz="1600" dirty="0" smtClean="0">
                <a:latin typeface="Arial Narrow" panose="020B0606020202030204" pitchFamily="34" charset="0"/>
              </a:rPr>
              <a:t>п. Центральный Хазан ГБПОУ «Профессиональное училище № 39 п. Центральный Хазан»</a:t>
            </a:r>
            <a:endParaRPr lang="ru-RU" sz="1600" dirty="0">
              <a:latin typeface="Arial Narrow" panose="020B0606020202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5770" y="2707420"/>
            <a:ext cx="528661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600" b="1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1. </a:t>
            </a:r>
            <a:r>
              <a:rPr lang="ru-RU" sz="1600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Клуб </a:t>
            </a:r>
            <a:r>
              <a:rPr lang="ru-RU" sz="1600" dirty="0">
                <a:solidFill>
                  <a:prstClr val="white"/>
                </a:solidFill>
                <a:latin typeface="Arial Narrow" panose="020B0606020202030204" pitchFamily="34" charset="0"/>
              </a:rPr>
              <a:t>«Начинающий карьерист»</a:t>
            </a:r>
          </a:p>
          <a:p>
            <a:pPr lvl="0"/>
            <a:r>
              <a:rPr lang="ru-RU" sz="1600" dirty="0">
                <a:solidFill>
                  <a:prstClr val="white"/>
                </a:solidFill>
                <a:latin typeface="Arial Narrow" panose="020B0606020202030204" pitchFamily="34" charset="0"/>
              </a:rPr>
              <a:t>Октябрь </a:t>
            </a:r>
            <a:r>
              <a:rPr lang="ru-RU" sz="1600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2021 </a:t>
            </a:r>
            <a:r>
              <a:rPr lang="ru-RU" sz="1600" dirty="0">
                <a:solidFill>
                  <a:prstClr val="white"/>
                </a:solidFill>
                <a:latin typeface="Arial Narrow" panose="020B0606020202030204" pitchFamily="34" charset="0"/>
              </a:rPr>
              <a:t>г</a:t>
            </a:r>
            <a:r>
              <a:rPr lang="ru-RU" sz="1600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.</a:t>
            </a:r>
          </a:p>
          <a:p>
            <a:pPr lvl="0"/>
            <a:r>
              <a:rPr lang="ru-RU" sz="1600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г</a:t>
            </a:r>
            <a:r>
              <a:rPr lang="ru-RU" sz="1600" dirty="0">
                <a:solidFill>
                  <a:prstClr val="white"/>
                </a:solidFill>
                <a:latin typeface="Arial Narrow" panose="020B0606020202030204" pitchFamily="34" charset="0"/>
              </a:rPr>
              <a:t>. </a:t>
            </a:r>
            <a:r>
              <a:rPr lang="ru-RU" sz="1600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Усть-Илимск, ГБПОУ </a:t>
            </a:r>
            <a:r>
              <a:rPr lang="ru-RU" sz="1600" dirty="0">
                <a:solidFill>
                  <a:prstClr val="white"/>
                </a:solidFill>
                <a:latin typeface="Arial Narrow" panose="020B0606020202030204" pitchFamily="34" charset="0"/>
              </a:rPr>
              <a:t>ИО «Усть-Илимский техникум лесопромышленных технологий и сферы услуг</a:t>
            </a:r>
            <a:r>
              <a:rPr lang="ru-RU" sz="1600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»</a:t>
            </a:r>
          </a:p>
          <a:p>
            <a:pPr lvl="0"/>
            <a:endParaRPr lang="ru-RU" sz="1600" dirty="0">
              <a:solidFill>
                <a:prstClr val="white"/>
              </a:solidFill>
              <a:latin typeface="Arial Narrow" panose="020B0606020202030204" pitchFamily="34" charset="0"/>
            </a:endParaRPr>
          </a:p>
          <a:p>
            <a:pPr lvl="0"/>
            <a:r>
              <a:rPr lang="ru-RU" sz="1600" b="1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2. </a:t>
            </a:r>
            <a:r>
              <a:rPr lang="ru-RU" sz="1600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Деловая </a:t>
            </a:r>
            <a:r>
              <a:rPr lang="ru-RU" sz="1600" dirty="0">
                <a:solidFill>
                  <a:prstClr val="white"/>
                </a:solidFill>
                <a:latin typeface="Arial Narrow" panose="020B0606020202030204" pitchFamily="34" charset="0"/>
              </a:rPr>
              <a:t>игра «Построение вектора карьерного роста»</a:t>
            </a:r>
          </a:p>
          <a:p>
            <a:pPr lvl="0"/>
            <a:r>
              <a:rPr lang="ru-RU" sz="1600" dirty="0">
                <a:solidFill>
                  <a:prstClr val="white"/>
                </a:solidFill>
                <a:latin typeface="Arial Narrow" panose="020B0606020202030204" pitchFamily="34" charset="0"/>
              </a:rPr>
              <a:t>Ноябрь </a:t>
            </a:r>
            <a:r>
              <a:rPr lang="ru-RU" sz="1600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2021 </a:t>
            </a:r>
            <a:r>
              <a:rPr lang="ru-RU" sz="1600" dirty="0">
                <a:solidFill>
                  <a:prstClr val="white"/>
                </a:solidFill>
                <a:latin typeface="Arial Narrow" panose="020B0606020202030204" pitchFamily="34" charset="0"/>
              </a:rPr>
              <a:t>г</a:t>
            </a:r>
            <a:r>
              <a:rPr lang="ru-RU" sz="1600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.</a:t>
            </a:r>
          </a:p>
          <a:p>
            <a:pPr lvl="0"/>
            <a:r>
              <a:rPr lang="ru-RU" sz="1600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г. Зима, ГБПОУ </a:t>
            </a:r>
            <a:r>
              <a:rPr lang="ru-RU" sz="1600" dirty="0">
                <a:solidFill>
                  <a:prstClr val="white"/>
                </a:solidFill>
                <a:latin typeface="Arial Narrow" panose="020B0606020202030204" pitchFamily="34" charset="0"/>
              </a:rPr>
              <a:t>ИО «</a:t>
            </a:r>
            <a:r>
              <a:rPr lang="ru-RU" sz="1600" dirty="0" err="1">
                <a:solidFill>
                  <a:prstClr val="white"/>
                </a:solidFill>
                <a:latin typeface="Arial Narrow" panose="020B0606020202030204" pitchFamily="34" charset="0"/>
              </a:rPr>
              <a:t>Зиминский</a:t>
            </a:r>
            <a:r>
              <a:rPr lang="ru-RU" sz="1600" dirty="0">
                <a:solidFill>
                  <a:prstClr val="white"/>
                </a:solidFill>
                <a:latin typeface="Arial Narrow" panose="020B0606020202030204" pitchFamily="34" charset="0"/>
              </a:rPr>
              <a:t> </a:t>
            </a:r>
            <a:r>
              <a:rPr lang="ru-RU" sz="1600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железнодорожный техникум»</a:t>
            </a:r>
          </a:p>
          <a:p>
            <a:pPr lvl="0"/>
            <a:endParaRPr lang="ru-RU" sz="1600" dirty="0">
              <a:solidFill>
                <a:prstClr val="white"/>
              </a:solidFill>
              <a:latin typeface="Arial Narrow" panose="020B0606020202030204" pitchFamily="34" charset="0"/>
            </a:endParaRPr>
          </a:p>
          <a:p>
            <a:pPr lvl="0"/>
            <a:r>
              <a:rPr lang="ru-RU" sz="1600" b="1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3. </a:t>
            </a:r>
            <a:r>
              <a:rPr lang="ru-RU" sz="1600" dirty="0" err="1" smtClean="0">
                <a:solidFill>
                  <a:prstClr val="white"/>
                </a:solidFill>
                <a:latin typeface="Arial Narrow" panose="020B0606020202030204" pitchFamily="34" charset="0"/>
              </a:rPr>
              <a:t>Интерпоход</a:t>
            </a:r>
            <a:r>
              <a:rPr lang="ru-RU" sz="1600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 </a:t>
            </a:r>
            <a:r>
              <a:rPr lang="ru-RU" sz="1600" dirty="0">
                <a:solidFill>
                  <a:prstClr val="white"/>
                </a:solidFill>
                <a:latin typeface="Arial Narrow" panose="020B0606020202030204" pitchFamily="34" charset="0"/>
              </a:rPr>
              <a:t>«Моё профессиональное будущее»</a:t>
            </a:r>
          </a:p>
          <a:p>
            <a:pPr lvl="0"/>
            <a:r>
              <a:rPr lang="ru-RU" sz="1600" dirty="0">
                <a:solidFill>
                  <a:prstClr val="white"/>
                </a:solidFill>
                <a:latin typeface="Arial Narrow" panose="020B0606020202030204" pitchFamily="34" charset="0"/>
              </a:rPr>
              <a:t>Ноябрь </a:t>
            </a:r>
            <a:r>
              <a:rPr lang="ru-RU" sz="1600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2021 </a:t>
            </a:r>
            <a:r>
              <a:rPr lang="ru-RU" sz="1600" dirty="0">
                <a:solidFill>
                  <a:prstClr val="white"/>
                </a:solidFill>
                <a:latin typeface="Arial Narrow" panose="020B0606020202030204" pitchFamily="34" charset="0"/>
              </a:rPr>
              <a:t>г.</a:t>
            </a:r>
          </a:p>
          <a:p>
            <a:pPr lvl="0"/>
            <a:r>
              <a:rPr lang="ru-RU" sz="1600" dirty="0">
                <a:solidFill>
                  <a:prstClr val="white"/>
                </a:solidFill>
                <a:latin typeface="Arial Narrow" panose="020B0606020202030204" pitchFamily="34" charset="0"/>
              </a:rPr>
              <a:t>г. </a:t>
            </a:r>
            <a:r>
              <a:rPr lang="ru-RU" sz="1600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Чита, ГПОУ </a:t>
            </a:r>
            <a:r>
              <a:rPr lang="ru-RU" sz="1600" dirty="0">
                <a:solidFill>
                  <a:prstClr val="white"/>
                </a:solidFill>
                <a:latin typeface="Arial Narrow" panose="020B0606020202030204" pitchFamily="34" charset="0"/>
              </a:rPr>
              <a:t>«Читинский политехнический колледж»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2081" y="302475"/>
            <a:ext cx="2792210" cy="4206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032" y="173891"/>
            <a:ext cx="2745349" cy="677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8218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09601" y="529252"/>
            <a:ext cx="1075037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Arial Narrow" panose="020B0606020202030204" pitchFamily="34" charset="0"/>
              </a:rPr>
              <a:t>ПЛАН МЕРОПРИЯТИЙ </a:t>
            </a:r>
          </a:p>
          <a:p>
            <a:pPr algn="ctr"/>
            <a:r>
              <a:rPr lang="ru-RU" sz="2800" b="1" dirty="0">
                <a:latin typeface="Arial Narrow" panose="020B0606020202030204" pitchFamily="34" charset="0"/>
              </a:rPr>
              <a:t>ЦЕНТРА СОПРОВОЖДЕНИЯ КАДРОВОГО ОБЕСПЕЧЕНИЯ ПРОМЫШЛЕННОГО РОСТА РЕГИОНА НА 2021 ГОД</a:t>
            </a:r>
          </a:p>
        </p:txBody>
      </p:sp>
      <p:cxnSp>
        <p:nvCxnSpPr>
          <p:cNvPr id="6" name="Прямая соединительная линия 5"/>
          <p:cNvCxnSpPr>
            <a:stCxn id="3" idx="2"/>
          </p:cNvCxnSpPr>
          <p:nvPr/>
        </p:nvCxnSpPr>
        <p:spPr>
          <a:xfrm>
            <a:off x="5984790" y="1914247"/>
            <a:ext cx="37069" cy="49437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329514" y="4201297"/>
            <a:ext cx="11549448" cy="82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612" y="190924"/>
            <a:ext cx="2743200" cy="67665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6752" y="269523"/>
            <a:ext cx="2792210" cy="42066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AAB2E39-AF68-6C40-98B4-8B3CDAABFF4E}"/>
              </a:ext>
            </a:extLst>
          </p:cNvPr>
          <p:cNvSpPr txBox="1"/>
          <p:nvPr/>
        </p:nvSpPr>
        <p:spPr>
          <a:xfrm>
            <a:off x="2315875" y="1914247"/>
            <a:ext cx="1962641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2800" b="1" dirty="0" smtClean="0">
                <a:solidFill>
                  <a:schemeClr val="accent2"/>
                </a:solidFill>
                <a:latin typeface="+mj-lt"/>
                <a:cs typeface="Noto Sans ExtraLight" panose="020B0302040504020204" pitchFamily="34" charset="0"/>
              </a:rPr>
              <a:t>I</a:t>
            </a:r>
            <a:r>
              <a:rPr lang="ru-RU" sz="2800" b="1" dirty="0" smtClean="0">
                <a:solidFill>
                  <a:schemeClr val="accent2"/>
                </a:solidFill>
                <a:latin typeface="+mj-lt"/>
                <a:cs typeface="Noto Sans ExtraLight" panose="020B0302040504020204" pitchFamily="34" charset="0"/>
              </a:rPr>
              <a:t> квартал</a:t>
            </a:r>
            <a:endParaRPr lang="en-US" sz="2800" b="1" dirty="0">
              <a:solidFill>
                <a:schemeClr val="accent2"/>
              </a:solidFill>
              <a:latin typeface="+mj-lt"/>
              <a:cs typeface="Noto Sans ExtraLight" panose="020B0302040504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AAB2E39-AF68-6C40-98B4-8B3CDAABFF4E}"/>
              </a:ext>
            </a:extLst>
          </p:cNvPr>
          <p:cNvSpPr txBox="1"/>
          <p:nvPr/>
        </p:nvSpPr>
        <p:spPr>
          <a:xfrm>
            <a:off x="2315875" y="4177288"/>
            <a:ext cx="1962641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2800" b="1" dirty="0" smtClean="0">
                <a:solidFill>
                  <a:schemeClr val="accent2"/>
                </a:solidFill>
                <a:latin typeface="+mj-lt"/>
                <a:cs typeface="Noto Sans ExtraLight" panose="020B0302040504020204" pitchFamily="34" charset="0"/>
              </a:rPr>
              <a:t>II</a:t>
            </a:r>
            <a:r>
              <a:rPr lang="ru-RU" sz="2800" b="1" dirty="0" smtClean="0">
                <a:solidFill>
                  <a:schemeClr val="accent2"/>
                </a:solidFill>
                <a:latin typeface="+mj-lt"/>
                <a:cs typeface="Noto Sans ExtraLight" panose="020B0302040504020204" pitchFamily="34" charset="0"/>
              </a:rPr>
              <a:t> квартал</a:t>
            </a:r>
            <a:endParaRPr lang="en-US" sz="2800" b="1" dirty="0">
              <a:solidFill>
                <a:schemeClr val="accent2"/>
              </a:solidFill>
              <a:latin typeface="+mj-lt"/>
              <a:cs typeface="Noto Sans ExtraLight" panose="020B0302040504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5AAB2E39-AF68-6C40-98B4-8B3CDAABFF4E}"/>
              </a:ext>
            </a:extLst>
          </p:cNvPr>
          <p:cNvSpPr txBox="1"/>
          <p:nvPr/>
        </p:nvSpPr>
        <p:spPr>
          <a:xfrm>
            <a:off x="7728133" y="1912366"/>
            <a:ext cx="2073003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/>
            <a:r>
              <a:rPr lang="en-US" sz="2800" b="1" dirty="0" smtClean="0">
                <a:solidFill>
                  <a:schemeClr val="accent2"/>
                </a:solidFill>
                <a:latin typeface="+mj-lt"/>
                <a:cs typeface="Noto Sans ExtraLight" panose="020B0302040504020204" pitchFamily="34" charset="0"/>
              </a:rPr>
              <a:t>III</a:t>
            </a:r>
            <a:r>
              <a:rPr lang="ru-RU" sz="2800" b="1" dirty="0" smtClean="0">
                <a:solidFill>
                  <a:schemeClr val="accent2"/>
                </a:solidFill>
                <a:latin typeface="+mj-lt"/>
                <a:cs typeface="Noto Sans ExtraLight" panose="020B0302040504020204" pitchFamily="34" charset="0"/>
              </a:rPr>
              <a:t> квартал</a:t>
            </a:r>
            <a:endParaRPr lang="en-US" sz="2800" b="1" dirty="0">
              <a:solidFill>
                <a:schemeClr val="accent2"/>
              </a:solidFill>
              <a:latin typeface="+mj-lt"/>
              <a:cs typeface="Noto Sans ExtraLight" panose="020B0302040504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5AAB2E39-AF68-6C40-98B4-8B3CDAABFF4E}"/>
              </a:ext>
            </a:extLst>
          </p:cNvPr>
          <p:cNvSpPr txBox="1"/>
          <p:nvPr/>
        </p:nvSpPr>
        <p:spPr>
          <a:xfrm>
            <a:off x="8025403" y="4201297"/>
            <a:ext cx="2122697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/>
            <a:r>
              <a:rPr lang="en-US" sz="2800" b="1" dirty="0" smtClean="0">
                <a:solidFill>
                  <a:schemeClr val="accent2"/>
                </a:solidFill>
                <a:latin typeface="+mj-lt"/>
                <a:cs typeface="Noto Sans ExtraLight" panose="020B0302040504020204" pitchFamily="34" charset="0"/>
              </a:rPr>
              <a:t>IV</a:t>
            </a:r>
            <a:r>
              <a:rPr lang="ru-RU" sz="2800" b="1" dirty="0" smtClean="0">
                <a:solidFill>
                  <a:schemeClr val="accent2"/>
                </a:solidFill>
                <a:latin typeface="+mj-lt"/>
                <a:cs typeface="Noto Sans ExtraLight" panose="020B0302040504020204" pitchFamily="34" charset="0"/>
              </a:rPr>
              <a:t> квартал</a:t>
            </a:r>
            <a:endParaRPr lang="en-US" sz="2800" b="1" dirty="0">
              <a:solidFill>
                <a:schemeClr val="accent2"/>
              </a:solidFill>
              <a:latin typeface="+mj-lt"/>
              <a:cs typeface="Noto Sans ExtraLight" panose="020B0302040504020204" pitchFamily="34" charset="0"/>
            </a:endParaRPr>
          </a:p>
        </p:txBody>
      </p:sp>
      <p:sp>
        <p:nvSpPr>
          <p:cNvPr id="18" name="Subtitle 2"/>
          <p:cNvSpPr txBox="1">
            <a:spLocks/>
          </p:cNvSpPr>
          <p:nvPr/>
        </p:nvSpPr>
        <p:spPr>
          <a:xfrm>
            <a:off x="329514" y="2553738"/>
            <a:ext cx="5655276" cy="170816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solidFill>
                  <a:srgbClr val="FFFFFF"/>
                </a:solidFill>
                <a:latin typeface="Arial Narrow" panose="020B0606020202030204" pitchFamily="34" charset="0"/>
              </a:rPr>
              <a:t>Февраль</a:t>
            </a:r>
            <a:r>
              <a:rPr lang="ru-RU" sz="1400" dirty="0">
                <a:solidFill>
                  <a:srgbClr val="FFFFFF"/>
                </a:solidFill>
                <a:latin typeface="Arial Narrow" panose="020B0606020202030204" pitchFamily="34" charset="0"/>
              </a:rPr>
              <a:t> </a:t>
            </a:r>
            <a:endParaRPr lang="ru-RU" sz="1400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400" dirty="0" err="1" smtClean="0">
                <a:solidFill>
                  <a:srgbClr val="FFFFFF"/>
                </a:solidFill>
                <a:latin typeface="Arial Narrow" panose="020B0606020202030204" pitchFamily="34" charset="0"/>
              </a:rPr>
              <a:t>Вебинар</a:t>
            </a:r>
            <a:r>
              <a:rPr lang="ru-RU" sz="1400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 </a:t>
            </a:r>
            <a:r>
              <a:rPr lang="ru-RU" sz="1400" dirty="0">
                <a:solidFill>
                  <a:srgbClr val="FFFFFF"/>
                </a:solidFill>
                <a:latin typeface="Arial Narrow" panose="020B0606020202030204" pitchFamily="34" charset="0"/>
              </a:rPr>
              <a:t>для участников проекта «НСК-конструктор карьеры: перспективы </a:t>
            </a:r>
            <a:r>
              <a:rPr lang="ru-RU" sz="1400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развития».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Март</a:t>
            </a:r>
            <a:r>
              <a:rPr lang="ru-RU" sz="1400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 </a:t>
            </a:r>
            <a:endParaRPr lang="ru-RU" sz="1400" dirty="0">
              <a:solidFill>
                <a:srgbClr val="FFFFFF"/>
              </a:solidFill>
              <a:latin typeface="Arial Narrow" panose="020B060602020203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400" dirty="0" err="1">
                <a:solidFill>
                  <a:srgbClr val="FFFFFF"/>
                </a:solidFill>
                <a:latin typeface="Arial Narrow" panose="020B0606020202030204" pitchFamily="34" charset="0"/>
              </a:rPr>
              <a:t>Вебинар</a:t>
            </a:r>
            <a:r>
              <a:rPr lang="ru-RU" sz="1400" dirty="0">
                <a:solidFill>
                  <a:srgbClr val="FFFFFF"/>
                </a:solidFill>
                <a:latin typeface="Arial Narrow" panose="020B0606020202030204" pitchFamily="34" charset="0"/>
              </a:rPr>
              <a:t> для участников проекта НСК-конструктор карьеры по обмену опытом и разработке содержания УД «Конструктор карьеры» и </a:t>
            </a:r>
            <a:r>
              <a:rPr lang="ru-RU" sz="1400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УМК.</a:t>
            </a:r>
            <a:endParaRPr lang="ru-RU" sz="1400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329514" y="5058113"/>
            <a:ext cx="5655276" cy="168623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1087636" rtl="0" eaLnBrk="1" fontAlgn="auto" latinLnBrk="0" hangingPunct="1">
              <a:lnSpc>
                <a:spcPct val="11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6020202030204" pitchFamily="34" charset="0"/>
              </a:rPr>
              <a:t>Апрель</a:t>
            </a:r>
          </a:p>
          <a:p>
            <a:pPr marL="342900" marR="0" lvl="0" indent="-342900" algn="just" defTabSz="1087636" rtl="0" eaLnBrk="1" fontAlgn="auto" latinLnBrk="0" hangingPunct="1">
              <a:lnSpc>
                <a:spcPct val="11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6020202030204" pitchFamily="34" charset="0"/>
              </a:rPr>
              <a:t>Вебинар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6020202030204" pitchFamily="34" charset="0"/>
              </a:rPr>
              <a:t>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6020202030204" pitchFamily="34" charset="0"/>
              </a:rPr>
              <a:t>для ПОО «Разработка страницы сайта образовательной организации по продвижению НСК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6020202030204" pitchFamily="34" charset="0"/>
              </a:rPr>
              <a:t>»;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panose="020B0606020202030204" pitchFamily="34" charset="0"/>
            </a:endParaRPr>
          </a:p>
          <a:p>
            <a:pPr marL="0" marR="0" lvl="0" indent="0" algn="just" defTabSz="1087636" rtl="0" eaLnBrk="1" fontAlgn="auto" latinLnBrk="0" hangingPunct="1">
              <a:lnSpc>
                <a:spcPct val="11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6020202030204" pitchFamily="34" charset="0"/>
              </a:rPr>
              <a:t>Июнь 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panose="020B0606020202030204" pitchFamily="34" charset="0"/>
            </a:endParaRPr>
          </a:p>
          <a:p>
            <a:pPr marL="342900" marR="0" lvl="0" indent="-342900" algn="just" defTabSz="1087636" rtl="0" eaLnBrk="1" fontAlgn="auto" latinLnBrk="0" hangingPunct="1">
              <a:lnSpc>
                <a:spcPct val="115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6020202030204" pitchFamily="34" charset="0"/>
              </a:rPr>
              <a:t>Конкурс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6020202030204" pitchFamily="34" charset="0"/>
              </a:rPr>
              <a:t>лучших практик по продвижению НСК в молодежной среде (июнь-сентябрь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6020202030204" pitchFamily="34" charset="0"/>
              </a:rPr>
              <a:t>).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20" name="Subtitle 2"/>
          <p:cNvSpPr txBox="1">
            <a:spLocks/>
          </p:cNvSpPr>
          <p:nvPr/>
        </p:nvSpPr>
        <p:spPr>
          <a:xfrm>
            <a:off x="6072514" y="2527157"/>
            <a:ext cx="5857103" cy="170816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1087636" rtl="0" eaLnBrk="1" fontAlgn="auto" latinLnBrk="0" hangingPunct="1">
              <a:lnSpc>
                <a:spcPct val="11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6020202030204" pitchFamily="34" charset="0"/>
              </a:rPr>
              <a:t>Июль</a:t>
            </a:r>
          </a:p>
          <a:p>
            <a:pPr marL="342900" marR="0" lvl="0" indent="-342900" algn="just" defTabSz="1087636" rtl="0" eaLnBrk="1" fontAlgn="auto" latinLnBrk="0" hangingPunct="1">
              <a:lnSpc>
                <a:spcPct val="115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6020202030204" pitchFamily="34" charset="0"/>
              </a:rPr>
              <a:t>Анализ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6020202030204" pitchFamily="34" charset="0"/>
              </a:rPr>
              <a:t>сайтов ПОО на предмет содержания информации о инструментах НСК и возможностях трудоустройства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6020202030204" pitchFamily="34" charset="0"/>
              </a:rPr>
              <a:t>выпускников;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panose="020B0606020202030204" pitchFamily="34" charset="0"/>
            </a:endParaRPr>
          </a:p>
          <a:p>
            <a:pPr marL="0" marR="0" lvl="0" indent="0" algn="just" defTabSz="1087636" rtl="0" eaLnBrk="1" fontAlgn="auto" latinLnBrk="0" hangingPunct="1">
              <a:lnSpc>
                <a:spcPct val="11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6020202030204" pitchFamily="34" charset="0"/>
              </a:rPr>
              <a:t>Сентябрь 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panose="020B0606020202030204" pitchFamily="34" charset="0"/>
            </a:endParaRPr>
          </a:p>
          <a:p>
            <a:pPr marL="342900" marR="0" lvl="0" indent="-342900" algn="just" defTabSz="1087636" rtl="0" eaLnBrk="1" fontAlgn="auto" latinLnBrk="0" hangingPunct="1">
              <a:lnSpc>
                <a:spcPct val="11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6020202030204" pitchFamily="34" charset="0"/>
              </a:rPr>
              <a:t>Проектная сессия по разработке новых решений проекта «НСК-конструктор карьеры» в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6020202030204" pitchFamily="34" charset="0"/>
              </a:rPr>
              <a:t>ПОО.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21" name="Subtitle 2"/>
          <p:cNvSpPr txBox="1">
            <a:spLocks/>
          </p:cNvSpPr>
          <p:nvPr/>
        </p:nvSpPr>
        <p:spPr>
          <a:xfrm>
            <a:off x="6040790" y="4550736"/>
            <a:ext cx="5920549" cy="224676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1087636" rtl="0" eaLnBrk="1" fontAlgn="auto" latinLnBrk="0" hangingPunct="1">
              <a:lnSpc>
                <a:spcPct val="11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6020202030204" pitchFamily="34" charset="0"/>
              </a:rPr>
              <a:t>Ноябрь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6020202030204" pitchFamily="34" charset="0"/>
              </a:rPr>
              <a:t> 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panose="020B0606020202030204" pitchFamily="34" charset="0"/>
            </a:endParaRPr>
          </a:p>
          <a:p>
            <a:pPr marL="342900" marR="0" lvl="0" indent="-342900" algn="just" defTabSz="1087636" rtl="0" eaLnBrk="1" fontAlgn="auto" latinLnBrk="0" hangingPunct="1">
              <a:lnSpc>
                <a:spcPct val="11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6020202030204" pitchFamily="34" charset="0"/>
              </a:rPr>
              <a:t>Межрегиональный форум студентов «</a:t>
            </a:r>
            <a:r>
              <a:rPr kumimoji="0" lang="ru-R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6020202030204" pitchFamily="34" charset="0"/>
              </a:rPr>
              <a:t>Prof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6020202030204" pitchFamily="34" charset="0"/>
              </a:rPr>
              <a:t>-карьера»;</a:t>
            </a:r>
          </a:p>
          <a:p>
            <a:pPr marL="342900" marR="0" lvl="0" indent="-342900" algn="just" defTabSz="1087636" rtl="0" eaLnBrk="1" fontAlgn="auto" latinLnBrk="0" hangingPunct="1">
              <a:lnSpc>
                <a:spcPct val="11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6020202030204" pitchFamily="34" charset="0"/>
              </a:rPr>
              <a:t>Межрегиональная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6020202030204" pitchFamily="34" charset="0"/>
              </a:rPr>
              <a:t>конференция по обобщению опыта работы и обсуждению результатов проекта по продвижению НСК в молодежной среде» (при поддержке НАРК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6020202030204" pitchFamily="34" charset="0"/>
              </a:rPr>
              <a:t>).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panose="020B0606020202030204" pitchFamily="34" charset="0"/>
            </a:endParaRPr>
          </a:p>
          <a:p>
            <a:pPr marL="0" marR="0" lvl="0" indent="0" algn="just" defTabSz="1087636" rtl="0" eaLnBrk="1" fontAlgn="auto" latinLnBrk="0" hangingPunct="1">
              <a:lnSpc>
                <a:spcPct val="11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6020202030204" pitchFamily="34" charset="0"/>
              </a:rPr>
              <a:t>Декабрь </a:t>
            </a:r>
            <a:endParaRPr kumimoji="0" lang="en-US" sz="1400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panose="020B0606020202030204" pitchFamily="34" charset="0"/>
            </a:endParaRPr>
          </a:p>
          <a:p>
            <a:pPr marL="342900" marR="0" lvl="0" indent="-342900" algn="just" defTabSz="1087636" rtl="0" eaLnBrk="1" fontAlgn="auto" latinLnBrk="0" hangingPunct="1">
              <a:lnSpc>
                <a:spcPct val="11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6020202030204" pitchFamily="34" charset="0"/>
              </a:rPr>
              <a:t>Проведение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6020202030204" pitchFamily="34" charset="0"/>
              </a:rPr>
              <a:t>опроса молодежи по вопросам информированности о инструментах НСК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6020202030204" pitchFamily="34" charset="0"/>
              </a:rPr>
              <a:t>.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1220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6522" y="1141346"/>
            <a:ext cx="9610862" cy="893400"/>
          </a:xfrm>
        </p:spPr>
        <p:txBody>
          <a:bodyPr/>
          <a:lstStyle/>
          <a:p>
            <a:pPr algn="ctr"/>
            <a:r>
              <a:rPr lang="ru-RU" dirty="0" smtClean="0"/>
              <a:t>Информация о мероприятии </a:t>
            </a:r>
            <a:br>
              <a:rPr lang="ru-RU" dirty="0" smtClean="0"/>
            </a:br>
            <a:r>
              <a:rPr lang="ru-RU" dirty="0" smtClean="0"/>
              <a:t>на сайт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34314" y="2405449"/>
            <a:ext cx="109233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600" dirty="0">
                <a:latin typeface="Arial Narrow" panose="020B0606020202030204" pitchFamily="34" charset="0"/>
              </a:rPr>
              <a:t>правильное название мероприятия; </a:t>
            </a:r>
            <a:endParaRPr lang="ru-RU" sz="3600" dirty="0" smtClean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600" dirty="0" smtClean="0">
                <a:latin typeface="Arial Narrow" panose="020B0606020202030204" pitchFamily="34" charset="0"/>
              </a:rPr>
              <a:t>характеристика </a:t>
            </a:r>
            <a:r>
              <a:rPr lang="ru-RU" sz="3600" dirty="0">
                <a:latin typeface="Arial Narrow" panose="020B0606020202030204" pitchFamily="34" charset="0"/>
              </a:rPr>
              <a:t>мероприятия; </a:t>
            </a:r>
            <a:endParaRPr lang="ru-RU" sz="3600" dirty="0" smtClean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600" dirty="0" smtClean="0">
                <a:latin typeface="Arial Narrow" panose="020B0606020202030204" pitchFamily="34" charset="0"/>
              </a:rPr>
              <a:t>сколько </a:t>
            </a:r>
            <a:r>
              <a:rPr lang="ru-RU" sz="3600" dirty="0">
                <a:latin typeface="Arial Narrow" panose="020B0606020202030204" pitchFamily="34" charset="0"/>
              </a:rPr>
              <a:t>студентов/учеников было задействовано в данном мероприятии; </a:t>
            </a:r>
            <a:endParaRPr lang="ru-RU" sz="3600" dirty="0" smtClean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600" dirty="0" smtClean="0">
                <a:latin typeface="Arial Narrow" panose="020B0606020202030204" pitchFamily="34" charset="0"/>
              </a:rPr>
              <a:t>должны </a:t>
            </a:r>
            <a:r>
              <a:rPr lang="ru-RU" sz="3600" dirty="0">
                <a:latin typeface="Arial Narrow" panose="020B0606020202030204" pitchFamily="34" charset="0"/>
              </a:rPr>
              <a:t>быть фотографии хорошего качества, с </a:t>
            </a:r>
            <a:r>
              <a:rPr lang="ru-RU" sz="3600" dirty="0" smtClean="0">
                <a:latin typeface="Arial Narrow" panose="020B0606020202030204" pitchFamily="34" charset="0"/>
              </a:rPr>
              <a:t>мероприятия</a:t>
            </a:r>
            <a:endParaRPr lang="ru-RU" sz="3600" dirty="0">
              <a:latin typeface="Arial Narrow" panose="020B0606020202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1279" y="299007"/>
            <a:ext cx="2792210" cy="4206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519" y="170979"/>
            <a:ext cx="2743438" cy="67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3581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Цитаты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1_Цитаты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823</Words>
  <Application>Microsoft Office PowerPoint</Application>
  <PresentationFormat>Широкоэкранный</PresentationFormat>
  <Paragraphs>112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18" baseType="lpstr">
      <vt:lpstr>Arial</vt:lpstr>
      <vt:lpstr>Arial Narrow</vt:lpstr>
      <vt:lpstr>Bahnschrift Condensed</vt:lpstr>
      <vt:lpstr>Century Gothic</vt:lpstr>
      <vt:lpstr>Noto Sans ExtraLight</vt:lpstr>
      <vt:lpstr>Open Sans Light</vt:lpstr>
      <vt:lpstr>Times New Roman</vt:lpstr>
      <vt:lpstr>Wingdings</vt:lpstr>
      <vt:lpstr>Wingdings 2</vt:lpstr>
      <vt:lpstr>Цитаты</vt:lpstr>
      <vt:lpstr>1_Цитаты</vt:lpstr>
      <vt:lpstr>ВЕБИНАР «НСК - КОНСТРУКТОР КАРЬЕРЫ: ПЕРСПЕКТИВЫ РАЗВИТИЯ ПРОЕКТА »</vt:lpstr>
      <vt:lpstr>Результаты опроса АНО НАРК</vt:lpstr>
      <vt:lpstr>Планирование 2021 года </vt:lpstr>
      <vt:lpstr>2 квартал</vt:lpstr>
      <vt:lpstr>4 квартал </vt:lpstr>
      <vt:lpstr>Презентация PowerPoint</vt:lpstr>
      <vt:lpstr>Информация о мероприятии  на сайт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ВЕБИНАР «НСК - КОНСТРУКТОР КАРЬЕРЫ: ПЕРСПЕКТИВЫ РАЗВИТИЯ ПРОЕКТА »</dc:title>
  <dc:creator>Корниенко Дарья Евгеньевна</dc:creator>
  <cp:lastModifiedBy>Корниенко Дарья Евгеньевна</cp:lastModifiedBy>
  <cp:revision>20</cp:revision>
  <dcterms:created xsi:type="dcterms:W3CDTF">2021-02-16T08:01:15Z</dcterms:created>
  <dcterms:modified xsi:type="dcterms:W3CDTF">2021-02-17T05:45:59Z</dcterms:modified>
</cp:coreProperties>
</file>