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6" r:id="rId3"/>
    <p:sldId id="265" r:id="rId4"/>
    <p:sldId id="302" r:id="rId5"/>
    <p:sldId id="266" r:id="rId6"/>
    <p:sldId id="286" r:id="rId7"/>
    <p:sldId id="259" r:id="rId8"/>
    <p:sldId id="297" r:id="rId9"/>
    <p:sldId id="298" r:id="rId10"/>
    <p:sldId id="296" r:id="rId11"/>
    <p:sldId id="299" r:id="rId12"/>
    <p:sldId id="30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Урбагаева" initials="МУ" lastIdx="0" clrIdx="0">
    <p:extLst>
      <p:ext uri="{19B8F6BF-5375-455C-9EA6-DF929625EA0E}">
        <p15:presenceInfo xmlns:p15="http://schemas.microsoft.com/office/powerpoint/2012/main" userId="Марина Урбагае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B7-420F-A519-A05BE759E3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B7-420F-A519-A05BE759E3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B7-420F-A519-A05BE759E3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B7-420F-A519-A05BE759E3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B7-420F-A519-A05BE759E3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B7-420F-A519-A05BE759E31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B7-420F-A519-A05BE759E31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0B7-420F-A519-A05BE759E3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Лист4!$A$1:$A$8</c:f>
              <c:strCache>
                <c:ptCount val="8"/>
                <c:pt idx="0">
                  <c:v>Подведомственных МО ИО </c:v>
                </c:pt>
                <c:pt idx="1">
                  <c:v>Подведомственных МЗ ИО </c:v>
                </c:pt>
                <c:pt idx="2">
                  <c:v>Подведомственных МК ИО </c:v>
                </c:pt>
                <c:pt idx="3">
                  <c:v>Подведомственных МС ИО </c:v>
                </c:pt>
                <c:pt idx="4">
                  <c:v>Подведомственных МСР ИО </c:v>
                </c:pt>
                <c:pt idx="5">
                  <c:v>Подведомственных МС РФ </c:v>
                </c:pt>
                <c:pt idx="6">
                  <c:v>Частные ОО</c:v>
                </c:pt>
                <c:pt idx="7">
                  <c:v>ВУЗы, реализующие ОП СПО</c:v>
                </c:pt>
              </c:strCache>
            </c:strRef>
          </c:cat>
          <c:val>
            <c:numRef>
              <c:f>Лист4!$B$1:$B$8</c:f>
              <c:numCache>
                <c:formatCode>General</c:formatCode>
                <c:ptCount val="8"/>
                <c:pt idx="0">
                  <c:v>56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7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0B7-420F-A519-A05BE759E3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2021 год выпуска по состоянию на 1 марта 2022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диаграмма!$B$1:$L$1</c:f>
              <c:strCache>
                <c:ptCount val="11"/>
                <c:pt idx="0">
                  <c:v>Трудоустроены не по профессии, не по специльности</c:v>
                </c:pt>
                <c:pt idx="1">
                  <c:v>В том числе (из трудоустроенных): в соответствии с освоенной профессией, специальностью (исходя из осуществляемой трудовой функции)</c:v>
                </c:pt>
                <c:pt idx="2">
                  <c:v>В том числе (из трудоустроенных): работают на протяжении не менее 4-х месяцев на последнем месте работы</c:v>
                </c:pt>
                <c:pt idx="3">
                  <c:v>Индивидуальные предприниматели </c:v>
                </c:pt>
                <c:pt idx="4">
                  <c:v>Самозанятые (перешедшие на специальный налоговый режим  - налог на профессиональный доход)</c:v>
                </c:pt>
                <c:pt idx="5">
                  <c:v>Продолжили обучение</c:v>
                </c:pt>
                <c:pt idx="6">
                  <c:v>Проходят службу в армии по призыву</c:v>
                </c:pt>
                <c:pt idx="7">
                  <c:v>Находятся в отпуске по уходу 
за ребенком</c:v>
                </c:pt>
                <c:pt idx="8">
                  <c:v>Зона риска (требует оперативных мер и адресной работы)</c:v>
                </c:pt>
                <c:pt idx="9">
                  <c:v>Прочее, редкие жизненные обстоятельства</c:v>
                </c:pt>
                <c:pt idx="10">
                  <c:v>Профессиональные намерения выпускников, ожидаемый эффект от работы по содействию занятости (на ближайшую перспективу - порядка 3-х месяцев)</c:v>
                </c:pt>
              </c:strCache>
            </c:strRef>
          </c:cat>
          <c:val>
            <c:numRef>
              <c:f>диаграмма!$B$2:$L$2</c:f>
              <c:numCache>
                <c:formatCode>0.00%</c:formatCode>
                <c:ptCount val="11"/>
                <c:pt idx="0">
                  <c:v>0.15</c:v>
                </c:pt>
                <c:pt idx="1">
                  <c:v>0.37974296205630353</c:v>
                </c:pt>
                <c:pt idx="2">
                  <c:v>0.27241432068543453</c:v>
                </c:pt>
                <c:pt idx="3">
                  <c:v>4.5899632802937577E-3</c:v>
                </c:pt>
                <c:pt idx="4">
                  <c:v>1.0709914320685434E-2</c:v>
                </c:pt>
                <c:pt idx="5">
                  <c:v>0.13043145654834762</c:v>
                </c:pt>
                <c:pt idx="6">
                  <c:v>0.21695226438188495</c:v>
                </c:pt>
                <c:pt idx="7">
                  <c:v>4.0774173806609547E-2</c:v>
                </c:pt>
                <c:pt idx="8">
                  <c:v>4.207466340269278E-2</c:v>
                </c:pt>
                <c:pt idx="9">
                  <c:v>3.5189718482252141E-3</c:v>
                </c:pt>
                <c:pt idx="10">
                  <c:v>1.6753365973072216E-2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0-4E72-8343-353F3227E7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4272496"/>
        <c:axId val="281439328"/>
      </c:barChart>
      <c:catAx>
        <c:axId val="43427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439328"/>
        <c:crosses val="autoZero"/>
        <c:auto val="1"/>
        <c:lblAlgn val="ctr"/>
        <c:lblOffset val="100"/>
        <c:noMultiLvlLbl val="0"/>
      </c:catAx>
      <c:valAx>
        <c:axId val="28143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27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2021 год выпуска по состоянию на </a:t>
            </a:r>
          </a:p>
          <a:p>
            <a:pPr>
              <a:def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 марта 2022 года (в разрезе профессий)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800" b="1" i="0" u="none" strike="noStrike" kern="100" spc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п!$B$56:$K$56</c:f>
              <c:strCache>
                <c:ptCount val="10"/>
                <c:pt idx="0">
                  <c:v>Трудоустроены не по профессии</c:v>
                </c:pt>
                <c:pt idx="1">
                  <c:v>В том числе (из трудоустроенных): в соответствии с освоенной профессией, специальностью (исходя из осуществляемой трудовой функции)</c:v>
                </c:pt>
                <c:pt idx="2">
                  <c:v>Индивидуальные предприниматели </c:v>
                </c:pt>
                <c:pt idx="3">
                  <c:v>Самозанятые (перешедшие на специальный налоговый режим  - налог на профессиональный доход)</c:v>
                </c:pt>
                <c:pt idx="4">
                  <c:v>Продолжили обучение</c:v>
                </c:pt>
                <c:pt idx="5">
                  <c:v>Проходят службу в армии по призыву</c:v>
                </c:pt>
                <c:pt idx="6">
                  <c:v>Находятся в отпуске по уходу 
за ребенком</c:v>
                </c:pt>
                <c:pt idx="7">
                  <c:v>Зона риска (требует оперативных мер и адресной работы)</c:v>
                </c:pt>
                <c:pt idx="8">
                  <c:v>Прочее, редкие жизненные обстоятельства</c:v>
                </c:pt>
                <c:pt idx="9">
                  <c:v>Профессиональные намерения выпускников, ожидаемый эффект от работы по содействию занятости (на ближайшую перспективу - порядка 3-х месяцев)</c:v>
                </c:pt>
              </c:strCache>
            </c:strRef>
          </c:cat>
          <c:val>
            <c:numRef>
              <c:f>п!$B$57:$K$57</c:f>
              <c:numCache>
                <c:formatCode>0.00%</c:formatCode>
                <c:ptCount val="10"/>
                <c:pt idx="0">
                  <c:v>0.13600000000000001</c:v>
                </c:pt>
                <c:pt idx="1">
                  <c:v>0.25900621118012424</c:v>
                </c:pt>
                <c:pt idx="2">
                  <c:v>2.4844720496894411E-3</c:v>
                </c:pt>
                <c:pt idx="3">
                  <c:v>9.0062111801242229E-3</c:v>
                </c:pt>
                <c:pt idx="4">
                  <c:v>7.5776397515527949E-2</c:v>
                </c:pt>
                <c:pt idx="5">
                  <c:v>0.38105590062111799</c:v>
                </c:pt>
                <c:pt idx="6">
                  <c:v>4.9378881987577637E-2</c:v>
                </c:pt>
                <c:pt idx="7">
                  <c:v>7.0807453416149066E-2</c:v>
                </c:pt>
                <c:pt idx="8">
                  <c:v>3.4161490683229812E-3</c:v>
                </c:pt>
                <c:pt idx="9">
                  <c:v>1.3043478260869565E-2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6-4EC9-86B1-47E0439432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503616"/>
        <c:axId val="287173088"/>
      </c:barChart>
      <c:catAx>
        <c:axId val="2825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173088"/>
        <c:crosses val="autoZero"/>
        <c:auto val="1"/>
        <c:lblAlgn val="ctr"/>
        <c:lblOffset val="100"/>
        <c:noMultiLvlLbl val="0"/>
      </c:catAx>
      <c:valAx>
        <c:axId val="28717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5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800" b="1" i="0" u="none" strike="noStrike" kern="100" spc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2021 год выпуска по состоянию на </a:t>
            </a:r>
          </a:p>
          <a:p>
            <a:pPr>
              <a:defRPr lang="ru-RU" sz="2800" b="1" kern="1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 марта 2022 года (в разрезе специальностей)</a:t>
            </a:r>
          </a:p>
        </c:rich>
      </c:tx>
      <c:layout>
        <c:manualLayout>
          <c:xMode val="edge"/>
          <c:yMode val="edge"/>
          <c:x val="0.12474986501051552"/>
          <c:y val="7.657120187243720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800" b="1" i="0" u="none" strike="noStrike" kern="100" spc="0" baseline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с!$A$135:$J$135</c:f>
              <c:strCache>
                <c:ptCount val="10"/>
                <c:pt idx="0">
                  <c:v>Трудоустроены не по специальности</c:v>
                </c:pt>
                <c:pt idx="1">
                  <c:v>В том числе (из трудоустроенных): в соответствии с освоенной профессией, специальностью (исходя из осуществляемой трудовой функции)</c:v>
                </c:pt>
                <c:pt idx="2">
                  <c:v>Индивидуальные предприниматели </c:v>
                </c:pt>
                <c:pt idx="3">
                  <c:v>Самозанятые (перешедшие на специальный налоговый режим  - налог на профессиональный доход)</c:v>
                </c:pt>
                <c:pt idx="4">
                  <c:v>Продолжили обучение</c:v>
                </c:pt>
                <c:pt idx="5">
                  <c:v>Проходят службу в армии по призыву</c:v>
                </c:pt>
                <c:pt idx="6">
                  <c:v>Находятся в отпуске по уходу 
за ребенком</c:v>
                </c:pt>
                <c:pt idx="7">
                  <c:v>Зона риска (требует оперативных мер и адресной работы)</c:v>
                </c:pt>
                <c:pt idx="8">
                  <c:v>Прочее, редкие жизненные обстоятельства</c:v>
                </c:pt>
                <c:pt idx="9">
                  <c:v>Профессиональные намерения выпускников, ожидаемый эффект от работы по содействию занятости (на ближайшую перспективу - порядка 3-х месяцев)</c:v>
                </c:pt>
              </c:strCache>
            </c:strRef>
          </c:cat>
          <c:val>
            <c:numRef>
              <c:f>с!$A$136:$J$136</c:f>
              <c:numCache>
                <c:formatCode>0.00%</c:formatCode>
                <c:ptCount val="10"/>
                <c:pt idx="0">
                  <c:v>0.17549999999999999</c:v>
                </c:pt>
                <c:pt idx="1">
                  <c:v>0.41920422249289485</c:v>
                </c:pt>
                <c:pt idx="2">
                  <c:v>5.2781161185546082E-3</c:v>
                </c:pt>
                <c:pt idx="3">
                  <c:v>1.1266747868453105E-2</c:v>
                </c:pt>
                <c:pt idx="4">
                  <c:v>0.14829476248477466</c:v>
                </c:pt>
                <c:pt idx="5">
                  <c:v>0.14829476248477466</c:v>
                </c:pt>
                <c:pt idx="6">
                  <c:v>3.7961835160373526E-2</c:v>
                </c:pt>
                <c:pt idx="7">
                  <c:v>3.2683719041818923E-2</c:v>
                </c:pt>
                <c:pt idx="8">
                  <c:v>3.552578156719448E-3</c:v>
                </c:pt>
                <c:pt idx="9">
                  <c:v>1.7965895249695493E-2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8-487D-B59D-E079EABD2E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8163296"/>
        <c:axId val="275752480"/>
      </c:barChart>
      <c:catAx>
        <c:axId val="28816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5752480"/>
        <c:crosses val="autoZero"/>
        <c:auto val="1"/>
        <c:lblAlgn val="ctr"/>
        <c:lblOffset val="100"/>
        <c:noMultiLvlLbl val="0"/>
      </c:catAx>
      <c:valAx>
        <c:axId val="27575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16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70E82-22A8-4F6E-BFC2-5899BC6BB46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52985-3357-488B-9BF5-DF2D095CC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3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E42AB-299C-4673-ABAF-1C87CF7AA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AB8053-6DE7-45CD-A358-AC9CA0C63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A94C4-0C05-4225-A922-EF5ECBC8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D5930-A589-43AA-A71F-81B57B55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1B10F-B050-4F95-B57D-8246C078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9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687E3-FFF8-4463-BC26-0A5EF274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A3F28E-598A-4A7D-BFB4-D89C77D92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C50D4-B222-4C99-BC84-154DB203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BD54F-B601-4153-96BE-FCD6D9FB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2A0312-F95B-4A6C-A6A1-F1E47914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9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BDDF18-070A-406B-84D5-19E743758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B64EAE-8C79-4094-A8C5-6BAAF0204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8C5442-F732-4DE7-A9B1-22A16D3A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6EC4C-C88C-4194-B1A9-C3A5779D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3C75A-656B-431B-8C9F-187EEDC6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1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81411-B8ED-4485-B82A-580687F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07A2B-15A1-49CA-86F8-AE88F544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4226E-759C-4DB7-B00E-5BB51F46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5CCCC-E1CE-461F-A77A-B624FAE7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60F8F-366B-4683-AD5B-6A3B00D7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0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5FEB8-1D31-4496-9FAF-710C1032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050C8-214D-41EA-A196-CB0EBE3AE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72B22-28CD-4515-9EBC-698B1295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1A87F-6DF8-4CCF-9DA2-D9B168F2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B9B3A-F109-4ABD-B71D-1F34F509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7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6E2A3-5BEA-4F1F-B1F9-6B606E64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3F3925-AFCB-443A-A5F5-C33B24D78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3BE5D-C744-43B9-881C-7DCD8CDCD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35DBA-E406-4AF2-B9C2-35F5A900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E77D62-A1A7-416B-A52E-24995526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7E136A-F8F8-4530-9361-A3DB3E4C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5D759-8FD6-4661-9444-05B52081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6213F-231B-4B75-A85A-D8E269E04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88E55E-1CF0-47E1-8E5A-2B6FCDE5B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5D1C82-F517-4A39-A6F4-76765C1EA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8CCE35-D9DA-4600-B177-8340023D9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358331-B531-4A82-AC44-600FEF6E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BF70BD-9D1B-4636-93EC-CD68A28D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1E5F80-FEEE-4B3B-AFD6-EF8E5EB7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2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40FEC-4B66-4087-AF21-882F5F74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A27AD2-FC98-4267-A2ED-7720581E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8BFB5D-C156-4ED9-B4D5-24A4DFE7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2F93CF-5647-43A9-8879-6CA3F073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A6965D-52A8-4ACE-A40E-BE98A89D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C5565A-090B-4DBB-953E-9132036A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62EEF3-3DB3-4486-B69C-CC5E2164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1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EE625-4654-4E21-BF27-74B1ECBF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C74F3B-AB23-44C4-94D6-AD13F39D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AFD348-1B13-4572-BF56-575523236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EF4847-90AA-4B2C-83D0-39BD2F37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7ECAC-2F8A-41D0-A392-FB60E2EA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16C0AA-D53D-4F11-A9AD-87017018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9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099C2-FE7A-4538-A552-2D66CCC7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3396-F804-46E7-B0F6-F28A6E853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219C2E-D984-4949-8B5F-933D97D01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3D610-2DAE-4ABE-8185-67DB7577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818B7B-DACD-475E-BF50-2BC8C3B7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161D91-22A6-4AFE-A7E4-F07F524B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7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F802B-BDDD-4115-81C4-BCDA76FB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E1D55C-0C18-42EA-8A63-091762C7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91CC8-E347-45CD-B368-DC58744A3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D4E6-D86C-40AF-AB12-6BD188D1AC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AA3E8-E7F8-42A8-9444-8932C888C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19C04-A4DB-4FB8-ADA9-2C93DEDC1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914DD0-55D1-4EA4-9F08-FE29080C4E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3" y="0"/>
            <a:ext cx="12192000" cy="6565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86C8D2-2340-41DF-B210-D750E77340A4}"/>
              </a:ext>
            </a:extLst>
          </p:cNvPr>
          <p:cNvSpPr txBox="1"/>
          <p:nvPr/>
        </p:nvSpPr>
        <p:spPr>
          <a:xfrm>
            <a:off x="637310" y="2447541"/>
            <a:ext cx="3837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Информация по состоянию на  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1 марта 2022 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4043A-187F-4F97-8329-8203ADBDF9C1}"/>
              </a:ext>
            </a:extLst>
          </p:cNvPr>
          <p:cNvSpPr txBox="1"/>
          <p:nvPr/>
        </p:nvSpPr>
        <p:spPr>
          <a:xfrm>
            <a:off x="5500256" y="1955098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МОНИТОРИНГ ЗАНЯТОСТИ ВЫПУСКНИКОВ СРЕДНЕГО ПРОФЕССИОНАЛЬНОГО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23405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1CCBB8-D87B-46ED-9F51-00E4FE96C1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F888B0-2457-4DF1-A52D-93A7ADA49B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8410"/>
            <a:ext cx="12192000" cy="5181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FE45FC-84DB-40C7-882D-DB5B0DEF99D3}"/>
              </a:ext>
            </a:extLst>
          </p:cNvPr>
          <p:cNvSpPr/>
          <p:nvPr/>
        </p:nvSpPr>
        <p:spPr>
          <a:xfrm>
            <a:off x="-836405" y="765879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Профессии с высокими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марта 2022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678E3-4B66-4D7E-84BB-ED9612D7842B}"/>
              </a:ext>
            </a:extLst>
          </p:cNvPr>
          <p:cNvSpPr txBox="1"/>
          <p:nvPr/>
        </p:nvSpPr>
        <p:spPr>
          <a:xfrm>
            <a:off x="5195944" y="1609076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D76E7-5157-4C38-8B0D-9AC7B9C3ADE5}"/>
              </a:ext>
            </a:extLst>
          </p:cNvPr>
          <p:cNvSpPr txBox="1"/>
          <p:nvPr/>
        </p:nvSpPr>
        <p:spPr>
          <a:xfrm>
            <a:off x="6719833" y="1559253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54DCA41-7FAE-43F0-8D56-CEF0E06E7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39568"/>
              </p:ext>
            </p:extLst>
          </p:nvPr>
        </p:nvGraphicFramePr>
        <p:xfrm>
          <a:off x="1351012" y="1661264"/>
          <a:ext cx="3716013" cy="4492154"/>
        </p:xfrm>
        <a:graphic>
          <a:graphicData uri="http://schemas.openxmlformats.org/drawingml/2006/table">
            <a:tbl>
              <a:tblPr/>
              <a:tblGrid>
                <a:gridCol w="1877162">
                  <a:extLst>
                    <a:ext uri="{9D8B030D-6E8A-4147-A177-3AD203B41FA5}">
                      <a16:colId xmlns:a16="http://schemas.microsoft.com/office/drawing/2014/main" val="1585624431"/>
                    </a:ext>
                  </a:extLst>
                </a:gridCol>
                <a:gridCol w="1838851">
                  <a:extLst>
                    <a:ext uri="{9D8B030D-6E8A-4147-A177-3AD203B41FA5}">
                      <a16:colId xmlns:a16="http://schemas.microsoft.com/office/drawing/2014/main" val="136574926"/>
                    </a:ext>
                  </a:extLst>
                </a:gridCol>
              </a:tblGrid>
              <a:tr h="220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Лаборант-эколог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464067"/>
                  </a:ext>
                </a:extLst>
              </a:tr>
              <a:tr h="302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Продавец, контролер-кассир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160003"/>
                  </a:ext>
                </a:extLst>
              </a:tr>
              <a:tr h="450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Слесарь по контрольно-измерительным приборам и автоматике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5593"/>
                  </a:ext>
                </a:extLst>
              </a:tr>
              <a:tr h="3314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Делопроизводитель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856669"/>
                  </a:ext>
                </a:extLst>
              </a:tr>
              <a:tr h="450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сельскохозяйственного производства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975400"/>
                  </a:ext>
                </a:extLst>
              </a:tr>
              <a:tr h="220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Повар, кондитер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449109"/>
                  </a:ext>
                </a:extLst>
              </a:tr>
              <a:tr h="3029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Парикмахер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486058"/>
                  </a:ext>
                </a:extLst>
              </a:tr>
              <a:tr h="450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Наладчик аппаратного и программного обеспечения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18612"/>
                  </a:ext>
                </a:extLst>
              </a:tr>
              <a:tr h="302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по обработке цифровой информации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251969"/>
                  </a:ext>
                </a:extLst>
              </a:tr>
              <a:tr h="450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контрольно-измерительных приборов и автоматики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943390"/>
                  </a:ext>
                </a:extLst>
              </a:tr>
              <a:tr h="450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Тракторист-машинист сельскохозяйственного производства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144942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95A96C3-0FAD-47A0-A4BB-B9BA12009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216725"/>
              </p:ext>
            </p:extLst>
          </p:nvPr>
        </p:nvGraphicFramePr>
        <p:xfrm>
          <a:off x="7242347" y="1644889"/>
          <a:ext cx="4060396" cy="4575881"/>
        </p:xfrm>
        <a:graphic>
          <a:graphicData uri="http://schemas.openxmlformats.org/drawingml/2006/table">
            <a:tbl>
              <a:tblPr/>
              <a:tblGrid>
                <a:gridCol w="2030198">
                  <a:extLst>
                    <a:ext uri="{9D8B030D-6E8A-4147-A177-3AD203B41FA5}">
                      <a16:colId xmlns:a16="http://schemas.microsoft.com/office/drawing/2014/main" val="1780979347"/>
                    </a:ext>
                  </a:extLst>
                </a:gridCol>
                <a:gridCol w="2030198">
                  <a:extLst>
                    <a:ext uri="{9D8B030D-6E8A-4147-A177-3AD203B41FA5}">
                      <a16:colId xmlns:a16="http://schemas.microsoft.com/office/drawing/2014/main" val="2938055177"/>
                    </a:ext>
                  </a:extLst>
                </a:gridCol>
              </a:tblGrid>
              <a:tr h="3189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жилищно-коммунального хозяйства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625371"/>
                  </a:ext>
                </a:extLst>
              </a:tr>
              <a:tr h="3189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крана (крановщик)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457953"/>
                  </a:ext>
                </a:extLst>
              </a:tr>
              <a:tr h="4756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по ремонту и обслуживанию автомобилей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009753"/>
                  </a:ext>
                </a:extLst>
              </a:tr>
              <a:tr h="4756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лесозаготовительных и трелевочных машин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548667"/>
                  </a:ext>
                </a:extLst>
              </a:tr>
              <a:tr h="1727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локомотива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603237"/>
                  </a:ext>
                </a:extLst>
              </a:tr>
              <a:tr h="3189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по лесному хозяйству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708912"/>
                  </a:ext>
                </a:extLst>
              </a:tr>
              <a:tr h="788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Электромонтер-литейщик по монтажу воздушных линий высокого напряжения и контактной сети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365003"/>
                  </a:ext>
                </a:extLst>
              </a:tr>
              <a:tr h="3189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Станочник (металлообработка)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230153"/>
                  </a:ext>
                </a:extLst>
              </a:tr>
              <a:tr h="3189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Слесарь-сборщик авиационной техники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716566"/>
                  </a:ext>
                </a:extLst>
              </a:tr>
              <a:tr h="2571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Реставратор строительный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563439"/>
                  </a:ext>
                </a:extLst>
              </a:tr>
              <a:tr h="4756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Сварщик (ручной и частично механизированной сварки (наплавки)</a:t>
                      </a:r>
                    </a:p>
                  </a:txBody>
                  <a:tcPr marL="6475" marR="6475" marT="64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639183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1637D3-8580-4030-92AB-CFE12228CDB5}"/>
              </a:ext>
            </a:extLst>
          </p:cNvPr>
          <p:cNvSpPr/>
          <p:nvPr/>
        </p:nvSpPr>
        <p:spPr>
          <a:xfrm>
            <a:off x="5718458" y="733216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Профессии с низкими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марта 2022 года</a:t>
            </a:r>
          </a:p>
        </p:txBody>
      </p:sp>
    </p:spTree>
    <p:extLst>
      <p:ext uri="{BB962C8B-B14F-4D97-AF65-F5344CB8AC3E}">
        <p14:creationId xmlns:p14="http://schemas.microsoft.com/office/powerpoint/2010/main" val="349153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8D3546-55B9-4E17-9329-E7EDA50DC4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DD7C0B-610C-470A-90CF-7AB9A1FD20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6C59C-0B2B-46B5-8670-DE104D86740A}"/>
              </a:ext>
            </a:extLst>
          </p:cNvPr>
          <p:cNvSpPr txBox="1"/>
          <p:nvPr/>
        </p:nvSpPr>
        <p:spPr>
          <a:xfrm>
            <a:off x="4584404" y="1545984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50B7EF-1069-41D4-ADCC-36FF5E8678E0}"/>
              </a:ext>
            </a:extLst>
          </p:cNvPr>
          <p:cNvSpPr txBox="1"/>
          <p:nvPr/>
        </p:nvSpPr>
        <p:spPr>
          <a:xfrm>
            <a:off x="6589555" y="1554418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0F9582C-DF17-4DC1-9920-4C71414FB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263858"/>
              </p:ext>
            </p:extLst>
          </p:nvPr>
        </p:nvGraphicFramePr>
        <p:xfrm>
          <a:off x="6850812" y="1612098"/>
          <a:ext cx="4254424" cy="4598805"/>
        </p:xfrm>
        <a:graphic>
          <a:graphicData uri="http://schemas.openxmlformats.org/drawingml/2006/table">
            <a:tbl>
              <a:tblPr/>
              <a:tblGrid>
                <a:gridCol w="2526203">
                  <a:extLst>
                    <a:ext uri="{9D8B030D-6E8A-4147-A177-3AD203B41FA5}">
                      <a16:colId xmlns:a16="http://schemas.microsoft.com/office/drawing/2014/main" val="832408680"/>
                    </a:ext>
                  </a:extLst>
                </a:gridCol>
                <a:gridCol w="1728221">
                  <a:extLst>
                    <a:ext uri="{9D8B030D-6E8A-4147-A177-3AD203B41FA5}">
                      <a16:colId xmlns:a16="http://schemas.microsoft.com/office/drawing/2014/main" val="186610198"/>
                    </a:ext>
                  </a:extLst>
                </a:gridCol>
              </a:tblGrid>
              <a:tr h="15329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Землеустройство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733575"/>
                  </a:ext>
                </a:extLst>
              </a:tr>
              <a:tr h="45017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Эксплуатация и ремонт сельскохозяйственной техники и оборудования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536603"/>
                  </a:ext>
                </a:extLst>
              </a:tr>
              <a:tr h="15329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Флористика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470663"/>
                  </a:ext>
                </a:extLst>
              </a:tr>
              <a:tr h="5706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Автоматизация технологических процессов и производств (по отраслям)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282944"/>
                  </a:ext>
                </a:extLst>
              </a:tr>
              <a:tr h="3017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Строительство и эксплуатация инженерных сооружений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170482"/>
                  </a:ext>
                </a:extLst>
              </a:tr>
              <a:tr h="45017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Сооружение и эксплуатация газонефтепроводов и газонефтехранилиш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07188"/>
                  </a:ext>
                </a:extLst>
              </a:tr>
              <a:tr h="3017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Операционная деятельность в логистике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02886"/>
                  </a:ext>
                </a:extLst>
              </a:tr>
              <a:tr h="3017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Строительство и эксплуатация городских путей сообщения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725729"/>
                  </a:ext>
                </a:extLst>
              </a:tr>
              <a:tr h="3017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Программирование в компьютерных системах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010668"/>
                  </a:ext>
                </a:extLst>
              </a:tr>
              <a:tr h="3017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Организация обслуживания в общественном питании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039226"/>
                  </a:ext>
                </a:extLst>
              </a:tr>
              <a:tr h="68251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Монтаж и техническая эксплуатация промышленного оборудования (по отраслям)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449694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49CEF46C-7D9D-4E74-BC4E-163391B63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34863"/>
              </p:ext>
            </p:extLst>
          </p:nvPr>
        </p:nvGraphicFramePr>
        <p:xfrm>
          <a:off x="1268565" y="1680684"/>
          <a:ext cx="3838353" cy="4376414"/>
        </p:xfrm>
        <a:graphic>
          <a:graphicData uri="http://schemas.openxmlformats.org/drawingml/2006/table">
            <a:tbl>
              <a:tblPr/>
              <a:tblGrid>
                <a:gridCol w="2334676">
                  <a:extLst>
                    <a:ext uri="{9D8B030D-6E8A-4147-A177-3AD203B41FA5}">
                      <a16:colId xmlns:a16="http://schemas.microsoft.com/office/drawing/2014/main" val="3190162030"/>
                    </a:ext>
                  </a:extLst>
                </a:gridCol>
                <a:gridCol w="1503677">
                  <a:extLst>
                    <a:ext uri="{9D8B030D-6E8A-4147-A177-3AD203B41FA5}">
                      <a16:colId xmlns:a16="http://schemas.microsoft.com/office/drawing/2014/main" val="2508530816"/>
                    </a:ext>
                  </a:extLst>
                </a:gridCol>
              </a:tblGrid>
              <a:tr h="46018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Аналитический контроль качества химических соединений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642038"/>
                  </a:ext>
                </a:extLst>
              </a:tr>
              <a:tr h="31244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Агрономия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316854"/>
                  </a:ext>
                </a:extLst>
              </a:tr>
              <a:tr h="1567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Ветеринария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963244"/>
                  </a:ext>
                </a:extLst>
              </a:tr>
              <a:tr h="41658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Социально-культурная деятельность (по видам)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693964"/>
                  </a:ext>
                </a:extLst>
              </a:tr>
              <a:tr h="31244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Библиотековедение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961431"/>
                  </a:ext>
                </a:extLst>
              </a:tr>
              <a:tr h="41658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Вокальное искусство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057920"/>
                  </a:ext>
                </a:extLst>
              </a:tr>
              <a:tr h="9154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Хоровое дирижирование с присвоением квалификаций хормейстер, преподаватель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467123"/>
                  </a:ext>
                </a:extLst>
              </a:tr>
              <a:tr h="31244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Теория музыки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733"/>
                  </a:ext>
                </a:extLst>
              </a:tr>
              <a:tr h="20829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Живопись (по видам)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67430"/>
                  </a:ext>
                </a:extLst>
              </a:tr>
              <a:tr h="31244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Анимация (по видам)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146057"/>
                  </a:ext>
                </a:extLst>
              </a:tr>
              <a:tr h="5207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Лабораторная диагностика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54038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B9BDD52-0271-41FA-8D2A-77543B39ADE3}"/>
              </a:ext>
            </a:extLst>
          </p:cNvPr>
          <p:cNvSpPr/>
          <p:nvPr/>
        </p:nvSpPr>
        <p:spPr>
          <a:xfrm>
            <a:off x="-500740" y="765278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Специальности с высокими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марта 2022 года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C3C8E78-0317-4DD4-90DC-4502F8C4097C}"/>
              </a:ext>
            </a:extLst>
          </p:cNvPr>
          <p:cNvSpPr/>
          <p:nvPr/>
        </p:nvSpPr>
        <p:spPr>
          <a:xfrm>
            <a:off x="5602446" y="815287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Специальности с низкими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марта 2022 года</a:t>
            </a:r>
          </a:p>
        </p:txBody>
      </p:sp>
    </p:spTree>
    <p:extLst>
      <p:ext uri="{BB962C8B-B14F-4D97-AF65-F5344CB8AC3E}">
        <p14:creationId xmlns:p14="http://schemas.microsoft.com/office/powerpoint/2010/main" val="93900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C80C5D-3B14-48BA-915D-D2FD614D3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552EB-FFB3-44F4-A294-C21D39901C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E8E84-97C7-4F4D-99FD-84206741F8D1}"/>
              </a:ext>
            </a:extLst>
          </p:cNvPr>
          <p:cNvSpPr txBox="1"/>
          <p:nvPr/>
        </p:nvSpPr>
        <p:spPr>
          <a:xfrm>
            <a:off x="4722627" y="1701310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900CB-7F51-40C5-AC59-3FEE32307D51}"/>
              </a:ext>
            </a:extLst>
          </p:cNvPr>
          <p:cNvSpPr txBox="1"/>
          <p:nvPr/>
        </p:nvSpPr>
        <p:spPr>
          <a:xfrm>
            <a:off x="6425069" y="1687025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D233A8D-DEE7-4D99-B508-CCC2C7B5A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923524"/>
              </p:ext>
            </p:extLst>
          </p:nvPr>
        </p:nvGraphicFramePr>
        <p:xfrm>
          <a:off x="7276953" y="1701310"/>
          <a:ext cx="3877213" cy="4351335"/>
        </p:xfrm>
        <a:graphic>
          <a:graphicData uri="http://schemas.openxmlformats.org/drawingml/2006/table">
            <a:tbl>
              <a:tblPr/>
              <a:tblGrid>
                <a:gridCol w="2875429">
                  <a:extLst>
                    <a:ext uri="{9D8B030D-6E8A-4147-A177-3AD203B41FA5}">
                      <a16:colId xmlns:a16="http://schemas.microsoft.com/office/drawing/2014/main" val="631441926"/>
                    </a:ext>
                  </a:extLst>
                </a:gridCol>
                <a:gridCol w="1001784">
                  <a:extLst>
                    <a:ext uri="{9D8B030D-6E8A-4147-A177-3AD203B41FA5}">
                      <a16:colId xmlns:a16="http://schemas.microsoft.com/office/drawing/2014/main" val="2648845728"/>
                    </a:ext>
                  </a:extLst>
                </a:gridCol>
              </a:tblGrid>
              <a:tr h="4501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ПУ № 60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884542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Тайшетский промышленно-технологический техникум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352151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Усольский медицинский техникум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351651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Русско-Азиатский экономико-правовой колледж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297124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ИРГАУ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933256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Ангарский автотранспортный техникум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507992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ПУ № 48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50718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СПО ВСФ РГУП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902748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ПУ № 58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290265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Чунский многопрофильный техникум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264898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469EFEBC-A0F1-45B4-9945-05A8AFCA3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14573"/>
              </p:ext>
            </p:extLst>
          </p:nvPr>
        </p:nvGraphicFramePr>
        <p:xfrm>
          <a:off x="562789" y="1658353"/>
          <a:ext cx="4086446" cy="4351335"/>
        </p:xfrm>
        <a:graphic>
          <a:graphicData uri="http://schemas.openxmlformats.org/drawingml/2006/table">
            <a:tbl>
              <a:tblPr/>
              <a:tblGrid>
                <a:gridCol w="3060828">
                  <a:extLst>
                    <a:ext uri="{9D8B030D-6E8A-4147-A177-3AD203B41FA5}">
                      <a16:colId xmlns:a16="http://schemas.microsoft.com/office/drawing/2014/main" val="527979168"/>
                    </a:ext>
                  </a:extLst>
                </a:gridCol>
                <a:gridCol w="1025618">
                  <a:extLst>
                    <a:ext uri="{9D8B030D-6E8A-4147-A177-3AD203B41FA5}">
                      <a16:colId xmlns:a16="http://schemas.microsoft.com/office/drawing/2014/main" val="2674453680"/>
                    </a:ext>
                  </a:extLst>
                </a:gridCol>
              </a:tblGrid>
              <a:tr h="4501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областной колледж культуры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730131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Тайшетский медицинский техникум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485182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Черемховский медицинский колледж им. Турышевой А.А.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76192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Усть-Ордынский медицинский колледж им. Шобогорова М.Ш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347129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гос. университет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148063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Институт сестринского образования ИГМУ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121399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базовый медицинский колледж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701464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Иркутское театральное училище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134305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областной художественный колледж им. И.Л. Копылова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96695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Ангарский промышленно-экономический техникум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61910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5E34AB-0251-49F1-ADD5-78D9AD7E8E85}"/>
              </a:ext>
            </a:extLst>
          </p:cNvPr>
          <p:cNvSpPr/>
          <p:nvPr/>
        </p:nvSpPr>
        <p:spPr>
          <a:xfrm>
            <a:off x="-874079" y="941616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Образовательные организации с высокими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1 марта 2022 года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467EEE-7BC1-4674-B4D9-0248BD56B072}"/>
              </a:ext>
            </a:extLst>
          </p:cNvPr>
          <p:cNvSpPr/>
          <p:nvPr/>
        </p:nvSpPr>
        <p:spPr>
          <a:xfrm>
            <a:off x="5575004" y="916095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Образовательные организации с низкими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1 марта 2022 года</a:t>
            </a:r>
          </a:p>
        </p:txBody>
      </p:sp>
    </p:spTree>
    <p:extLst>
      <p:ext uri="{BB962C8B-B14F-4D97-AF65-F5344CB8AC3E}">
        <p14:creationId xmlns:p14="http://schemas.microsoft.com/office/powerpoint/2010/main" val="284519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80DBE8-D26A-4E30-A4B6-87398134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66" y="966727"/>
            <a:ext cx="10515600" cy="1133475"/>
          </a:xfrm>
        </p:spPr>
        <p:txBody>
          <a:bodyPr>
            <a:normAutofit/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ЦЕЛИ МОНИТОРИНГА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102049-0BFC-455D-BD3B-681254FFB122}"/>
              </a:ext>
            </a:extLst>
          </p:cNvPr>
          <p:cNvSpPr/>
          <p:nvPr/>
        </p:nvSpPr>
        <p:spPr>
          <a:xfrm>
            <a:off x="758536" y="2493416"/>
            <a:ext cx="428451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Получение объективных данных о занятости выпускников образовательных организаций, реализующих программы среднего профессионального образования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594D37B-1548-4261-95BF-441FB0C3BB6A}"/>
              </a:ext>
            </a:extLst>
          </p:cNvPr>
          <p:cNvSpPr/>
          <p:nvPr/>
        </p:nvSpPr>
        <p:spPr>
          <a:xfrm>
            <a:off x="6449289" y="2816581"/>
            <a:ext cx="4984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Обоснованная оценка текущей ситуации в сфере занятости выпускников образовательных организаций, реализующих программы среднего профессионального образования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223795-D247-4B33-8F04-377DA15FC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73257" cy="94745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D9D72EE-F3D0-4E2B-9E7B-6B07DC12A8FF}"/>
              </a:ext>
            </a:extLst>
          </p:cNvPr>
          <p:cNvSpPr/>
          <p:nvPr/>
        </p:nvSpPr>
        <p:spPr>
          <a:xfrm>
            <a:off x="4773257" y="19270"/>
            <a:ext cx="7418743" cy="746648"/>
          </a:xfrm>
          <a:prstGeom prst="rect">
            <a:avLst/>
          </a:prstGeom>
          <a:solidFill>
            <a:srgbClr val="55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953093C-9A08-4948-B2CD-F7621D9ED5F9}"/>
              </a:ext>
            </a:extLst>
          </p:cNvPr>
          <p:cNvSpPr/>
          <p:nvPr/>
        </p:nvSpPr>
        <p:spPr>
          <a:xfrm>
            <a:off x="1587" y="6342297"/>
            <a:ext cx="6094413" cy="515703"/>
          </a:xfrm>
          <a:prstGeom prst="rect">
            <a:avLst/>
          </a:prstGeom>
          <a:solidFill>
            <a:srgbClr val="01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24E68A-7548-4AC8-84DF-8E100030A066}"/>
              </a:ext>
            </a:extLst>
          </p:cNvPr>
          <p:cNvSpPr/>
          <p:nvPr/>
        </p:nvSpPr>
        <p:spPr>
          <a:xfrm>
            <a:off x="6096000" y="6342297"/>
            <a:ext cx="6094412" cy="515703"/>
          </a:xfrm>
          <a:prstGeom prst="rect">
            <a:avLst/>
          </a:prstGeom>
          <a:solidFill>
            <a:srgbClr val="01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D9FCFB-CED6-4A7E-88CB-D49EE2E910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536" y="2281741"/>
            <a:ext cx="591363" cy="5913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02068D-47B2-4EF3-BC0C-AA7478F064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3951" y="2275644"/>
            <a:ext cx="591363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1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ECF3E4-1C9A-455E-9F22-94DE8A8CED54}"/>
              </a:ext>
            </a:extLst>
          </p:cNvPr>
          <p:cNvSpPr/>
          <p:nvPr/>
        </p:nvSpPr>
        <p:spPr>
          <a:xfrm>
            <a:off x="0" y="938678"/>
            <a:ext cx="117070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Участники мониторинга</a:t>
            </a:r>
          </a:p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Всего участников -  91 образовательная организация, из них: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429EC8-1B8B-4AB3-8EFC-A0542132A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09" y="-6202"/>
            <a:ext cx="12192000" cy="9448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05DC4A-6621-4291-BA43-CD4EBD0782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A0B9AA7-3536-4B4D-8575-D374B7CA1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009449"/>
              </p:ext>
            </p:extLst>
          </p:nvPr>
        </p:nvGraphicFramePr>
        <p:xfrm>
          <a:off x="1967345" y="1892785"/>
          <a:ext cx="8354291" cy="430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476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A855B5-FF79-4815-B974-FB7883D957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09" y="-6202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E97B9A-FB1B-464E-962D-6136E265A0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8A9DD4-A37D-4DB4-B401-52B2C4E1869E}"/>
              </a:ext>
            </a:extLst>
          </p:cNvPr>
          <p:cNvSpPr txBox="1">
            <a:spLocks/>
          </p:cNvSpPr>
          <p:nvPr/>
        </p:nvSpPr>
        <p:spPr>
          <a:xfrm>
            <a:off x="643270" y="681170"/>
            <a:ext cx="10515600" cy="231789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профессий и специальностей, по которым выпускники завершили обучение в 2021 году, всего - 164 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из них, количество профессий – 42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из них, количество специальностей </a:t>
            </a:r>
            <a:r>
              <a:rPr lang="ru-RU" b="1" kern="1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– 122</a:t>
            </a:r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endParaRPr lang="ru-RU" sz="3400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2BDECF5-8D18-4279-8BB7-9EDC7E649FD3}"/>
              </a:ext>
            </a:extLst>
          </p:cNvPr>
          <p:cNvSpPr txBox="1">
            <a:spLocks/>
          </p:cNvSpPr>
          <p:nvPr/>
        </p:nvSpPr>
        <p:spPr>
          <a:xfrm>
            <a:off x="609965" y="4065378"/>
            <a:ext cx="11213439" cy="182505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выпускников, завершивших обучение по профессиям – 3220 чел</a:t>
            </a:r>
          </a:p>
          <a:p>
            <a:pPr algn="ctr">
              <a:lnSpc>
                <a:spcPct val="170000"/>
              </a:lnSpc>
            </a:pPr>
            <a:endParaRPr lang="ru-RU" b="1" kern="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</a:t>
            </a: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выпускников, завершивших обучение по  специальностям – 9852 чел 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C09F44-D5FA-4E69-904B-4A16360DFD9C}"/>
              </a:ext>
            </a:extLst>
          </p:cNvPr>
          <p:cNvSpPr/>
          <p:nvPr/>
        </p:nvSpPr>
        <p:spPr>
          <a:xfrm>
            <a:off x="967563" y="3403469"/>
            <a:ext cx="9867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Суммарный выпуск в 2021 году – 13072 чел</a:t>
            </a:r>
          </a:p>
          <a:p>
            <a:pPr algn="ctr"/>
            <a:endParaRPr lang="ru-RU" sz="2400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82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1F36F6-DB24-45E0-9B4A-FF89AFDB26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5426BE-5A1F-4749-8F1F-06ABB3F5BF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19E8D5-320E-4A0D-B6D8-81A0F8FACD24}"/>
              </a:ext>
            </a:extLst>
          </p:cNvPr>
          <p:cNvSpPr/>
          <p:nvPr/>
        </p:nvSpPr>
        <p:spPr>
          <a:xfrm>
            <a:off x="0" y="1523414"/>
            <a:ext cx="117070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Данные Роструда (Федеральной службы по труду и занятости) </a:t>
            </a:r>
          </a:p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</a:t>
            </a:r>
            <a:r>
              <a:rPr lang="en-US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III</a:t>
            </a:r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квартал 2021 года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FF09841-2529-49CD-9177-9E3859ADD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393676"/>
              </p:ext>
            </p:extLst>
          </p:nvPr>
        </p:nvGraphicFramePr>
        <p:xfrm>
          <a:off x="341167" y="2442303"/>
          <a:ext cx="11509666" cy="3629419"/>
        </p:xfrm>
        <a:graphic>
          <a:graphicData uri="http://schemas.openxmlformats.org/drawingml/2006/table">
            <a:tbl>
              <a:tblPr firstRow="1" bandRow="1"/>
              <a:tblGrid>
                <a:gridCol w="3224931">
                  <a:extLst>
                    <a:ext uri="{9D8B030D-6E8A-4147-A177-3AD203B41FA5}">
                      <a16:colId xmlns:a16="http://schemas.microsoft.com/office/drawing/2014/main" val="2457393001"/>
                    </a:ext>
                  </a:extLst>
                </a:gridCol>
                <a:gridCol w="4448180">
                  <a:extLst>
                    <a:ext uri="{9D8B030D-6E8A-4147-A177-3AD203B41FA5}">
                      <a16:colId xmlns:a16="http://schemas.microsoft.com/office/drawing/2014/main" val="2424356954"/>
                    </a:ext>
                  </a:extLst>
                </a:gridCol>
                <a:gridCol w="3836555">
                  <a:extLst>
                    <a:ext uri="{9D8B030D-6E8A-4147-A177-3AD203B41FA5}">
                      <a16:colId xmlns:a16="http://schemas.microsoft.com/office/drawing/2014/main" val="4236832321"/>
                    </a:ext>
                  </a:extLst>
                </a:gridCol>
              </a:tblGrid>
              <a:tr h="66830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Выпуск 2020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Выпуск 2021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0556"/>
                  </a:ext>
                </a:extLst>
              </a:tr>
              <a:tr h="177841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Трудоустроенные, предприниматели, самозанятые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64,3%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49,64%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2591"/>
                  </a:ext>
                </a:extLst>
              </a:tr>
              <a:tr h="11827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Среднемесячная заработная плата выпускников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21240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17017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36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4F8200-26C6-4FDB-9C86-9AC72B4F76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ECBB04-2E7E-491E-8C65-DA9D6FED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6CD3D1-CB7A-4CB0-95EA-605E0E23DE46}"/>
              </a:ext>
            </a:extLst>
          </p:cNvPr>
          <p:cNvSpPr/>
          <p:nvPr/>
        </p:nvSpPr>
        <p:spPr>
          <a:xfrm>
            <a:off x="-52732" y="854535"/>
            <a:ext cx="12468285" cy="45858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Занятые выпускники – категории выпускников,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которыми измеряется эффективность работы региона.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Учитывается при расчете показателей федерального проекта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«Молодые профессионалы» национального проекта «Образование»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«Доля выпускников образовательных организаций,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реализующих программы среднего 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профессионального образования,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занятых по виду деятельности  и полученным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компетенциям – </a:t>
            </a:r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45,43%</a:t>
            </a:r>
          </a:p>
        </p:txBody>
      </p:sp>
    </p:spTree>
    <p:extLst>
      <p:ext uri="{BB962C8B-B14F-4D97-AF65-F5344CB8AC3E}">
        <p14:creationId xmlns:p14="http://schemas.microsoft.com/office/powerpoint/2010/main" val="194956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12" descr="logotip1_140_140_png_5_100">
            <a:extLst>
              <a:ext uri="{FF2B5EF4-FFF2-40B4-BE49-F238E27FC236}">
                <a16:creationId xmlns:a16="http://schemas.microsoft.com/office/drawing/2014/main" id="{002FA63F-26AB-46C4-8A67-B8A7BE869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0413"/>
            <a:ext cx="91757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CF2E3EA9-DD58-4CC7-AD30-9689D6EB72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131E023C-1EA6-4F9F-97CA-2DFE42A3308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8410"/>
            <a:ext cx="12192000" cy="518160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F2EA8AE7-EC86-4A66-B018-BF0D00F64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94790"/>
              </p:ext>
            </p:extLst>
          </p:nvPr>
        </p:nvGraphicFramePr>
        <p:xfrm>
          <a:off x="368135" y="871210"/>
          <a:ext cx="11614068" cy="54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8282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943EBF-37B4-4CFE-93CC-CDDEBD4714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692C2F-B218-4E07-8150-DA4F1A3D09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56" y="6598920"/>
            <a:ext cx="12192000" cy="518160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99A8BCA-B7EF-4BAB-AB34-9BC2CB4B2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706139"/>
              </p:ext>
            </p:extLst>
          </p:nvPr>
        </p:nvGraphicFramePr>
        <p:xfrm>
          <a:off x="213756" y="1151905"/>
          <a:ext cx="11637818" cy="503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372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AB0FB6-8A1C-449D-B4E3-B911289D0C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49C16D-018C-4DA2-B0A5-BD647226CA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C4AFEC0-A34B-408C-9684-FA9BEBEC79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694539"/>
              </p:ext>
            </p:extLst>
          </p:nvPr>
        </p:nvGraphicFramePr>
        <p:xfrm>
          <a:off x="106877" y="1128155"/>
          <a:ext cx="11899075" cy="497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0652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733</Words>
  <Application>Microsoft Office PowerPoint</Application>
  <PresentationFormat>Широкоэкранный</PresentationFormat>
  <Paragraphs>189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ЦЕЛИ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МОНИТОРИНГА</dc:title>
  <dc:creator>Ирина Орлова</dc:creator>
  <cp:lastModifiedBy>Ирина Орлова</cp:lastModifiedBy>
  <cp:revision>105</cp:revision>
  <dcterms:created xsi:type="dcterms:W3CDTF">2022-03-03T01:26:33Z</dcterms:created>
  <dcterms:modified xsi:type="dcterms:W3CDTF">2022-04-13T01:11:31Z</dcterms:modified>
</cp:coreProperties>
</file>