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notesMasterIdLst>
    <p:notesMasterId r:id="rId10"/>
  </p:notesMasterIdLst>
  <p:sldIdLst>
    <p:sldId id="294" r:id="rId2"/>
    <p:sldId id="299" r:id="rId3"/>
    <p:sldId id="305" r:id="rId4"/>
    <p:sldId id="306" r:id="rId5"/>
    <p:sldId id="307" r:id="rId6"/>
    <p:sldId id="308" r:id="rId7"/>
    <p:sldId id="309" r:id="rId8"/>
    <p:sldId id="295" r:id="rId9"/>
  </p:sldIdLst>
  <p:sldSz cx="24377650" cy="13716000"/>
  <p:notesSz cx="6858000" cy="9144000"/>
  <p:custDataLst>
    <p:tags r:id="rId11"/>
  </p:custDataLst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0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pos="9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1F3B73"/>
    <a:srgbClr val="FFFFFF"/>
    <a:srgbClr val="5EC8F3"/>
    <a:srgbClr val="001334"/>
    <a:srgbClr val="F7F7F7"/>
    <a:srgbClr val="174E68"/>
    <a:srgbClr val="F39744"/>
    <a:srgbClr val="F69945"/>
    <a:srgbClr val="199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6271" autoAdjust="0"/>
  </p:normalViewPr>
  <p:slideViewPr>
    <p:cSldViewPr snapToGrid="0" snapToObjects="1">
      <p:cViewPr varScale="1">
        <p:scale>
          <a:sx n="58" d="100"/>
          <a:sy n="58" d="100"/>
        </p:scale>
        <p:origin x="444" y="96"/>
      </p:cViewPr>
      <p:guideLst>
        <p:guide orient="horz" pos="480"/>
        <p:guide pos="14398"/>
        <p:guide orient="horz" pos="8160"/>
        <p:guide pos="958"/>
      </p:guideLst>
    </p:cSldViewPr>
  </p:slideViewPr>
  <p:outlineViewPr>
    <p:cViewPr>
      <p:scale>
        <a:sx n="35" d="100"/>
        <a:sy n="35" d="100"/>
      </p:scale>
      <p:origin x="0" y="-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804661343127162E-2"/>
          <c:y val="8.3576453058195246E-3"/>
          <c:w val="0.92734963783237345"/>
          <c:h val="0.824832242082729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обучающихся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обучающихся выпускных групп из числа детей-сирот</c:v>
                </c:pt>
                <c:pt idx="1">
                  <c:v>Из них: приняли участие в тестировании</c:v>
                </c:pt>
                <c:pt idx="2">
                  <c:v>Не участвовало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927</c:v>
                </c:pt>
                <c:pt idx="1">
                  <c:v>884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BD-4148-AC92-C26B68026E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обучающихся выпускных групп из числа детей-сирот</c:v>
                </c:pt>
                <c:pt idx="1">
                  <c:v>Из них: приняли участие в тестировании</c:v>
                </c:pt>
                <c:pt idx="2">
                  <c:v>Не участвовало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0.95399999999999996</c:v>
                </c:pt>
                <c:pt idx="2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BD-4148-AC92-C26B68026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83967"/>
        <c:axId val="1986012383"/>
      </c:barChart>
      <c:catAx>
        <c:axId val="100883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6012383"/>
        <c:crosses val="autoZero"/>
        <c:auto val="1"/>
        <c:lblAlgn val="ctr"/>
        <c:lblOffset val="100"/>
        <c:noMultiLvlLbl val="0"/>
      </c:catAx>
      <c:valAx>
        <c:axId val="198601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883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138430576036656"/>
          <c:y val="0.96097071928010869"/>
          <c:w val="0.46434564054051547"/>
          <c:h val="3.9029280719891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тестирования по направлению "Психологическая, коммуникативная и информационная компетентность"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E72-425F-91D5-74A0EA8EB0CC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E72-425F-91D5-74A0EA8EB0C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% верных ответов</c:v>
                </c:pt>
                <c:pt idx="1">
                  <c:v>% неверных ответов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67.3</c:v>
                </c:pt>
                <c:pt idx="1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72-425F-91D5-74A0EA8EB0C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006072580525101"/>
          <c:y val="0.74359622595918851"/>
          <c:w val="0.15426612896656583"/>
          <c:h val="0.1203841273003277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тестирования по направлению "Готовность к созданию семьи (ответственному родительству)"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C5E-4A20-A969-8CDE47646263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C5E-4A20-A969-8CDE4764626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% верных ответов</c:v>
                </c:pt>
                <c:pt idx="1">
                  <c:v>% неверных ответов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65.8</c:v>
                </c:pt>
                <c:pt idx="1">
                  <c:v>34.200000000000003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5E-4A20-A969-8CDE476462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185214238323975"/>
          <c:y val="0.75294025557455391"/>
          <c:w val="0.19912217838034918"/>
          <c:h val="0.139762031242218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тестирования по направлению "Ведение здорового образа жизни"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C62-4890-B91E-E256B591A19C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C62-4890-B91E-E256B591A19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% верных ответов</c:v>
                </c:pt>
                <c:pt idx="1">
                  <c:v>% неверных ответов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62-4890-B91E-E256B591A19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68072513305335"/>
          <c:y val="0.79124093195438161"/>
          <c:w val="0.2146542298148498"/>
          <c:h val="0.1383703525401594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>
        <c:manualLayout>
          <c:xMode val="edge"/>
          <c:yMode val="edge"/>
          <c:x val="0.1502633539763201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тестирования по направлению "Готовность к трудоустройству"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EDB-4375-8F74-2AEFDC029B65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EDB-4375-8F74-2AEFDC029B6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% верных ответов</c:v>
                </c:pt>
                <c:pt idx="1">
                  <c:v>% неверных ответов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57.4</c:v>
                </c:pt>
                <c:pt idx="1">
                  <c:v>42.6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DB-4375-8F74-2AEFDC029B6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415666523287453"/>
          <c:y val="0.77660017688798877"/>
          <c:w val="0.1980067604829901"/>
          <c:h val="0.129585899500323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83967"/>
        <c:axId val="1986012383"/>
      </c:barChart>
      <c:catAx>
        <c:axId val="100883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6012383"/>
        <c:crosses val="autoZero"/>
        <c:auto val="1"/>
        <c:lblAlgn val="ctr"/>
        <c:lblOffset val="100"/>
        <c:noMultiLvlLbl val="0"/>
      </c:catAx>
      <c:valAx>
        <c:axId val="1986012383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88396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138430576036656"/>
          <c:y val="0.96097071928010869"/>
          <c:w val="0.46434564054051547"/>
          <c:h val="3.9029280719891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accent3"/>
                </a:gs>
                <a:gs pos="100000">
                  <a:schemeClr val="accent3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Правовая грамотность</c:v>
                </c:pt>
                <c:pt idx="1">
                  <c:v>Финансовая грамотность</c:v>
                </c:pt>
                <c:pt idx="2">
                  <c:v>Сформированность социально-бытовых навыков</c:v>
                </c:pt>
                <c:pt idx="3">
                  <c:v>Ведение здорового образа жизни</c:v>
                </c:pt>
                <c:pt idx="4">
                  <c:v>Психологическая, коммуникативная и информационная компетентность</c:v>
                </c:pt>
                <c:pt idx="5">
                  <c:v>Готовность к трудоустройству</c:v>
                </c:pt>
                <c:pt idx="6">
                  <c:v>Готовность к созданию семьи (ответственному родительству)</c:v>
                </c:pt>
                <c:pt idx="7">
                  <c:v>Способность к саморазвитию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76.400000000000006</c:v>
                </c:pt>
                <c:pt idx="1">
                  <c:v>70.5</c:v>
                </c:pt>
                <c:pt idx="2">
                  <c:v>74.900000000000006</c:v>
                </c:pt>
                <c:pt idx="3">
                  <c:v>59.9</c:v>
                </c:pt>
                <c:pt idx="4">
                  <c:v>67.400000000000006</c:v>
                </c:pt>
                <c:pt idx="5">
                  <c:v>57.2</c:v>
                </c:pt>
                <c:pt idx="6">
                  <c:v>65.8</c:v>
                </c:pt>
                <c:pt idx="7">
                  <c:v>73.599999999999994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C-43B1-8EE0-BC97F17E61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88959232"/>
        <c:axId val="88969216"/>
      </c:barChart>
      <c:catAx>
        <c:axId val="8895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969216"/>
        <c:crosses val="autoZero"/>
        <c:auto val="1"/>
        <c:lblAlgn val="ctr"/>
        <c:lblOffset val="100"/>
        <c:noMultiLvlLbl val="0"/>
      </c:catAx>
      <c:valAx>
        <c:axId val="88969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895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83967"/>
        <c:axId val="1986012383"/>
      </c:barChart>
      <c:catAx>
        <c:axId val="100883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6012383"/>
        <c:crosses val="autoZero"/>
        <c:auto val="1"/>
        <c:lblAlgn val="ctr"/>
        <c:lblOffset val="100"/>
        <c:noMultiLvlLbl val="0"/>
      </c:catAx>
      <c:valAx>
        <c:axId val="1986012383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88396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138430576036656"/>
          <c:y val="0.96097071928010869"/>
          <c:w val="0.46434564054051547"/>
          <c:h val="3.9029280719891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2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Дети-сироты (гендер)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Дети-сироты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8D-4D21-9436-D48294F95425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08D-4D21-9436-D48294F95425}"/>
              </c:ext>
            </c:extLst>
          </c:dPt>
          <c:dLbls>
            <c:dLbl>
              <c:idx val="0"/>
              <c:layout>
                <c:manualLayout>
                  <c:x val="-0.13488325162184928"/>
                  <c:y val="6.4866794634293838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4B0984-2B02-4CD2-AD58-D5F56193801E}" type="VALUE">
                      <a:rPr lang="en-US" sz="180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rPr>
                      <a:pPr>
                        <a:defRPr sz="1800"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044025157232701E-2"/>
                      <c:h val="4.18175771846094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08D-4D21-9436-D48294F95425}"/>
                </c:ext>
              </c:extLst>
            </c:dLbl>
            <c:dLbl>
              <c:idx val="1"/>
              <c:layout>
                <c:manualLayout>
                  <c:x val="0.17930037636804833"/>
                  <c:y val="-0.316908672666445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2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88679245283014E-2"/>
                      <c:h val="4.88506587883846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08D-4D21-9436-D48294F95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юноши</c:v>
                </c:pt>
                <c:pt idx="1">
                  <c:v>девушки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0.51900000000000002</c:v>
                </c:pt>
                <c:pt idx="1">
                  <c:v>0.48099999999999998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8D-4D21-9436-D48294F95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Дети-сироты (возраст)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0A-4EB7-A99A-C7DF9CD294AB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0A-4EB7-A99A-C7DF9CD294AB}"/>
              </c:ext>
            </c:extLst>
          </c:dPt>
          <c:dPt>
            <c:idx val="2"/>
            <c:bubble3D val="0"/>
            <c:spPr>
              <a:solidFill>
                <a:schemeClr val="accent3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8F1-457A-B79F-DFA8C5301856}"/>
              </c:ext>
            </c:extLst>
          </c:dPt>
          <c:dLbls>
            <c:dLbl>
              <c:idx val="0"/>
              <c:layout>
                <c:manualLayout>
                  <c:x val="-2.8843585442951354E-2"/>
                  <c:y val="5.89820664281822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4B0984-2B02-4CD2-AD58-D5F56193801E}" type="VALUE">
                      <a:rPr lang="en-US" sz="1800">
                        <a:solidFill>
                          <a:schemeClr val="tx2"/>
                        </a:solidFill>
                      </a:rPr>
                      <a:pPr>
                        <a:defRPr sz="1800">
                          <a:solidFill>
                            <a:schemeClr val="tx2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044025157232701E-2"/>
                      <c:h val="4.18175771846094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A0A-4EB7-A99A-C7DF9CD294AB}"/>
                </c:ext>
              </c:extLst>
            </c:dLbl>
            <c:dLbl>
              <c:idx val="1"/>
              <c:layout>
                <c:manualLayout>
                  <c:x val="8.7148189567976837E-3"/>
                  <c:y val="-0.302325280015721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88679245283014E-2"/>
                      <c:h val="4.88506587883846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0A-4EB7-A99A-C7DF9CD294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 18 лет</c:v>
                </c:pt>
                <c:pt idx="1">
                  <c:v>от 18 до 23 лет</c:v>
                </c:pt>
                <c:pt idx="2">
                  <c:v>старше 23 лет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9.5000000000000001E-2</c:v>
                </c:pt>
                <c:pt idx="1">
                  <c:v>0.874</c:v>
                </c:pt>
                <c:pt idx="2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0A-4EB7-A99A-C7DF9CD29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тестирования по направлению "Правовая грамотность"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B3E-44EF-AB18-F1CA461436C1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B3E-44EF-AB18-F1CA461436C1}"/>
              </c:ext>
            </c:extLst>
          </c:dPt>
          <c:dLbls>
            <c:dLbl>
              <c:idx val="0"/>
              <c:layout>
                <c:manualLayout>
                  <c:x val="-9.186279425915142E-2"/>
                  <c:y val="-0.23431423261873291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
76,4%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3E-44EF-AB18-F1CA461436C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
23,6%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3E-44EF-AB18-F1CA461436C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% верных ответов</c:v>
                </c:pt>
                <c:pt idx="1">
                  <c:v>% неверных ответов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76.400000000000006</c:v>
                </c:pt>
                <c:pt idx="1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3E-44EF-AB18-F1CA461436C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706071887093377"/>
          <c:y val="0.81159328397131736"/>
          <c:w val="0.16632427710966746"/>
          <c:h val="0.1424483298419939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тестирования по направлению "Сформированность социально-бытовых навыков"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AA1-4EE7-B568-4A7B5AD94BAC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AA1-4EE7-B568-4A7B5AD94BA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% верных ответов</c:v>
                </c:pt>
                <c:pt idx="1">
                  <c:v>% неверных ответов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74.8</c:v>
                </c:pt>
                <c:pt idx="1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A1-4EE7-B568-4A7B5AD94B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929978300978419"/>
          <c:y val="0.80076035764841635"/>
          <c:w val="0.19529258829115256"/>
          <c:h val="0.1754194063929596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Результаты тестирования по направлению "Способность к саморазвитию"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тестирования по направлению "Способность к саморазвитию"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9D2-436C-A746-CC0983916D83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9D2-436C-A746-CC0983916D8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% верных ответов</c:v>
                </c:pt>
                <c:pt idx="1">
                  <c:v>% неверных ответов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73.599999999999994</c:v>
                </c:pt>
                <c:pt idx="1">
                  <c:v>26.4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D2-436C-A746-CC0983916D8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52435781047633"/>
          <c:y val="0.73896248462144309"/>
          <c:w val="0.15862872775578191"/>
          <c:h val="0.1555219394596708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тестирования по направлению "Финансовая грамотность"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3C4-4C8B-8766-CB9F163F011F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3C4-4C8B-8766-CB9F163F011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% верных ответов</c:v>
                </c:pt>
                <c:pt idx="1">
                  <c:v>% неверных ответов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70.5</c:v>
                </c:pt>
                <c:pt idx="1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C4-4C8B-8766-CB9F163F01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987901345044059"/>
          <c:y val="0.73659391018369413"/>
          <c:w val="0.21631356237991003"/>
          <c:h val="0.16172316384180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PT Serif" panose="020A0603040505020204" pitchFamily="18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PT Serif" panose="020A0603040505020204" pitchFamily="18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1pPr>
    <a:lvl2pPr marL="914217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2pPr>
    <a:lvl3pPr marL="1828434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3pPr>
    <a:lvl4pPr marL="2742651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4pPr>
    <a:lvl5pPr marL="3656868" algn="l" defTabSz="914217" rtl="0" eaLnBrk="1" latinLnBrk="0" hangingPunct="1">
      <a:defRPr sz="2400" b="1" i="0" kern="1200">
        <a:solidFill>
          <a:schemeClr val="tx1"/>
        </a:solidFill>
        <a:latin typeface="PT Serif" panose="020A0603040505020204" pitchFamily="18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11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4DE59CD-F7EF-D045-9A01-8CB50D9E82C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188825" y="0"/>
            <a:ext cx="12188825" cy="13716000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8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907095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520825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3F187603-B288-424D-8566-7CB22ABB77C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397624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C7F72402-C348-1242-B6F6-E7F77EDE684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5172689" y="6382108"/>
            <a:ext cx="2807336" cy="2807574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7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1CAB416D-699C-1441-B318-50BEE75FC0A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295890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88E4646-E9C8-2F43-96CD-BA808FE8376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915923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67585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9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0D29C54C-A3D3-DF4F-A8CE-929AB72CA45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047797" y="3781265"/>
            <a:ext cx="3785870" cy="37861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7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DD7B4DF9-F4CD-8348-96A3-DB7AEF40F57F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12188826" y="6858000"/>
            <a:ext cx="12188824" cy="685800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645B37BB-879B-C14B-BA08-07975762310C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2188825" y="0"/>
            <a:ext cx="12188824" cy="6858001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1E95702-1578-B744-9130-55B3B94F741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"/>
            <a:ext cx="10058400" cy="13715999"/>
          </a:xfrm>
          <a:custGeom>
            <a:avLst/>
            <a:gdLst>
              <a:gd name="connsiteX0" fmla="*/ 0 w 10058400"/>
              <a:gd name="connsiteY0" fmla="*/ 0 h 13715999"/>
              <a:gd name="connsiteX1" fmla="*/ 10058400 w 10058400"/>
              <a:gd name="connsiteY1" fmla="*/ 0 h 13715999"/>
              <a:gd name="connsiteX2" fmla="*/ 5666812 w 10058400"/>
              <a:gd name="connsiteY2" fmla="*/ 13715999 h 13715999"/>
              <a:gd name="connsiteX3" fmla="*/ 0 w 10058400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13715999">
                <a:moveTo>
                  <a:pt x="0" y="0"/>
                </a:moveTo>
                <a:lnTo>
                  <a:pt x="10058400" y="0"/>
                </a:lnTo>
                <a:lnTo>
                  <a:pt x="566681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3219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E00782E-4C24-ED44-8642-3E6127757C63}"/>
              </a:ext>
            </a:extLst>
          </p:cNvPr>
          <p:cNvSpPr>
            <a:spLocks noGrp="1"/>
          </p:cNvSpPr>
          <p:nvPr userDrawn="1">
            <p:ph type="pic" sz="quarter" idx="17"/>
          </p:nvPr>
        </p:nvSpPr>
        <p:spPr>
          <a:xfrm>
            <a:off x="2755113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7574E609-94B7-3248-B664-2520CD94AEE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1147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28CAB6C0-80B5-0145-BB48-171DC38978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487180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13CDD826-7A09-0E46-924D-3E22C1ADC0D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8837846" y="4575283"/>
            <a:ext cx="2784690" cy="2784690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T Serif" panose="020A0603040505020204" pitchFamily="18" charset="77"/>
                <a:ea typeface="Source Sans Pro Light" panose="020B0403030403020204" pitchFamily="34" charset="0"/>
                <a:cs typeface="Noto Sans ExtraLight" panose="020B03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4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11" y="2244724"/>
            <a:ext cx="18283238" cy="4775199"/>
          </a:xfrm>
        </p:spPr>
        <p:txBody>
          <a:bodyPr anchor="b"/>
          <a:lstStyle>
            <a:lvl1pPr algn="ctr">
              <a:defRPr sz="1147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11" y="7204081"/>
            <a:ext cx="18283238" cy="3311522"/>
          </a:xfrm>
        </p:spPr>
        <p:txBody>
          <a:bodyPr/>
          <a:lstStyle>
            <a:lvl1pPr marL="0" indent="0" algn="ctr">
              <a:buNone/>
              <a:defRPr sz="4591"/>
            </a:lvl1pPr>
            <a:lvl2pPr marL="874388" indent="0" algn="ctr">
              <a:buNone/>
              <a:defRPr sz="3825"/>
            </a:lvl2pPr>
            <a:lvl3pPr marL="1748780" indent="0" algn="ctr">
              <a:buNone/>
              <a:defRPr sz="3442"/>
            </a:lvl3pPr>
            <a:lvl4pPr marL="2623167" indent="0" algn="ctr">
              <a:buNone/>
              <a:defRPr sz="3059"/>
            </a:lvl4pPr>
            <a:lvl5pPr marL="3497560" indent="0" algn="ctr">
              <a:buNone/>
              <a:defRPr sz="3059"/>
            </a:lvl5pPr>
            <a:lvl6pPr marL="4371947" indent="0" algn="ctr">
              <a:buNone/>
              <a:defRPr sz="3059"/>
            </a:lvl6pPr>
            <a:lvl7pPr marL="5246335" indent="0" algn="ctr">
              <a:buNone/>
              <a:defRPr sz="3059"/>
            </a:lvl7pPr>
            <a:lvl8pPr marL="6120727" indent="0" algn="ctr">
              <a:buNone/>
              <a:defRPr sz="3059"/>
            </a:lvl8pPr>
            <a:lvl9pPr marL="6995115" indent="0" algn="ctr">
              <a:buNone/>
              <a:defRPr sz="3059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DDCA-FCE4-46A7-8326-796D012B3968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3143-AF71-41E8-B94A-E55CA97739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85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CBDB90-54CE-7244-803E-647CA61D2CD7}"/>
              </a:ext>
            </a:extLst>
          </p:cNvPr>
          <p:cNvSpPr txBox="1"/>
          <p:nvPr userDrawn="1"/>
        </p:nvSpPr>
        <p:spPr>
          <a:xfrm>
            <a:off x="22388473" y="12611172"/>
            <a:ext cx="575800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fld id="{D93340F3-85EA-5849-99E4-E0C4FF56AC6F}" type="slidenum">
              <a:rPr lang="en-US" sz="2400" b="0" i="0" smtClean="0">
                <a:solidFill>
                  <a:schemeClr val="bg1">
                    <a:lumMod val="6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pPr algn="r"/>
              <a:t>‹#›</a:t>
            </a:fld>
            <a:endParaRPr lang="en-US" sz="2400" b="0" i="0" dirty="0">
              <a:solidFill>
                <a:schemeClr val="bg1">
                  <a:lumMod val="6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93" r:id="rId2"/>
    <p:sldLayoutId id="2147484096" r:id="rId3"/>
    <p:sldLayoutId id="2147484098" r:id="rId4"/>
    <p:sldLayoutId id="2147484097" r:id="rId5"/>
    <p:sldLayoutId id="2147484014" r:id="rId6"/>
    <p:sldLayoutId id="2147484094" r:id="rId7"/>
    <p:sldLayoutId id="2147484095" r:id="rId8"/>
    <p:sldLayoutId id="2147484099" r:id="rId9"/>
  </p:sldLayoutIdLst>
  <p:hf hdr="0" ftr="0" dt="0"/>
  <p:txStyles>
    <p:titleStyle>
      <a:lvl1pPr algn="l" defTabSz="1828343" rtl="0" eaLnBrk="1" latinLnBrk="0" hangingPunct="1">
        <a:lnSpc>
          <a:spcPct val="100000"/>
        </a:lnSpc>
        <a:spcBef>
          <a:spcPct val="0"/>
        </a:spcBef>
        <a:buNone/>
        <a:defRPr sz="8000" b="1" i="0" kern="1200" spc="300">
          <a:solidFill>
            <a:schemeClr val="tx1"/>
          </a:solidFill>
          <a:latin typeface="PT Serif" panose="020A0603040505020204" pitchFamily="18" charset="77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4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36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ts val="3700"/>
        </a:lnSpc>
        <a:spcBef>
          <a:spcPts val="12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oto Sans ExtraLight" panose="020B0302040504020204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2A36FC-B4EC-4BAA-A6B2-7D12A96DAA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" t="1" r="635" b="1531"/>
          <a:stretch/>
        </p:blipFill>
        <p:spPr>
          <a:xfrm>
            <a:off x="0" y="0"/>
            <a:ext cx="24389905" cy="1371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61762E-5C0E-4D86-A174-C34A88A1DBD0}"/>
              </a:ext>
            </a:extLst>
          </p:cNvPr>
          <p:cNvSpPr txBox="1"/>
          <p:nvPr/>
        </p:nvSpPr>
        <p:spPr>
          <a:xfrm>
            <a:off x="2446912" y="5651283"/>
            <a:ext cx="4037015" cy="2967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681" dirty="0">
                <a:solidFill>
                  <a:schemeClr val="bg1"/>
                </a:solidFill>
                <a:latin typeface="Myriad Pro" panose="020B0703030403020204" pitchFamily="34" charset="0"/>
              </a:rPr>
              <a:t>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FE885A-FCE5-4646-9A07-A354CCBF3700}"/>
              </a:ext>
            </a:extLst>
          </p:cNvPr>
          <p:cNvSpPr txBox="1"/>
          <p:nvPr/>
        </p:nvSpPr>
        <p:spPr>
          <a:xfrm>
            <a:off x="2446902" y="8049863"/>
            <a:ext cx="4411098" cy="296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41" dirty="0">
                <a:solidFill>
                  <a:schemeClr val="bg1"/>
                </a:solidFill>
                <a:latin typeface="Myriad Pro" panose="020B0703030403020204" pitchFamily="34" charset="0"/>
              </a:rPr>
              <a:t>августа</a:t>
            </a:r>
          </a:p>
          <a:p>
            <a:pPr algn="ctr"/>
            <a:r>
              <a:rPr lang="ru-RU" sz="9341" dirty="0">
                <a:solidFill>
                  <a:schemeClr val="bg1"/>
                </a:solidFill>
                <a:latin typeface="Myriad Pro" panose="020B0703030403020204" pitchFamily="34" charset="0"/>
              </a:rPr>
              <a:t>2022 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93B2F5-3C52-4FD7-B8BC-B1618476D48D}"/>
              </a:ext>
            </a:extLst>
          </p:cNvPr>
          <p:cNvSpPr txBox="1"/>
          <p:nvPr/>
        </p:nvSpPr>
        <p:spPr>
          <a:xfrm>
            <a:off x="9410007" y="4039986"/>
            <a:ext cx="13254344" cy="587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604" dirty="0">
                <a:solidFill>
                  <a:schemeClr val="bg1"/>
                </a:solidFill>
                <a:latin typeface="Myriad Pro" panose="020B0703030403020204" pitchFamily="34" charset="0"/>
              </a:rPr>
              <a:t>ТВАИТДИТЯВДТ СВМТЫВДМТВМ</a:t>
            </a:r>
          </a:p>
          <a:p>
            <a:pPr algn="ctr"/>
            <a:r>
              <a:rPr lang="ru-RU" sz="4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О готовности обучающихся из числа </a:t>
            </a:r>
          </a:p>
          <a:p>
            <a:pPr algn="ctr"/>
            <a:r>
              <a:rPr lang="ru-RU" sz="44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детей-сирот и детей, оставшихся без попечения родителей, лиц из их числа выпускного курса профессиональных образовательных организаций к самостоятельной жизни</a:t>
            </a:r>
            <a:endParaRPr lang="ru-RU" sz="5604" dirty="0">
              <a:solidFill>
                <a:schemeClr val="bg1"/>
              </a:solidFill>
              <a:latin typeface="Myriad Pro" panose="020B0703030403020204" pitchFamily="34" charset="0"/>
            </a:endParaRPr>
          </a:p>
          <a:p>
            <a:r>
              <a:rPr lang="ru-RU" sz="5604" dirty="0">
                <a:solidFill>
                  <a:schemeClr val="bg1"/>
                </a:solidFill>
                <a:latin typeface="Myriad Pro" panose="020B0703030403020204" pitchFamily="34" charset="0"/>
              </a:rPr>
              <a:t>ВТЫМШЫИРШ</a:t>
            </a:r>
          </a:p>
        </p:txBody>
      </p:sp>
    </p:spTree>
    <p:extLst>
      <p:ext uri="{BB962C8B-B14F-4D97-AF65-F5344CB8AC3E}">
        <p14:creationId xmlns:p14="http://schemas.microsoft.com/office/powerpoint/2010/main" val="243211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B49780-7A71-40A5-AFB1-21FBAAD7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3143-AF71-41E8-B94A-E55CA9773929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54FFA171-9D42-4220-949D-F51A670C77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1889259"/>
              </p:ext>
            </p:extLst>
          </p:nvPr>
        </p:nvGraphicFramePr>
        <p:xfrm>
          <a:off x="1219201" y="1440743"/>
          <a:ext cx="10172699" cy="10834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CA5C1349-F47F-4BB5-821C-EFDE5F60B2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5229901"/>
              </p:ext>
            </p:extLst>
          </p:nvPr>
        </p:nvGraphicFramePr>
        <p:xfrm>
          <a:off x="10439401" y="419101"/>
          <a:ext cx="12890498" cy="609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2C83613-EFBA-4C2F-851A-EEDB040205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6809026"/>
              </p:ext>
            </p:extLst>
          </p:nvPr>
        </p:nvGraphicFramePr>
        <p:xfrm>
          <a:off x="10246129" y="6826829"/>
          <a:ext cx="13773149" cy="6095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5730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B49780-7A71-40A5-AFB1-21FBAAD7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3143-AF71-41E8-B94A-E55CA9773929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2C83613-EFBA-4C2F-851A-EEDB040205C0}"/>
              </a:ext>
            </a:extLst>
          </p:cNvPr>
          <p:cNvGraphicFramePr/>
          <p:nvPr>
            <p:extLst/>
          </p:nvPr>
        </p:nvGraphicFramePr>
        <p:xfrm>
          <a:off x="10096500" y="7200899"/>
          <a:ext cx="13773149" cy="6095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DCA50E0-6EAC-4FF4-AAD0-E542B09B4E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6735509"/>
              </p:ext>
            </p:extLst>
          </p:nvPr>
        </p:nvGraphicFramePr>
        <p:xfrm>
          <a:off x="1428431" y="2927980"/>
          <a:ext cx="10760393" cy="859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22B4A0B-2F74-416F-9DB4-DCCC8116B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399" y="3335"/>
            <a:ext cx="18072899" cy="2521656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тестирования по направлениям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2155B558-DF8D-43C7-B1CE-53BF874E9C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3157195"/>
              </p:ext>
            </p:extLst>
          </p:nvPr>
        </p:nvGraphicFramePr>
        <p:xfrm>
          <a:off x="12839381" y="2927980"/>
          <a:ext cx="10760393" cy="859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4713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B49780-7A71-40A5-AFB1-21FBAAD7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3143-AF71-41E8-B94A-E55CA9773929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2C83613-EFBA-4C2F-851A-EEDB040205C0}"/>
              </a:ext>
            </a:extLst>
          </p:cNvPr>
          <p:cNvGraphicFramePr/>
          <p:nvPr>
            <p:extLst/>
          </p:nvPr>
        </p:nvGraphicFramePr>
        <p:xfrm>
          <a:off x="10096500" y="7200899"/>
          <a:ext cx="13773149" cy="6095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22B4A0B-2F74-416F-9DB4-DCCC8116B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399" y="335844"/>
            <a:ext cx="18072899" cy="2521656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тестирования по направлениям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79E6E1F7-7478-4842-B66F-2703830689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3411612"/>
              </p:ext>
            </p:extLst>
          </p:nvPr>
        </p:nvGraphicFramePr>
        <p:xfrm>
          <a:off x="1238250" y="3365184"/>
          <a:ext cx="11179175" cy="867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723948E8-5091-4B32-A66D-8556FE7058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8801909"/>
              </p:ext>
            </p:extLst>
          </p:nvPr>
        </p:nvGraphicFramePr>
        <p:xfrm>
          <a:off x="13148073" y="3365184"/>
          <a:ext cx="10416777" cy="867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257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B49780-7A71-40A5-AFB1-21FBAAD7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3143-AF71-41E8-B94A-E55CA9773929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2C83613-EFBA-4C2F-851A-EEDB040205C0}"/>
              </a:ext>
            </a:extLst>
          </p:cNvPr>
          <p:cNvGraphicFramePr/>
          <p:nvPr>
            <p:extLst/>
          </p:nvPr>
        </p:nvGraphicFramePr>
        <p:xfrm>
          <a:off x="10096500" y="7200899"/>
          <a:ext cx="13773149" cy="6095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22B4A0B-2F74-416F-9DB4-DCCC8116B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399" y="335844"/>
            <a:ext cx="18072899" cy="2521656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тестирования по направлениям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EDEBF36C-A637-4EE3-B22F-BF3BCCF36F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6649880"/>
              </p:ext>
            </p:extLst>
          </p:nvPr>
        </p:nvGraphicFramePr>
        <p:xfrm>
          <a:off x="1318022" y="3784284"/>
          <a:ext cx="10680303" cy="867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67E16E1B-89C3-43E5-8B6A-B291EB8836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3122065"/>
              </p:ext>
            </p:extLst>
          </p:nvPr>
        </p:nvGraphicFramePr>
        <p:xfrm>
          <a:off x="12690873" y="3784284"/>
          <a:ext cx="10680302" cy="867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484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B49780-7A71-40A5-AFB1-21FBAAD7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3143-AF71-41E8-B94A-E55CA9773929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2C83613-EFBA-4C2F-851A-EEDB040205C0}"/>
              </a:ext>
            </a:extLst>
          </p:cNvPr>
          <p:cNvGraphicFramePr/>
          <p:nvPr>
            <p:extLst/>
          </p:nvPr>
        </p:nvGraphicFramePr>
        <p:xfrm>
          <a:off x="10096500" y="7200899"/>
          <a:ext cx="13773149" cy="6095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22B4A0B-2F74-416F-9DB4-DCCC8116B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399" y="335844"/>
            <a:ext cx="18072899" cy="2521656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тестирования по направлениям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E131C111-0A3A-409A-90AE-C3899E1367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4118445"/>
              </p:ext>
            </p:extLst>
          </p:nvPr>
        </p:nvGraphicFramePr>
        <p:xfrm>
          <a:off x="1508523" y="3860480"/>
          <a:ext cx="10680302" cy="867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2A53BF83-7F5A-476E-A36A-BBC523952F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1314951"/>
              </p:ext>
            </p:extLst>
          </p:nvPr>
        </p:nvGraphicFramePr>
        <p:xfrm>
          <a:off x="12900423" y="3860480"/>
          <a:ext cx="10680302" cy="867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8273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B49780-7A71-40A5-AFB1-21FBAAD7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3143-AF71-41E8-B94A-E55CA9773929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54FFA171-9D42-4220-949D-F51A670C7795}"/>
              </a:ext>
            </a:extLst>
          </p:cNvPr>
          <p:cNvGraphicFramePr/>
          <p:nvPr>
            <p:extLst/>
          </p:nvPr>
        </p:nvGraphicFramePr>
        <p:xfrm>
          <a:off x="1219201" y="1440743"/>
          <a:ext cx="10782300" cy="10834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CA5C1349-F47F-4BB5-821C-EFDE5F60B2D8}"/>
              </a:ext>
            </a:extLst>
          </p:cNvPr>
          <p:cNvGraphicFramePr/>
          <p:nvPr>
            <p:extLst/>
          </p:nvPr>
        </p:nvGraphicFramePr>
        <p:xfrm>
          <a:off x="12001500" y="1440744"/>
          <a:ext cx="10604500" cy="10834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4FF3B20-3501-4AEE-97D3-77022604B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399" y="335844"/>
            <a:ext cx="18072899" cy="2521656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Среднее количество правильных ответов по направлениям (%)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14F3CC06-A93D-4F10-8613-27E68BF09E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7437760"/>
              </p:ext>
            </p:extLst>
          </p:nvPr>
        </p:nvGraphicFramePr>
        <p:xfrm>
          <a:off x="1562100" y="3352800"/>
          <a:ext cx="22098000" cy="9410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8080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B49780-7A71-40A5-AFB1-21FBAAD76A5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EF53143-AF71-41E8-B94A-E55CA9773929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54FFA171-9D42-4220-949D-F51A670C77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7281292"/>
              </p:ext>
            </p:extLst>
          </p:nvPr>
        </p:nvGraphicFramePr>
        <p:xfrm>
          <a:off x="1219201" y="1440743"/>
          <a:ext cx="10782300" cy="10834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CA5C1349-F47F-4BB5-821C-EFDE5F60B2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1058532"/>
              </p:ext>
            </p:extLst>
          </p:nvPr>
        </p:nvGraphicFramePr>
        <p:xfrm>
          <a:off x="12001500" y="1440744"/>
          <a:ext cx="10604500" cy="10834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635E384-3C84-4384-8067-247C3C6BA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20665"/>
              </p:ext>
            </p:extLst>
          </p:nvPr>
        </p:nvGraphicFramePr>
        <p:xfrm>
          <a:off x="1771650" y="714895"/>
          <a:ext cx="21050250" cy="1233441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1050250">
                  <a:extLst>
                    <a:ext uri="{9D8B030D-6E8A-4147-A177-3AD203B41FA5}">
                      <a16:colId xmlns:a16="http://schemas.microsoft.com/office/drawing/2014/main" val="3713824054"/>
                    </a:ext>
                  </a:extLst>
                </a:gridCol>
              </a:tblGrid>
              <a:tr h="1330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Уделить внимание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7922371"/>
                  </a:ext>
                </a:extLst>
              </a:tr>
              <a:tr h="982167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3600" dirty="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вопросам, касающимся понятий «обязанности, права и свободы», взаимодействия с органами власти и инстанциями бесплатной квалифицированной юридической помощи</a:t>
                      </a:r>
                      <a:endParaRPr lang="ru-RU" sz="360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976950"/>
                  </a:ext>
                </a:extLst>
              </a:tr>
              <a:tr h="1030857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3600" dirty="0">
                          <a:solidFill>
                            <a:schemeClr val="bg2"/>
                          </a:solidFill>
                          <a:effectLst/>
                        </a:rPr>
                        <a:t>вопросам, связанным с уборкой помещений, уходом за обувью, соблюдению санитарно-гигиенических правил (около 30% ребят не в полной мере соблюдают личную гигиену, не поддерживают в чистоте места общего пользования)</a:t>
                      </a:r>
                      <a:endParaRPr lang="ru-RU" sz="3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124926"/>
                  </a:ext>
                </a:extLst>
              </a:tr>
              <a:tr h="584256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3600" dirty="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формированию представлений о необходимости активного, здорового отдыха.</a:t>
                      </a:r>
                      <a:endParaRPr lang="ru-RU" sz="360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618831"/>
                  </a:ext>
                </a:extLst>
              </a:tr>
              <a:tr h="982167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3600" dirty="0">
                          <a:solidFill>
                            <a:schemeClr val="bg1"/>
                          </a:solidFill>
                          <a:effectLst/>
                        </a:rPr>
                        <a:t>вопросам необходимости сбережения средств, способам блокировки банковских карт, защиты от финансовых мошенников</a:t>
                      </a:r>
                      <a:endParaRPr lang="ru-RU" sz="3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529082"/>
                  </a:ext>
                </a:extLst>
              </a:tr>
              <a:tr h="1593625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3600" dirty="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вопросам, связанным с использованием ненормативной лексики, формированием речевых умений (выбор темы речи, стиля речи, приемы адекватного реагирования на критику, бесконфликтного решения сложных ситуаций)</a:t>
                      </a:r>
                      <a:endParaRPr lang="ru-RU" sz="360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07114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3600" dirty="0">
                          <a:solidFill>
                            <a:schemeClr val="bg1"/>
                          </a:solidFill>
                          <a:effectLst/>
                        </a:rPr>
                        <a:t>вопросам, связанным с принципами создания здоровой семьи, обеспечением получения детьми основного общего образования, обеспечением развития ребенка, защиты семейных прав</a:t>
                      </a:r>
                      <a:endParaRPr lang="ru-RU" sz="3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51292"/>
                  </a:ext>
                </a:extLst>
              </a:tr>
              <a:tr h="982167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3600" dirty="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информированию о сущности здорового образа жизни, принципах здорового питания, опасности различного рода зависимостей, на укрепление силы воли и иных </a:t>
                      </a:r>
                      <a:r>
                        <a:rPr lang="ru-RU" sz="360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необходимых качеств</a:t>
                      </a:r>
                      <a:endParaRPr lang="ru-RU" sz="360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508643"/>
                  </a:ext>
                </a:extLst>
              </a:tr>
              <a:tr h="622894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3600" dirty="0">
                          <a:solidFill>
                            <a:schemeClr val="bg1"/>
                          </a:solidFill>
                          <a:effectLst/>
                        </a:rPr>
                        <a:t>вопросам профориентации и трудоустройства	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610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5757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АСИ (02.12.20)"/>
  <p:tag name="ISPRING_RESOURCE_FOLDER" val="X:\6.Электронная база данных (ЭБД)\Презентации (не удалять, не перемещать)\АСИ (02.12.20)\"/>
  <p:tag name="ISPRING_PRESENTATION_PATH" val="X:\6.Электронная база данных (ЭБД)\Презентации (не удалять, не перемещать)\АСИ (02.12.20).pptx"/>
  <p:tag name="ISPRING_PROJECT_VERSION" val="9.3"/>
  <p:tag name="ISPRING_PROJECT_FOLDER_UPDATED" val="1"/>
  <p:tag name="ISPRING_SCREEN_RECS_UPDATED" val="X:\6.Электронная база данных (ЭБД)\Презентации (не удалять, не перемещать)\АСИ (02.12.20)\"/>
  <p:tag name="ISPRING_UUID" val="{5482A43D-98CF-4DB0-AA71-24BFE74022B7}"/>
  <p:tag name="FLASHSPRING_ZOOM_TAG" val="98"/>
  <p:tag name="ISPRING_PRESENTATION_INFO_2" val="&lt;?xml version=&quot;1.0&quot; encoding=&quot;UTF-8&quot; standalone=&quot;no&quot; ?&gt;&#10;&lt;presentation2&gt;&#10;&#10;  &lt;slides&gt;&#10;    &lt;slide id=&quot;{5A5E93E0-6006-4D11-B535-A73FFF78E7F2}&quot; pptId=&quot;2215&quot;/&gt;&#10;    &lt;slide id=&quot;{E3D66D87-0103-442A-8837-8DE0BAAA602F}&quot; pptId=&quot;2261&quot;/&gt;&#10;    &lt;slide id=&quot;{DD54DC62-21ED-4CD4-BF2A-7FD12EA3B71B}&quot; pptId=&quot;3360&quot;/&gt;&#10;    &lt;slide id=&quot;{1AE5B231-8610-40FF-B60E-DA2E3E9B6135}&quot; pptId=&quot;3362&quot;/&gt;&#10;    &lt;slide id=&quot;{10FE879C-67B1-43ED-A66A-A7F84FEA8F4A}&quot; pptId=&quot;3364&quot;/&gt;&#10;  &lt;/slides&gt;&#10;&#10;  &lt;narration&gt;&#10;    &lt;audioTracks/&gt;&#10;    &lt;videoTracks&gt;&#10;      &lt;videoTrack muted=&quot;false&quot; name=&quot;!Видеофильм НАРК_Цифровой куратор&quot; resource=&quot;ab350ced&quot; slideId=&quot;{5A5E93E0-6006-4D11-B535-A73FFF78E7F2}&quot; startTime=&quot;0&quot; stepIndex=&quot;0&quot; volume=&quot;1&quot;&gt;&#10;        &lt;video format=&quot;yuv420p&quot; frameRate=&quot;25&quot; height=&quot;1080&quot; pixelAspectRatio=&quot;1&quot; width=&quot;1920&quot;/&gt;&#10;        &lt;audio channels=&quot;2&quot; format=&quot;fltp&quot; sampleRate=&quot;48000&quot;/&gt;&#10;      &lt;/videoTrack&gt;&#10;    &lt;/videoTracks&gt;&#10;  &lt;/narration&gt;&#10;&#10;&lt;/presentation2&gt;&#10;"/>
</p:tagLst>
</file>

<file path=ppt/theme/theme1.xml><?xml version="1.0" encoding="utf-8"?>
<a:theme xmlns:a="http://schemas.openxmlformats.org/drawingml/2006/main" name="Office Theme">
  <a:themeElements>
    <a:clrScheme name="IGPIA - Theme 13 - Light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313033"/>
      </a:accent1>
      <a:accent2>
        <a:srgbClr val="F5B43F"/>
      </a:accent2>
      <a:accent3>
        <a:srgbClr val="56BDB2"/>
      </a:accent3>
      <a:accent4>
        <a:srgbClr val="739AA7"/>
      </a:accent4>
      <a:accent5>
        <a:srgbClr val="B1C3CA"/>
      </a:accent5>
      <a:accent6>
        <a:srgbClr val="DFDFDF"/>
      </a:accent6>
      <a:hlink>
        <a:srgbClr val="F33B48"/>
      </a:hlink>
      <a:folHlink>
        <a:srgbClr val="FFC000"/>
      </a:folHlink>
    </a:clrScheme>
    <a:fontScheme name="Другая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48489</TotalTime>
  <Words>316</Words>
  <Application>Microsoft Office PowerPoint</Application>
  <PresentationFormat>Произвольный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Century Gothic</vt:lpstr>
      <vt:lpstr>Myriad Pro</vt:lpstr>
      <vt:lpstr>Noto Sans</vt:lpstr>
      <vt:lpstr>Noto Sans ExtraLight</vt:lpstr>
      <vt:lpstr>PT Serif</vt:lpstr>
      <vt:lpstr>Source Sans Pro Light</vt:lpstr>
      <vt:lpstr>Times New Roman</vt:lpstr>
      <vt:lpstr>Office Theme</vt:lpstr>
      <vt:lpstr>Презентация PowerPoint</vt:lpstr>
      <vt:lpstr>Презентация PowerPoint</vt:lpstr>
      <vt:lpstr>Результаты тестирования по направлениям</vt:lpstr>
      <vt:lpstr>Результаты тестирования по направлениям</vt:lpstr>
      <vt:lpstr>Результаты тестирования по направлениям</vt:lpstr>
      <vt:lpstr>Результаты тестирования по направлениям</vt:lpstr>
      <vt:lpstr>Среднее количество правильных ответов по направлениям (%)</vt:lpstr>
      <vt:lpstr>Презентация PowerPoint</vt:lpstr>
    </vt:vector>
  </TitlesOfParts>
  <Manager>http://graphicriver.net/user/jetfabrik</Manager>
  <Company>http://graphicriver.net/user/jetfabrik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Premium Presentations</dc:title>
  <dc:subject>http://graphicriver.net/user/jetfabrik</dc:subject>
  <dc:creator>Jetfabrik</dc:creator>
  <cp:keywords>http:/graphicriver.net/user/jetfabrik</cp:keywords>
  <dc:description>http://graphicriver.net/user/jetfabrik</dc:description>
  <cp:lastModifiedBy>Ольга Сокольникова</cp:lastModifiedBy>
  <cp:revision>7139</cp:revision>
  <cp:lastPrinted>2019-06-14T20:25:55Z</cp:lastPrinted>
  <dcterms:created xsi:type="dcterms:W3CDTF">2014-11-12T21:47:38Z</dcterms:created>
  <dcterms:modified xsi:type="dcterms:W3CDTF">2022-08-17T08:02:28Z</dcterms:modified>
  <cp:category>http://graphicriver.net/user/jetfabrik</cp:category>
</cp:coreProperties>
</file>