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6" r:id="rId3"/>
    <p:sldId id="265" r:id="rId4"/>
    <p:sldId id="302" r:id="rId5"/>
    <p:sldId id="286" r:id="rId6"/>
    <p:sldId id="303" r:id="rId7"/>
    <p:sldId id="297" r:id="rId8"/>
    <p:sldId id="298" r:id="rId9"/>
    <p:sldId id="296" r:id="rId10"/>
    <p:sldId id="299" r:id="rId11"/>
    <p:sldId id="300" r:id="rId12"/>
    <p:sldId id="30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ина Урбагаева" initials="МУ" lastIdx="0" clrIdx="0">
    <p:extLst>
      <p:ext uri="{19B8F6BF-5375-455C-9EA6-DF929625EA0E}">
        <p15:presenceInfo xmlns:p15="http://schemas.microsoft.com/office/powerpoint/2012/main" userId="Марина Урбагаев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B7-420F-A519-A05BE759E3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0B7-420F-A519-A05BE759E3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0B7-420F-A519-A05BE759E3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0B7-420F-A519-A05BE759E31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0B7-420F-A519-A05BE759E31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0B7-420F-A519-A05BE759E31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0B7-420F-A519-A05BE759E31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0B7-420F-A519-A05BE759E3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Лист4!$A$1:$A$8</c:f>
              <c:strCache>
                <c:ptCount val="8"/>
                <c:pt idx="0">
                  <c:v>Подведомственных МО ИО </c:v>
                </c:pt>
                <c:pt idx="1">
                  <c:v>Подведомственных МЗ ИО </c:v>
                </c:pt>
                <c:pt idx="2">
                  <c:v>Подведомственных МК ИО </c:v>
                </c:pt>
                <c:pt idx="3">
                  <c:v>Подведомственных МС ИО </c:v>
                </c:pt>
                <c:pt idx="4">
                  <c:v>Подведомственных МСР ИО </c:v>
                </c:pt>
                <c:pt idx="5">
                  <c:v>Подведомственных МС РФ </c:v>
                </c:pt>
                <c:pt idx="6">
                  <c:v>Частные ОО</c:v>
                </c:pt>
                <c:pt idx="7">
                  <c:v>ВУЗы, реализующие ОП СПО</c:v>
                </c:pt>
              </c:strCache>
            </c:strRef>
          </c:cat>
          <c:val>
            <c:numRef>
              <c:f>Лист4!$B$1:$B$8</c:f>
              <c:numCache>
                <c:formatCode>General</c:formatCode>
                <c:ptCount val="8"/>
                <c:pt idx="0">
                  <c:v>56</c:v>
                </c:pt>
                <c:pt idx="1">
                  <c:v>10</c:v>
                </c:pt>
                <c:pt idx="2">
                  <c:v>5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7</c:v>
                </c:pt>
                <c:pt idx="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0B7-420F-A519-A05BE759E3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2800" b="1" i="0" u="none" strike="noStrike" kern="100" spc="0" baseline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2800" b="1" i="0" u="none" strike="noStrike" kern="100" spc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Распределение выпускников по каналам занятости и иным видам деятельности 2021 год выпуска по состоянию на </a:t>
            </a:r>
          </a:p>
          <a:p>
            <a:pPr algn="ctr" rtl="0">
              <a:defRPr lang="ru-RU" sz="2800" b="1" kern="10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pPr>
            <a:r>
              <a:rPr lang="ru-RU" sz="2800" b="1" i="0" u="none" strike="noStrike" kern="100" spc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1 сентября 2022 года</a:t>
            </a:r>
          </a:p>
        </c:rich>
      </c:tx>
      <c:layout>
        <c:manualLayout>
          <c:xMode val="edge"/>
          <c:yMode val="edge"/>
          <c:x val="9.4054054054054079E-2"/>
          <c:y val="1.66355946453768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2800" b="1" i="0" u="none" strike="noStrike" kern="100" spc="0" baseline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'[Свод 2022 (1).xlsx]диаграммы'!$B$1:$J$1</c:f>
              <c:strCache>
                <c:ptCount val="9"/>
                <c:pt idx="0">
                  <c:v>В том числе (из трудоустроенных): в соответствии с освоенной профессией, специальностью (исходя из осуществляемой трудовой функции)</c:v>
                </c:pt>
                <c:pt idx="1">
                  <c:v>Индивидуальные предприниматели </c:v>
                </c:pt>
                <c:pt idx="2">
                  <c:v>Самозанятые (перешедшие на специальный налоговый режим  - налог на профессиональный доход)</c:v>
                </c:pt>
                <c:pt idx="3">
                  <c:v>Продолжили обучение</c:v>
                </c:pt>
                <c:pt idx="4">
                  <c:v>Проходят службу в армии по призыву</c:v>
                </c:pt>
                <c:pt idx="5">
                  <c:v>Находятся в отпуске по уходу 
за ребенком</c:v>
                </c:pt>
                <c:pt idx="6">
                  <c:v>Зона риска (требует оперативных мер и адресной работы)</c:v>
                </c:pt>
                <c:pt idx="7">
                  <c:v>Прочее, редкие жизненные обстоятельства</c:v>
                </c:pt>
                <c:pt idx="8">
                  <c:v>Профессиональные намерения выпускников, ожидаемый эффект от работы по содействию занятости (на ближайшую перспективу - порядка 3-х месяцев)</c:v>
                </c:pt>
              </c:strCache>
            </c:strRef>
          </c:cat>
          <c:val>
            <c:numRef>
              <c:f>'[Свод 2022 (1).xlsx]диаграммы'!$B$2:$J$2</c:f>
              <c:numCache>
                <c:formatCode>0.00%</c:formatCode>
                <c:ptCount val="9"/>
                <c:pt idx="0">
                  <c:v>0.34266705658722035</c:v>
                </c:pt>
                <c:pt idx="1">
                  <c:v>2.7050738412048546E-3</c:v>
                </c:pt>
                <c:pt idx="2">
                  <c:v>2.5003655505190816E-2</c:v>
                </c:pt>
                <c:pt idx="3">
                  <c:v>0.14139494078081591</c:v>
                </c:pt>
                <c:pt idx="4">
                  <c:v>0.17955841497294925</c:v>
                </c:pt>
                <c:pt idx="5">
                  <c:v>3.209533557537652E-2</c:v>
                </c:pt>
                <c:pt idx="6">
                  <c:v>3.9771896476092999E-2</c:v>
                </c:pt>
                <c:pt idx="7">
                  <c:v>2.9244041526538967E-3</c:v>
                </c:pt>
                <c:pt idx="8">
                  <c:v>0.115952624652727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58-4817-9CE9-62D61172276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83489952"/>
        <c:axId val="884775248"/>
      </c:barChart>
      <c:catAx>
        <c:axId val="88348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4775248"/>
        <c:crosses val="autoZero"/>
        <c:auto val="1"/>
        <c:lblAlgn val="ctr"/>
        <c:lblOffset val="100"/>
        <c:noMultiLvlLbl val="0"/>
      </c:catAx>
      <c:valAx>
        <c:axId val="88477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3489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2800" b="1" i="0" u="none" strike="noStrike" kern="100" spc="0" baseline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2800" b="1" i="0" u="none" strike="noStrike" kern="100" spc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Распределение выпускников по каналам занятости и иным видам деятельности 2022 год выпуска по состоянию на </a:t>
            </a:r>
          </a:p>
          <a:p>
            <a:pPr algn="ctr" rtl="0">
              <a:defRPr lang="ru-RU" sz="2800" b="1" kern="1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pPr>
            <a:r>
              <a:rPr lang="ru-RU" sz="2800" b="1" i="0" u="none" strike="noStrike" kern="100" spc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1 сентября 2022 года (в разрезе профессий)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2800" b="1" i="0" u="none" strike="noStrike" kern="100" spc="0" baseline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'[Свод 2022 (1).xlsx]диаграммы'!$B$25:$J$25</c:f>
              <c:strCache>
                <c:ptCount val="9"/>
                <c:pt idx="0">
                  <c:v>В том числе (из трудоустроенных): в соответствии с освоенной профессией (исходя из осуществляемой трудовой функции)</c:v>
                </c:pt>
                <c:pt idx="1">
                  <c:v>Индивидуальные предприниматели </c:v>
                </c:pt>
                <c:pt idx="2">
                  <c:v>Самозанятые (перешедшие на специальный налоговый режим  - налог на профессиональный доход)</c:v>
                </c:pt>
                <c:pt idx="3">
                  <c:v>Продолжили обучение</c:v>
                </c:pt>
                <c:pt idx="4">
                  <c:v>Проходят службу в армии по призыву</c:v>
                </c:pt>
                <c:pt idx="5">
                  <c:v>Находятся в отпуске по уходу 
за ребенком</c:v>
                </c:pt>
                <c:pt idx="6">
                  <c:v>Зона риска (требует оперативных мер и адресной работы)</c:v>
                </c:pt>
                <c:pt idx="7">
                  <c:v>Прочее, редкие жизненные обстоятельства</c:v>
                </c:pt>
                <c:pt idx="8">
                  <c:v>Профессиональные намерения выпускников, ожидаемый эффект от работы по содействию занятости (на ближайшую перспективу - порядка 3-х месяцев)</c:v>
                </c:pt>
              </c:strCache>
            </c:strRef>
          </c:cat>
          <c:val>
            <c:numRef>
              <c:f>'[Свод 2022 (1).xlsx]диаграммы'!$B$26:$J$26</c:f>
              <c:numCache>
                <c:formatCode>0.00%</c:formatCode>
                <c:ptCount val="9"/>
                <c:pt idx="0">
                  <c:v>0.2611585944919278</c:v>
                </c:pt>
                <c:pt idx="1">
                  <c:v>2.5324469768914213E-3</c:v>
                </c:pt>
                <c:pt idx="2">
                  <c:v>3.7986704653371318E-2</c:v>
                </c:pt>
                <c:pt idx="3">
                  <c:v>9.8448876226654006E-2</c:v>
                </c:pt>
                <c:pt idx="4">
                  <c:v>0.32225387780943338</c:v>
                </c:pt>
                <c:pt idx="5">
                  <c:v>4.4001266223488447E-2</c:v>
                </c:pt>
                <c:pt idx="6">
                  <c:v>5.5397277619499842E-2</c:v>
                </c:pt>
                <c:pt idx="7">
                  <c:v>3.1655587211142765E-3</c:v>
                </c:pt>
                <c:pt idx="8">
                  <c:v>4.9066160177271285E-2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71-4642-834F-00830542340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76841712"/>
        <c:axId val="2066335504"/>
      </c:barChart>
      <c:catAx>
        <c:axId val="97684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6335504"/>
        <c:crosses val="autoZero"/>
        <c:auto val="1"/>
        <c:lblAlgn val="ctr"/>
        <c:lblOffset val="100"/>
        <c:noMultiLvlLbl val="0"/>
      </c:catAx>
      <c:valAx>
        <c:axId val="2066335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684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2800" b="1" i="0" u="none" strike="noStrike" kern="100" spc="0" baseline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2800" b="1" i="0" u="none" strike="noStrike" kern="100" spc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Распределение выпускников по каналам занятости и иным видам деятельности 2021 год выпуска по состоянию на </a:t>
            </a:r>
          </a:p>
          <a:p>
            <a:pPr algn="ctr" rtl="0">
              <a:defRPr lang="ru-RU" sz="2800" b="1" kern="10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pPr>
            <a:r>
              <a:rPr lang="ru-RU" sz="2800" b="1" i="0" u="none" strike="noStrike" kern="100" spc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1 сентября 2022 года (в разрезе специальностей)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2800" b="1" i="0" u="none" strike="noStrike" kern="100" spc="0" baseline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'[Свод 2022 (1).xlsx]диаграммы'!$B$47:$J$47</c:f>
              <c:strCache>
                <c:ptCount val="9"/>
                <c:pt idx="0">
                  <c:v>В том числе (из трудоустроенных): в соответствии с освоенной  специальностью (исходя из осуществляемой трудовой функции)</c:v>
                </c:pt>
                <c:pt idx="1">
                  <c:v>Индивидуальные предприниматели </c:v>
                </c:pt>
                <c:pt idx="2">
                  <c:v>Самозанятые (перешедшие на специальный налоговый режим  - налог на профессиональный доход)</c:v>
                </c:pt>
                <c:pt idx="3">
                  <c:v>Продолжили обучение</c:v>
                </c:pt>
                <c:pt idx="4">
                  <c:v>Проходят службу в армии по призыву</c:v>
                </c:pt>
                <c:pt idx="5">
                  <c:v>Находятся в отпуске по уходу 
за ребенком</c:v>
                </c:pt>
                <c:pt idx="6">
                  <c:v>Зона риска (требует оперативных мер и адресной работы)</c:v>
                </c:pt>
                <c:pt idx="7">
                  <c:v>Прочее, редкие жизненные обстоятельства</c:v>
                </c:pt>
                <c:pt idx="8">
                  <c:v>Профессиональные намерения выпускников, ожидаемый эффект от работы по содействию занятости (на ближайшую перспективу - порядка 3-х месяцев)</c:v>
                </c:pt>
              </c:strCache>
            </c:strRef>
          </c:cat>
          <c:val>
            <c:numRef>
              <c:f>'[Свод 2022 (1).xlsx]диаграммы'!$B$48:$J$48</c:f>
              <c:numCache>
                <c:formatCode>0.00%</c:formatCode>
                <c:ptCount val="9"/>
                <c:pt idx="0">
                  <c:v>0.36714516589029378</c:v>
                </c:pt>
                <c:pt idx="1">
                  <c:v>2.7569160566593785E-3</c:v>
                </c:pt>
                <c:pt idx="2">
                  <c:v>2.1104667744082137E-2</c:v>
                </c:pt>
                <c:pt idx="3">
                  <c:v>0.1542922331020059</c:v>
                </c:pt>
                <c:pt idx="4">
                  <c:v>0.13670500998193744</c:v>
                </c:pt>
                <c:pt idx="5">
                  <c:v>2.8519821275786672E-2</c:v>
                </c:pt>
                <c:pt idx="6">
                  <c:v>3.5079380169217605E-2</c:v>
                </c:pt>
                <c:pt idx="7">
                  <c:v>2.8519821275786671E-3</c:v>
                </c:pt>
                <c:pt idx="8">
                  <c:v>0.13603954748550243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B4-41A0-BE5D-9CF53F9B49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76872912"/>
        <c:axId val="881604928"/>
      </c:barChart>
      <c:catAx>
        <c:axId val="97687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1604928"/>
        <c:crosses val="autoZero"/>
        <c:auto val="1"/>
        <c:lblAlgn val="ctr"/>
        <c:lblOffset val="100"/>
        <c:noMultiLvlLbl val="0"/>
      </c:catAx>
      <c:valAx>
        <c:axId val="881604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687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70E82-22A8-4F6E-BFC2-5899BC6BB464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52985-3357-488B-9BF5-DF2D095CC4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730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5E42AB-299C-4673-ABAF-1C87CF7AA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AB8053-6DE7-45CD-A358-AC9CA0C63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3A94C4-0C05-4225-A922-EF5ECBC8C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0D5930-A589-43AA-A71F-81B57B55A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71B10F-B050-4F95-B57D-8246C0780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49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4687E3-FFF8-4463-BC26-0A5EF2741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A3F28E-598A-4A7D-BFB4-D89C77D92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0C50D4-B222-4C99-BC84-154DB2034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3BD54F-B601-4153-96BE-FCD6D9FB1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2A0312-F95B-4A6C-A6A1-F1E47914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69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BDDF18-070A-406B-84D5-19E743758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B64EAE-8C79-4094-A8C5-6BAAF0204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8C5442-F732-4DE7-A9B1-22A16D3AA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36EC4C-C88C-4194-B1A9-C3A5779DA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73C75A-656B-431B-8C9F-187EEDC63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713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781411-B8ED-4485-B82A-580687FC3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407A2B-15A1-49CA-86F8-AE88F544B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64226E-759C-4DB7-B00E-5BB51F46D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35CCCC-E1CE-461F-A77A-B624FAE7C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560F8F-366B-4683-AD5B-6A3B00D7C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503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05FEB8-1D31-4496-9FAF-710C10324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B050C8-214D-41EA-A196-CB0EBE3AE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972B22-28CD-4515-9EBC-698B12954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01A87F-6DF8-4CCF-9DA2-D9B168F2B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FB9B3A-F109-4ABD-B71D-1F34F5098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07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16E2A3-5BEA-4F1F-B1F9-6B606E642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3F3925-AFCB-443A-A5F5-C33B24D780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E3BE5D-C744-43B9-881C-7DCD8CDCD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C35DBA-E406-4AF2-B9C2-35F5A9009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E77D62-A1A7-416B-A52E-24995526C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7E136A-F8F8-4530-9361-A3DB3E4C1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9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5D759-8FD6-4661-9444-05B520813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6213F-231B-4B75-A85A-D8E269E04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88E55E-1CF0-47E1-8E5A-2B6FCDE5B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15D1C82-F517-4A39-A6F4-76765C1EA8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8CCE35-D9DA-4600-B177-8340023D9D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B358331-B531-4A82-AC44-600FEF6E8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BF70BD-9D1B-4636-93EC-CD68A28D9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A1E5F80-FEEE-4B3B-AFD6-EF8E5EB70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82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D40FEC-4B66-4087-AF21-882F5F74D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A27AD2-FC98-4267-A2ED-7720581E0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8BFB5D-C156-4ED9-B4D5-24A4DFE77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02F93CF-5647-43A9-8879-6CA3F073E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A6965D-52A8-4ACE-A40E-BE98A89D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CC5565A-090B-4DBB-953E-9132036A7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62EEF3-3DB3-4486-B69C-CC5E2164E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110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8EE625-4654-4E21-BF27-74B1ECBF3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C74F3B-AB23-44C4-94D6-AD13F39DB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AFD348-1B13-4572-BF56-575523236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EF4847-90AA-4B2C-83D0-39BD2F377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27ECAC-2F8A-41D0-A392-FB60E2EA9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16C0AA-D53D-4F11-A9AD-870170189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191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F099C2-FE7A-4538-A552-2D66CCC7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643396-F804-46E7-B0F6-F28A6E8537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219C2E-D984-4949-8B5F-933D97D01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83D610-2DAE-4ABE-8185-67DB7577C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818B7B-DACD-475E-BF50-2BC8C3B73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161D91-22A6-4AFE-A7E4-F07F524BB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07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F802B-BDDD-4115-81C4-BCDA76FB6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E1D55C-0C18-42EA-8A63-091762C78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891CC8-E347-45CD-B368-DC58744A3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BD4E6-D86C-40AF-AB12-6BD188D1AC5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7AA3E8-E7F8-42A8-9444-8932C888C3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119C04-A4DB-4FB8-ADA9-2C93DEDC1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54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914DD0-55D1-4EA4-9F08-FE29080C4E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33" y="0"/>
            <a:ext cx="12192000" cy="65658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86C8D2-2340-41DF-B210-D750E77340A4}"/>
              </a:ext>
            </a:extLst>
          </p:cNvPr>
          <p:cNvSpPr txBox="1"/>
          <p:nvPr/>
        </p:nvSpPr>
        <p:spPr>
          <a:xfrm>
            <a:off x="637310" y="2447541"/>
            <a:ext cx="4033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Информация по состоянию на   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1 сентября 2022 года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04043A-187F-4F97-8329-8203ADBDF9C1}"/>
              </a:ext>
            </a:extLst>
          </p:cNvPr>
          <p:cNvSpPr txBox="1"/>
          <p:nvPr/>
        </p:nvSpPr>
        <p:spPr>
          <a:xfrm>
            <a:off x="5500256" y="1955098"/>
            <a:ext cx="502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МОНИТОРИНГ ЗАНЯТОСТИ ВЫПУСКНИКОВ СРЕДНЕГО ПРОФЕССИОНАЛЬНОГО ОБРАЗОВАНИЯ 2022 </a:t>
            </a:r>
            <a:r>
              <a:rPr lang="ru-RU" sz="3200" b="1" dirty="0" err="1"/>
              <a:t>г.в</a:t>
            </a:r>
            <a:r>
              <a:rPr lang="ru-RU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4050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68D3546-55B9-4E17-9329-E7EDA50DC43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4196"/>
            <a:ext cx="12192000" cy="91540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DD7C0B-610C-470A-90CF-7AB9A1FD208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9792" y="6270171"/>
            <a:ext cx="12211792" cy="5878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46C59C-0B2B-46B5-8670-DE104D86740A}"/>
              </a:ext>
            </a:extLst>
          </p:cNvPr>
          <p:cNvSpPr txBox="1"/>
          <p:nvPr/>
        </p:nvSpPr>
        <p:spPr>
          <a:xfrm>
            <a:off x="4584404" y="1545984"/>
            <a:ext cx="52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B9BDD52-0271-41FA-8D2A-77543B39ADE3}"/>
              </a:ext>
            </a:extLst>
          </p:cNvPr>
          <p:cNvSpPr/>
          <p:nvPr/>
        </p:nvSpPr>
        <p:spPr>
          <a:xfrm>
            <a:off x="-500740" y="765278"/>
            <a:ext cx="696018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Специальности с высокими показателями </a:t>
            </a:r>
          </a:p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трудоустройства на 1 сентября 2022 года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C3C8E78-0317-4DD4-90DC-4502F8C4097C}"/>
              </a:ext>
            </a:extLst>
          </p:cNvPr>
          <p:cNvSpPr/>
          <p:nvPr/>
        </p:nvSpPr>
        <p:spPr>
          <a:xfrm>
            <a:off x="5602446" y="815287"/>
            <a:ext cx="696018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Специальности с низкими показателями </a:t>
            </a:r>
          </a:p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трудоустройства на 1 сентября 2022 года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8576742-E6C6-4675-9F8F-790B0B1413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051099"/>
              </p:ext>
            </p:extLst>
          </p:nvPr>
        </p:nvGraphicFramePr>
        <p:xfrm>
          <a:off x="7349684" y="1646283"/>
          <a:ext cx="3942605" cy="4396430"/>
        </p:xfrm>
        <a:graphic>
          <a:graphicData uri="http://schemas.openxmlformats.org/drawingml/2006/table">
            <a:tbl>
              <a:tblPr/>
              <a:tblGrid>
                <a:gridCol w="3325661">
                  <a:extLst>
                    <a:ext uri="{9D8B030D-6E8A-4147-A177-3AD203B41FA5}">
                      <a16:colId xmlns:a16="http://schemas.microsoft.com/office/drawing/2014/main" val="4239777796"/>
                    </a:ext>
                  </a:extLst>
                </a:gridCol>
                <a:gridCol w="616944">
                  <a:extLst>
                    <a:ext uri="{9D8B030D-6E8A-4147-A177-3AD203B41FA5}">
                      <a16:colId xmlns:a16="http://schemas.microsoft.com/office/drawing/2014/main" val="706236914"/>
                    </a:ext>
                  </a:extLst>
                </a:gridCol>
              </a:tblGrid>
              <a:tr h="58619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Автоматизация технологических процессов и производств (по отраслям)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8176752"/>
                  </a:ext>
                </a:extLst>
              </a:tr>
              <a:tr h="29309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Землеустройство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676821"/>
                  </a:ext>
                </a:extLst>
              </a:tr>
              <a:tr h="439643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Техническая эксплуатация электрифицированных и пилотажно-навигационных комплексов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4,00%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0934814"/>
                  </a:ext>
                </a:extLst>
              </a:tr>
              <a:tr h="29309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Агрономия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4,55%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0548400"/>
                  </a:ext>
                </a:extLst>
              </a:tr>
              <a:tr h="58619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Бурение нефтяных и газовых скважин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5,97%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494565"/>
                  </a:ext>
                </a:extLst>
              </a:tr>
              <a:tr h="29309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Туризм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6,43%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767365"/>
                  </a:ext>
                </a:extLst>
              </a:tr>
              <a:tr h="58619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Охотоведение и звероводство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7,41%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679626"/>
                  </a:ext>
                </a:extLst>
              </a:tr>
              <a:tr h="29309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Финансы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7,69%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5296057"/>
                  </a:ext>
                </a:extLst>
              </a:tr>
              <a:tr h="73273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Техническая эксплуатация подъемно-транспортных, строительных, дорожных машин и оборудования (по отраслям)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9,09%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367115"/>
                  </a:ext>
                </a:extLst>
              </a:tr>
              <a:tr h="29309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Архитектура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9,30%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9073204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133B4CF-6D6D-48FF-9B30-D22BB87686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842313"/>
              </p:ext>
            </p:extLst>
          </p:nvPr>
        </p:nvGraphicFramePr>
        <p:xfrm>
          <a:off x="548992" y="1652225"/>
          <a:ext cx="4293325" cy="4448837"/>
        </p:xfrm>
        <a:graphic>
          <a:graphicData uri="http://schemas.openxmlformats.org/drawingml/2006/table">
            <a:tbl>
              <a:tblPr/>
              <a:tblGrid>
                <a:gridCol w="3522144">
                  <a:extLst>
                    <a:ext uri="{9D8B030D-6E8A-4147-A177-3AD203B41FA5}">
                      <a16:colId xmlns:a16="http://schemas.microsoft.com/office/drawing/2014/main" val="3910901829"/>
                    </a:ext>
                  </a:extLst>
                </a:gridCol>
                <a:gridCol w="771181">
                  <a:extLst>
                    <a:ext uri="{9D8B030D-6E8A-4147-A177-3AD203B41FA5}">
                      <a16:colId xmlns:a16="http://schemas.microsoft.com/office/drawing/2014/main" val="3436378003"/>
                    </a:ext>
                  </a:extLst>
                </a:gridCol>
              </a:tblGrid>
              <a:tr h="63356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Почтовая связь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761722"/>
                  </a:ext>
                </a:extLst>
              </a:tr>
              <a:tr h="28685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Электрохимическое производство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233853"/>
                  </a:ext>
                </a:extLst>
              </a:tr>
              <a:tr h="430283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Социально-культурная деятельность (по видам)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87,50%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932455"/>
                  </a:ext>
                </a:extLst>
              </a:tr>
              <a:tr h="28685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Народное художественное творчество (по видам)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84,78%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5671440"/>
                  </a:ext>
                </a:extLst>
              </a:tr>
              <a:tr h="5737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Судовождение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82,22%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5084691"/>
                  </a:ext>
                </a:extLst>
              </a:tr>
              <a:tr h="28685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Актерское искусство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79,17%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2384580"/>
                  </a:ext>
                </a:extLst>
              </a:tr>
              <a:tr h="5737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Эксплуатация судовых энергетических установок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75,76%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5144220"/>
                  </a:ext>
                </a:extLst>
              </a:tr>
              <a:tr h="28685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Аналитический контроль качества химических соединений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75,00%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275475"/>
                  </a:ext>
                </a:extLst>
              </a:tr>
              <a:tr h="71713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Технология хлеба, кондитерских и макаронных изделий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71,43%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695491"/>
                  </a:ext>
                </a:extLst>
              </a:tr>
              <a:tr h="28685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Фармация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68,22%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511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000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C80C5D-3B14-48BA-915D-D2FD614D30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4196"/>
            <a:ext cx="12192000" cy="9154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F552EB-FFB3-44F4-A294-C21D39901C3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9792" y="6270171"/>
            <a:ext cx="12211792" cy="5878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EE8E84-97C7-4F4D-99FD-84206741F8D1}"/>
              </a:ext>
            </a:extLst>
          </p:cNvPr>
          <p:cNvSpPr txBox="1"/>
          <p:nvPr/>
        </p:nvSpPr>
        <p:spPr>
          <a:xfrm>
            <a:off x="4722627" y="1701310"/>
            <a:ext cx="52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1900CB-7F51-40C5-AC59-3FEE32307D51}"/>
              </a:ext>
            </a:extLst>
          </p:cNvPr>
          <p:cNvSpPr txBox="1"/>
          <p:nvPr/>
        </p:nvSpPr>
        <p:spPr>
          <a:xfrm>
            <a:off x="6425069" y="1687025"/>
            <a:ext cx="52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A5E34AB-0251-49F1-ADD5-78D9AD7E8E85}"/>
              </a:ext>
            </a:extLst>
          </p:cNvPr>
          <p:cNvSpPr/>
          <p:nvPr/>
        </p:nvSpPr>
        <p:spPr>
          <a:xfrm>
            <a:off x="-642724" y="919506"/>
            <a:ext cx="696018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Образовательные организации с высокими</a:t>
            </a:r>
          </a:p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показателями трудоустройства на 1 сентября 2022 года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1467EEE-7BC1-4674-B4D9-0248BD56B072}"/>
              </a:ext>
            </a:extLst>
          </p:cNvPr>
          <p:cNvSpPr/>
          <p:nvPr/>
        </p:nvSpPr>
        <p:spPr>
          <a:xfrm>
            <a:off x="5575004" y="916095"/>
            <a:ext cx="696018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Образовательные организации с низкими</a:t>
            </a:r>
          </a:p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показателями трудоустройства на 1 сентября 2022 года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0305D07-1C9E-421F-8541-2E57B474D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576106"/>
              </p:ext>
            </p:extLst>
          </p:nvPr>
        </p:nvGraphicFramePr>
        <p:xfrm>
          <a:off x="6544020" y="1685055"/>
          <a:ext cx="4979624" cy="4264180"/>
        </p:xfrm>
        <a:graphic>
          <a:graphicData uri="http://schemas.openxmlformats.org/drawingml/2006/table">
            <a:tbl>
              <a:tblPr/>
              <a:tblGrid>
                <a:gridCol w="4153358">
                  <a:extLst>
                    <a:ext uri="{9D8B030D-6E8A-4147-A177-3AD203B41FA5}">
                      <a16:colId xmlns:a16="http://schemas.microsoft.com/office/drawing/2014/main" val="975223683"/>
                    </a:ext>
                  </a:extLst>
                </a:gridCol>
                <a:gridCol w="826266">
                  <a:extLst>
                    <a:ext uri="{9D8B030D-6E8A-4147-A177-3AD203B41FA5}">
                      <a16:colId xmlns:a16="http://schemas.microsoft.com/office/drawing/2014/main" val="3657111094"/>
                    </a:ext>
                  </a:extLst>
                </a:gridCol>
              </a:tblGrid>
              <a:tr h="34113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Усть-Ордынский аграрный техникум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090960"/>
                  </a:ext>
                </a:extLst>
              </a:tr>
              <a:tr h="51170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Ангарский экономико-юридический колледж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231423"/>
                  </a:ext>
                </a:extLst>
              </a:tr>
              <a:tr h="51170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Русско-Азиатский экономико-правовой колледж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4114137"/>
                  </a:ext>
                </a:extLst>
              </a:tr>
              <a:tr h="34113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ИГМУ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198644"/>
                  </a:ext>
                </a:extLst>
              </a:tr>
              <a:tr h="34113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ИрГАУ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0252132"/>
                  </a:ext>
                </a:extLst>
              </a:tr>
              <a:tr h="51170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Иркутский реабилитационный техникум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4,55%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7849833"/>
                  </a:ext>
                </a:extLst>
              </a:tr>
              <a:tr h="34113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ПУ 60 ИАТ отделение с. Оек (1)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5,88%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1205051"/>
                  </a:ext>
                </a:extLst>
              </a:tr>
              <a:tr h="51170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Братский индустриально-металлургический техникум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8,50%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3214811"/>
                  </a:ext>
                </a:extLst>
              </a:tr>
              <a:tr h="34113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Колледж БГУ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9,30%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9333877"/>
                  </a:ext>
                </a:extLst>
              </a:tr>
              <a:tr h="51170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Чунский многопрофильный техникум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9,71%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6558726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D1D7BE0-1D49-4108-886F-E7A8295390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695127"/>
              </p:ext>
            </p:extLst>
          </p:nvPr>
        </p:nvGraphicFramePr>
        <p:xfrm>
          <a:off x="636417" y="1685055"/>
          <a:ext cx="4816932" cy="4264180"/>
        </p:xfrm>
        <a:graphic>
          <a:graphicData uri="http://schemas.openxmlformats.org/drawingml/2006/table">
            <a:tbl>
              <a:tblPr/>
              <a:tblGrid>
                <a:gridCol w="3913549">
                  <a:extLst>
                    <a:ext uri="{9D8B030D-6E8A-4147-A177-3AD203B41FA5}">
                      <a16:colId xmlns:a16="http://schemas.microsoft.com/office/drawing/2014/main" val="961192136"/>
                    </a:ext>
                  </a:extLst>
                </a:gridCol>
                <a:gridCol w="903383">
                  <a:extLst>
                    <a:ext uri="{9D8B030D-6E8A-4147-A177-3AD203B41FA5}">
                      <a16:colId xmlns:a16="http://schemas.microsoft.com/office/drawing/2014/main" val="725301069"/>
                    </a:ext>
                  </a:extLst>
                </a:gridCol>
              </a:tblGrid>
              <a:tr h="34113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Иркутский областной колледж культуры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86,21%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705687"/>
                  </a:ext>
                </a:extLst>
              </a:tr>
              <a:tr h="51170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Киренский профессионально-педагогический колледж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81,54%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8892094"/>
                  </a:ext>
                </a:extLst>
              </a:tr>
              <a:tr h="51170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Иркутское театральное училище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79,17%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2656573"/>
                  </a:ext>
                </a:extLst>
              </a:tr>
              <a:tr h="34113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Иркутский техникум индустрии питания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76,58%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1263347"/>
                  </a:ext>
                </a:extLst>
              </a:tr>
              <a:tr h="34113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Нижнеудинское медицинское училище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75,86%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7251211"/>
                  </a:ext>
                </a:extLst>
              </a:tr>
              <a:tr h="51170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МК ЖТ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74,86%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9195355"/>
                  </a:ext>
                </a:extLst>
              </a:tr>
              <a:tr h="34113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Тайшетский медицинский техникум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73,91%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408520"/>
                  </a:ext>
                </a:extLst>
              </a:tr>
              <a:tr h="51170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Усольский медицинский техникум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69,01%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387101"/>
                  </a:ext>
                </a:extLst>
              </a:tr>
              <a:tr h="34113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Черемховский педагогический колледж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67,74%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8250083"/>
                  </a:ext>
                </a:extLst>
              </a:tr>
              <a:tr h="51170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Иркутский техникум речного и автомобильного транспорта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67,52%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7033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198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C80C5D-3B14-48BA-915D-D2FD614D30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4196"/>
            <a:ext cx="12192000" cy="9154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F552EB-FFB3-44F4-A294-C21D39901C3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9792" y="6270171"/>
            <a:ext cx="12211792" cy="5878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EE8E84-97C7-4F4D-99FD-84206741F8D1}"/>
              </a:ext>
            </a:extLst>
          </p:cNvPr>
          <p:cNvSpPr txBox="1"/>
          <p:nvPr/>
        </p:nvSpPr>
        <p:spPr>
          <a:xfrm>
            <a:off x="4722627" y="1701310"/>
            <a:ext cx="52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1900CB-7F51-40C5-AC59-3FEE32307D51}"/>
              </a:ext>
            </a:extLst>
          </p:cNvPr>
          <p:cNvSpPr txBox="1"/>
          <p:nvPr/>
        </p:nvSpPr>
        <p:spPr>
          <a:xfrm>
            <a:off x="6425069" y="1687025"/>
            <a:ext cx="52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A5E34AB-0251-49F1-ADD5-78D9AD7E8E85}"/>
              </a:ext>
            </a:extLst>
          </p:cNvPr>
          <p:cNvSpPr/>
          <p:nvPr/>
        </p:nvSpPr>
        <p:spPr>
          <a:xfrm>
            <a:off x="2747912" y="881211"/>
            <a:ext cx="696018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Подведомственные учреждения</a:t>
            </a:r>
          </a:p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показателями трудоустройства на 1 сентября 2022 года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70E4024-E9B9-47CA-A08B-AE3E5F43AA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529899"/>
              </p:ext>
            </p:extLst>
          </p:nvPr>
        </p:nvGraphicFramePr>
        <p:xfrm>
          <a:off x="3051672" y="1537543"/>
          <a:ext cx="6345716" cy="4565799"/>
        </p:xfrm>
        <a:graphic>
          <a:graphicData uri="http://schemas.openxmlformats.org/drawingml/2006/table">
            <a:tbl>
              <a:tblPr/>
              <a:tblGrid>
                <a:gridCol w="3172858">
                  <a:extLst>
                    <a:ext uri="{9D8B030D-6E8A-4147-A177-3AD203B41FA5}">
                      <a16:colId xmlns:a16="http://schemas.microsoft.com/office/drawing/2014/main" val="4273898078"/>
                    </a:ext>
                  </a:extLst>
                </a:gridCol>
                <a:gridCol w="3172858">
                  <a:extLst>
                    <a:ext uri="{9D8B030D-6E8A-4147-A177-3AD203B41FA5}">
                      <a16:colId xmlns:a16="http://schemas.microsoft.com/office/drawing/2014/main" val="3739833049"/>
                    </a:ext>
                  </a:extLst>
                </a:gridCol>
              </a:tblGrid>
              <a:tr h="65225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Министерство культуры и архивов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66,30%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951627"/>
                  </a:ext>
                </a:extLst>
              </a:tr>
              <a:tr h="65225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Министерство здравоохранения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62,34%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5619779"/>
                  </a:ext>
                </a:extLst>
              </a:tr>
              <a:tr h="65225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Министерство образования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48,39%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4480659"/>
                  </a:ext>
                </a:extLst>
              </a:tr>
              <a:tr h="65225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Спортивные СПО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47,37%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4393593"/>
                  </a:ext>
                </a:extLst>
              </a:tr>
              <a:tr h="65225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ВУЗЫ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34,84%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623794"/>
                  </a:ext>
                </a:extLst>
              </a:tr>
              <a:tr h="65225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Негосударственные СПО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30,87%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8782201"/>
                  </a:ext>
                </a:extLst>
              </a:tr>
              <a:tr h="65225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Учреждения соцразвития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13,64%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3674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142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680DBE8-D26A-4E30-A4B6-873981347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66" y="966727"/>
            <a:ext cx="10515600" cy="1133475"/>
          </a:xfrm>
        </p:spPr>
        <p:txBody>
          <a:bodyPr>
            <a:normAutofit/>
          </a:bodyPr>
          <a:lstStyle/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ЦЕЛИ МОНИТОРИНГА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9102049-0BFC-455D-BD3B-681254FFB122}"/>
              </a:ext>
            </a:extLst>
          </p:cNvPr>
          <p:cNvSpPr/>
          <p:nvPr/>
        </p:nvSpPr>
        <p:spPr>
          <a:xfrm>
            <a:off x="758536" y="2493416"/>
            <a:ext cx="428451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just"/>
            <a:r>
              <a:rPr lang="ru-RU" dirty="0"/>
              <a:t> 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Получение объективных данных о занятости выпускников образовательных организаций, реализующих программы среднего профессионального образования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594D37B-1548-4261-95BF-441FB0C3BB6A}"/>
              </a:ext>
            </a:extLst>
          </p:cNvPr>
          <p:cNvSpPr/>
          <p:nvPr/>
        </p:nvSpPr>
        <p:spPr>
          <a:xfrm>
            <a:off x="6449289" y="2816581"/>
            <a:ext cx="49841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Обоснованная оценка текущей ситуации в сфере занятости выпускников образовательных организаций, реализующих программы среднего профессионального образования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E223795-D247-4B33-8F04-377DA15FC1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773257" cy="947457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D9D72EE-F3D0-4E2B-9E7B-6B07DC12A8FF}"/>
              </a:ext>
            </a:extLst>
          </p:cNvPr>
          <p:cNvSpPr/>
          <p:nvPr/>
        </p:nvSpPr>
        <p:spPr>
          <a:xfrm>
            <a:off x="4773257" y="19270"/>
            <a:ext cx="7418743" cy="746648"/>
          </a:xfrm>
          <a:prstGeom prst="rect">
            <a:avLst/>
          </a:prstGeom>
          <a:solidFill>
            <a:srgbClr val="55C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ru-RU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953093C-9A08-4948-B2CD-F7621D9ED5F9}"/>
              </a:ext>
            </a:extLst>
          </p:cNvPr>
          <p:cNvSpPr/>
          <p:nvPr/>
        </p:nvSpPr>
        <p:spPr>
          <a:xfrm>
            <a:off x="1587" y="6342297"/>
            <a:ext cx="6094413" cy="515703"/>
          </a:xfrm>
          <a:prstGeom prst="rect">
            <a:avLst/>
          </a:prstGeom>
          <a:solidFill>
            <a:srgbClr val="0146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ru-RU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D24E68A-7548-4AC8-84DF-8E100030A066}"/>
              </a:ext>
            </a:extLst>
          </p:cNvPr>
          <p:cNvSpPr/>
          <p:nvPr/>
        </p:nvSpPr>
        <p:spPr>
          <a:xfrm>
            <a:off x="6096000" y="6342297"/>
            <a:ext cx="6094412" cy="515703"/>
          </a:xfrm>
          <a:prstGeom prst="rect">
            <a:avLst/>
          </a:prstGeom>
          <a:solidFill>
            <a:srgbClr val="01B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ru-RU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6D9FCFB-CED6-4A7E-88CB-D49EE2E910A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536" y="2281741"/>
            <a:ext cx="591363" cy="59136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02068D-47B2-4EF3-BC0C-AA7478F0645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93951" y="2275644"/>
            <a:ext cx="591363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12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BECF3E4-1C9A-455E-9F22-94DE8A8CED54}"/>
              </a:ext>
            </a:extLst>
          </p:cNvPr>
          <p:cNvSpPr/>
          <p:nvPr/>
        </p:nvSpPr>
        <p:spPr>
          <a:xfrm>
            <a:off x="0" y="938678"/>
            <a:ext cx="1170709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8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Участники мониторинга</a:t>
            </a:r>
          </a:p>
          <a:p>
            <a:pPr algn="ctr"/>
            <a:r>
              <a:rPr lang="ru-RU" sz="28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Всего участников -  91 образовательная организация, из них: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429EC8-1B8B-4AB3-8EFC-A0542132A8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709" y="-6202"/>
            <a:ext cx="12192000" cy="94488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05DC4A-6621-4291-BA43-CD4EBD07823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39840"/>
            <a:ext cx="12192000" cy="518160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9A0B9AA7-3536-4B4D-8575-D374B7CA1C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009449"/>
              </p:ext>
            </p:extLst>
          </p:nvPr>
        </p:nvGraphicFramePr>
        <p:xfrm>
          <a:off x="1967345" y="1892785"/>
          <a:ext cx="8354291" cy="4300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04762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A855B5-FF79-4815-B974-FB7883D9577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709" y="-6202"/>
            <a:ext cx="12192000" cy="94488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E97B9A-FB1B-464E-962D-6136E265A08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39840"/>
            <a:ext cx="12192000" cy="51816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D8A9DD4-A37D-4DB4-B401-52B2C4E1869E}"/>
              </a:ext>
            </a:extLst>
          </p:cNvPr>
          <p:cNvSpPr txBox="1">
            <a:spLocks/>
          </p:cNvSpPr>
          <p:nvPr/>
        </p:nvSpPr>
        <p:spPr>
          <a:xfrm>
            <a:off x="643270" y="681170"/>
            <a:ext cx="10515600" cy="231789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Количество профессий и специальностей, по которым выпускники завершили обучение в 2021 году, всего - 167 </a:t>
            </a:r>
          </a:p>
          <a:p>
            <a:pPr algn="ctr"/>
            <a:endParaRPr lang="ru-RU" b="1" kern="1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из них, количество профессий – 46</a:t>
            </a:r>
          </a:p>
          <a:p>
            <a:pPr algn="ctr"/>
            <a:endParaRPr lang="ru-RU" b="1" kern="1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 из них, количество специальностей – 121</a:t>
            </a:r>
          </a:p>
          <a:p>
            <a:pPr algn="ctr"/>
            <a:endParaRPr lang="ru-RU" sz="3400" b="1" kern="1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F2BDECF5-8D18-4279-8BB7-9EDC7E649FD3}"/>
              </a:ext>
            </a:extLst>
          </p:cNvPr>
          <p:cNvSpPr txBox="1">
            <a:spLocks/>
          </p:cNvSpPr>
          <p:nvPr/>
        </p:nvSpPr>
        <p:spPr>
          <a:xfrm>
            <a:off x="609965" y="4065378"/>
            <a:ext cx="11213439" cy="1825059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kern="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Общий выпуск 2022 года – 13678 чел </a:t>
            </a:r>
          </a:p>
          <a:p>
            <a:pPr algn="ctr"/>
            <a:endParaRPr lang="ru-RU" b="1" kern="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algn="ctr"/>
            <a:r>
              <a:rPr lang="ru-RU" b="1" kern="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Количество выпускников, завершивших обучение по профессиям – 3</a:t>
            </a:r>
            <a:r>
              <a:rPr lang="en-US" b="1" kern="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159</a:t>
            </a:r>
            <a:r>
              <a:rPr lang="ru-RU" b="1" kern="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 чел</a:t>
            </a:r>
          </a:p>
          <a:p>
            <a:pPr algn="ctr">
              <a:lnSpc>
                <a:spcPct val="170000"/>
              </a:lnSpc>
            </a:pPr>
            <a:endParaRPr lang="ru-RU" b="1" kern="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algn="ctr"/>
            <a:r>
              <a:rPr lang="ru-RU" b="1" kern="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Количество </a:t>
            </a:r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выпускников, завершивших обучение по  специальностям – </a:t>
            </a:r>
            <a:r>
              <a:rPr lang="en-US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10519</a:t>
            </a:r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 чел </a:t>
            </a:r>
          </a:p>
          <a:p>
            <a:pPr algn="ctr"/>
            <a:endParaRPr lang="ru-RU" b="1" kern="1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820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44F8200-26C6-4FDB-9C86-9AC72B4F76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94488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ECBB04-2E7E-491E-8C65-DA9D6FED3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39840"/>
            <a:ext cx="12192000" cy="51816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46CD3D1-CB7A-4CB0-95EA-605E0E23DE46}"/>
              </a:ext>
            </a:extLst>
          </p:cNvPr>
          <p:cNvSpPr/>
          <p:nvPr/>
        </p:nvSpPr>
        <p:spPr>
          <a:xfrm>
            <a:off x="-52732" y="854535"/>
            <a:ext cx="12468285" cy="45858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Занятые выпускники – категории выпускников,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которыми измеряется эффективность работы региона. 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Учитывается при расчете показателей федерального проекта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«Молодые профессионалы» национального проекта «Образование» 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«Доля выпускников образовательных организаций, 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реализующих программы среднего  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профессионального образования, 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занятых по виду деятельности  и полученным 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компетенциям – </a:t>
            </a:r>
            <a:r>
              <a:rPr lang="ru-RU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43,14 %</a:t>
            </a:r>
          </a:p>
        </p:txBody>
      </p:sp>
    </p:spTree>
    <p:extLst>
      <p:ext uri="{BB962C8B-B14F-4D97-AF65-F5344CB8AC3E}">
        <p14:creationId xmlns:p14="http://schemas.microsoft.com/office/powerpoint/2010/main" val="1949564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F79A1AE-04C4-4424-A676-CC2CBC0F6CF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4196"/>
            <a:ext cx="12192000" cy="91540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C7B709-2BE6-4206-8A0B-706FBFE422C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28410"/>
            <a:ext cx="12192000" cy="518160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82797977-E76F-4248-8793-19F65D6870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1973310"/>
              </p:ext>
            </p:extLst>
          </p:nvPr>
        </p:nvGraphicFramePr>
        <p:xfrm>
          <a:off x="0" y="871210"/>
          <a:ext cx="12085503" cy="5342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87914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943EBF-37B4-4CFE-93CC-CDDEBD4714B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4196"/>
            <a:ext cx="12192000" cy="9154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692C2F-B218-4E07-8150-DA4F1A3D09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756" y="6598920"/>
            <a:ext cx="12192000" cy="518160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49FECA74-BA7E-4897-96A6-A77D565868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6197220"/>
              </p:ext>
            </p:extLst>
          </p:nvPr>
        </p:nvGraphicFramePr>
        <p:xfrm>
          <a:off x="213756" y="969484"/>
          <a:ext cx="11978243" cy="5629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43722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4AB0FB6-8A1C-449D-B4E3-B911289D0C0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4196"/>
            <a:ext cx="12192000" cy="91540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49C16D-018C-4DA2-B0A5-BD647226CAF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9792" y="6270171"/>
            <a:ext cx="12211792" cy="587829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ECB5FDB0-F368-4D36-BB45-84151F3D50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6144051"/>
              </p:ext>
            </p:extLst>
          </p:nvPr>
        </p:nvGraphicFramePr>
        <p:xfrm>
          <a:off x="165254" y="871209"/>
          <a:ext cx="11799064" cy="5265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40652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31CCBB8-D87B-46ED-9F51-00E4FE96C1A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78" y="-31265"/>
            <a:ext cx="12192000" cy="91540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F888B0-2457-4DF1-A52D-93A7ADA49BD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28410"/>
            <a:ext cx="12192000" cy="51816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FE45FC-84DB-40C7-882D-DB5B0DEF99D3}"/>
              </a:ext>
            </a:extLst>
          </p:cNvPr>
          <p:cNvSpPr/>
          <p:nvPr/>
        </p:nvSpPr>
        <p:spPr>
          <a:xfrm>
            <a:off x="-606973" y="778079"/>
            <a:ext cx="696018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Профессии с высокими показателями </a:t>
            </a:r>
          </a:p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трудоустройства на 1 сентября 2022 года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B678E3-4B66-4D7E-84BB-ED9612D7842B}"/>
              </a:ext>
            </a:extLst>
          </p:cNvPr>
          <p:cNvSpPr txBox="1"/>
          <p:nvPr/>
        </p:nvSpPr>
        <p:spPr>
          <a:xfrm>
            <a:off x="5195944" y="1609076"/>
            <a:ext cx="52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AD76E7-5157-4C38-8B0D-9AC7B9C3ADE5}"/>
              </a:ext>
            </a:extLst>
          </p:cNvPr>
          <p:cNvSpPr txBox="1"/>
          <p:nvPr/>
        </p:nvSpPr>
        <p:spPr>
          <a:xfrm>
            <a:off x="6719833" y="1559253"/>
            <a:ext cx="52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91637D3-8580-4030-92AB-CFE12228CDB5}"/>
              </a:ext>
            </a:extLst>
          </p:cNvPr>
          <p:cNvSpPr/>
          <p:nvPr/>
        </p:nvSpPr>
        <p:spPr>
          <a:xfrm>
            <a:off x="5718458" y="778079"/>
            <a:ext cx="696018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Профессии с низкими показателями </a:t>
            </a:r>
          </a:p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трудоустройства на 1 сентября 2022 года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FD320646-5145-4DDC-BBCD-E7C1764C02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672250"/>
              </p:ext>
            </p:extLst>
          </p:nvPr>
        </p:nvGraphicFramePr>
        <p:xfrm>
          <a:off x="7608970" y="1609075"/>
          <a:ext cx="4059641" cy="4470845"/>
        </p:xfrm>
        <a:graphic>
          <a:graphicData uri="http://schemas.openxmlformats.org/drawingml/2006/table">
            <a:tbl>
              <a:tblPr/>
              <a:tblGrid>
                <a:gridCol w="3302711">
                  <a:extLst>
                    <a:ext uri="{9D8B030D-6E8A-4147-A177-3AD203B41FA5}">
                      <a16:colId xmlns:a16="http://schemas.microsoft.com/office/drawing/2014/main" val="1994964191"/>
                    </a:ext>
                  </a:extLst>
                </a:gridCol>
                <a:gridCol w="756930">
                  <a:extLst>
                    <a:ext uri="{9D8B030D-6E8A-4147-A177-3AD203B41FA5}">
                      <a16:colId xmlns:a16="http://schemas.microsoft.com/office/drawing/2014/main" val="1929554155"/>
                    </a:ext>
                  </a:extLst>
                </a:gridCol>
              </a:tblGrid>
              <a:tr h="46250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Машинист лесозаготовительных и трелевочных машин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604410"/>
                  </a:ext>
                </a:extLst>
              </a:tr>
              <a:tr h="46250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Мастер по ремонту и обслуживанию автомобилей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4707741"/>
                  </a:ext>
                </a:extLst>
              </a:tr>
              <a:tr h="61666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Мастер по техническому обслуживанию и ремонту машинно-тракторного парка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8119680"/>
                  </a:ext>
                </a:extLst>
              </a:tr>
              <a:tr h="46250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Машинист крана (крановщик)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2,33%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1171759"/>
                  </a:ext>
                </a:extLst>
              </a:tr>
              <a:tr h="46250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Мастер отделочных строительных и декоративных работ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4,76%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1134895"/>
                  </a:ext>
                </a:extLst>
              </a:tr>
              <a:tr h="30833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Машинист на открытых горных работах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4,76%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8504550"/>
                  </a:ext>
                </a:extLst>
              </a:tr>
              <a:tr h="46250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Машинист крана металлургического производства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5,88%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2228504"/>
                  </a:ext>
                </a:extLst>
              </a:tr>
              <a:tr h="30833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Слесарь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6,25%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274167"/>
                  </a:ext>
                </a:extLst>
              </a:tr>
              <a:tr h="61666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Повар, кондитер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9,52%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249095"/>
                  </a:ext>
                </a:extLst>
              </a:tr>
              <a:tr h="30833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Портной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10,00%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896793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F5AD8409-D077-45B7-BDE3-BC505079C8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264371"/>
              </p:ext>
            </p:extLst>
          </p:nvPr>
        </p:nvGraphicFramePr>
        <p:xfrm>
          <a:off x="915246" y="1609075"/>
          <a:ext cx="4280697" cy="4571388"/>
        </p:xfrm>
        <a:graphic>
          <a:graphicData uri="http://schemas.openxmlformats.org/drawingml/2006/table">
            <a:tbl>
              <a:tblPr/>
              <a:tblGrid>
                <a:gridCol w="3206326">
                  <a:extLst>
                    <a:ext uri="{9D8B030D-6E8A-4147-A177-3AD203B41FA5}">
                      <a16:colId xmlns:a16="http://schemas.microsoft.com/office/drawing/2014/main" val="3843719890"/>
                    </a:ext>
                  </a:extLst>
                </a:gridCol>
                <a:gridCol w="1074371">
                  <a:extLst>
                    <a:ext uri="{9D8B030D-6E8A-4147-A177-3AD203B41FA5}">
                      <a16:colId xmlns:a16="http://schemas.microsoft.com/office/drawing/2014/main" val="3402410548"/>
                    </a:ext>
                  </a:extLst>
                </a:gridCol>
              </a:tblGrid>
              <a:tr h="47290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Мастер общестроительных работ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66,67%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102216"/>
                  </a:ext>
                </a:extLst>
              </a:tr>
              <a:tr h="47290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Графический дизайнер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61,29%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1702010"/>
                  </a:ext>
                </a:extLst>
              </a:tr>
              <a:tr h="63053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Повар, кондитер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46,85%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600020"/>
                  </a:ext>
                </a:extLst>
              </a:tr>
              <a:tr h="47290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Токарь на станках с числовым программным управлением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45,45%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2801548"/>
                  </a:ext>
                </a:extLst>
              </a:tr>
              <a:tr h="47290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Лаборант-эколог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40,00%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9284506"/>
                  </a:ext>
                </a:extLst>
              </a:tr>
              <a:tr h="31526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Продавец, контролер-кассир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38,51%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6886602"/>
                  </a:ext>
                </a:extLst>
              </a:tr>
              <a:tr h="47290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Слесарь-сборщик авиационной техники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36,84%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2783868"/>
                  </a:ext>
                </a:extLst>
              </a:tr>
              <a:tr h="31526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Токарь-универсал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35,71%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6721215"/>
                  </a:ext>
                </a:extLst>
              </a:tr>
              <a:tr h="63053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Наладчик аппаратного и программного обеспечения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33,33%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8416746"/>
                  </a:ext>
                </a:extLst>
              </a:tr>
              <a:tr h="31526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Овощевод защищенного грунта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33,33%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058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5325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2863</TotalTime>
  <Words>691</Words>
  <Application>Microsoft Office PowerPoint</Application>
  <PresentationFormat>Широкоэкранный</PresentationFormat>
  <Paragraphs>189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Тема Office</vt:lpstr>
      <vt:lpstr>Презентация PowerPoint</vt:lpstr>
      <vt:lpstr>ЦЕЛИ МОНИТОРИНГА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МОНИТОРИНГА</dc:title>
  <dc:creator>Ирина Орлова</dc:creator>
  <cp:lastModifiedBy>Ирина Орлова</cp:lastModifiedBy>
  <cp:revision>129</cp:revision>
  <dcterms:created xsi:type="dcterms:W3CDTF">2022-03-03T01:26:33Z</dcterms:created>
  <dcterms:modified xsi:type="dcterms:W3CDTF">2022-12-15T02:32:23Z</dcterms:modified>
</cp:coreProperties>
</file>