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5"/>
  </p:notesMasterIdLst>
  <p:sldIdLst>
    <p:sldId id="285" r:id="rId2"/>
    <p:sldId id="327" r:id="rId3"/>
    <p:sldId id="328" r:id="rId4"/>
    <p:sldId id="257" r:id="rId5"/>
    <p:sldId id="303" r:id="rId6"/>
    <p:sldId id="304" r:id="rId7"/>
    <p:sldId id="302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6" r:id="rId26"/>
    <p:sldId id="322" r:id="rId27"/>
    <p:sldId id="323" r:id="rId28"/>
    <p:sldId id="324" r:id="rId29"/>
    <p:sldId id="331" r:id="rId30"/>
    <p:sldId id="300" r:id="rId31"/>
    <p:sldId id="325" r:id="rId32"/>
    <p:sldId id="329" r:id="rId33"/>
    <p:sldId id="330" r:id="rId34"/>
  </p:sldIdLst>
  <p:sldSz cx="9144000" cy="5143500" type="screen16x9"/>
  <p:notesSz cx="6858000" cy="9144000"/>
  <p:embeddedFontLst>
    <p:embeddedFont>
      <p:font typeface="Roboto Condensed" panose="020B0604020202020204" charset="0"/>
      <p:regular r:id="rId36"/>
      <p:bold r:id="rId37"/>
      <p:italic r:id="rId38"/>
      <p:boldItalic r:id="rId39"/>
    </p:embeddedFont>
    <p:embeddedFont>
      <p:font typeface="Arvo" panose="020B0604020202020204" charset="0"/>
      <p:regular r:id="rId40"/>
      <p:bold r:id="rId41"/>
      <p:italic r:id="rId42"/>
      <p:boldItalic r:id="rId43"/>
    </p:embeddedFont>
    <p:embeddedFont>
      <p:font typeface="Roboto Condensed Light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3E6"/>
    <a:srgbClr val="EBF0F2"/>
    <a:srgbClr val="FF9800"/>
    <a:srgbClr val="3F5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94110F-E042-4E22-8019-C0662D456B9B}">
  <a:tblStyle styleId="{0394110F-E042-4E22-8019-C0662D456B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39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14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7923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81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13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hyperlink" Target="https://goo.gl/zUBNpZ" TargetMode="External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y-v2.sk.ru/events/22/124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185927" y="820493"/>
            <a:ext cx="6629401" cy="33612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200" dirty="0" smtClean="0"/>
              <a:t>Методология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(</a:t>
            </a:r>
            <a:r>
              <a:rPr lang="ru-RU" sz="2200" dirty="0" smtClean="0"/>
              <a:t>целевая модель) </a:t>
            </a:r>
            <a:r>
              <a:rPr lang="ru-RU" sz="2200" dirty="0"/>
              <a:t>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49" y="26124"/>
            <a:ext cx="578469" cy="895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354" y="58783"/>
            <a:ext cx="72368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endParaRPr lang="ru-RU" sz="100"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algn="ctr"/>
            <a:r>
              <a:rPr lang="ru-RU" sz="12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ГАУ ДПО ИО «Региональный институт кадровой политики и непрерывного профессионального образования»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9440" y="4651057"/>
            <a:ext cx="723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Зыкова Анна Николаевна, </a:t>
            </a:r>
          </a:p>
          <a:p>
            <a:pPr algn="r"/>
            <a:r>
              <a:rPr lang="ru-RU" sz="12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Руководитель центра сопровождения конкурсов, проектов и программ в ПОО</a:t>
            </a:r>
            <a:endParaRPr lang="ru-RU" sz="1200"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05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1" t="2963" r="147" b="370"/>
          <a:stretch/>
        </p:blipFill>
        <p:spPr>
          <a:xfrm>
            <a:off x="-630622" y="0"/>
            <a:ext cx="9774622" cy="51435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436864" y="4693920"/>
            <a:ext cx="475488" cy="316992"/>
          </a:xfrm>
          <a:prstGeom prst="ellipse">
            <a:avLst/>
          </a:prstGeom>
          <a:solidFill>
            <a:srgbClr val="EB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205216" y="4985004"/>
            <a:ext cx="475488" cy="316992"/>
          </a:xfrm>
          <a:prstGeom prst="ellipse">
            <a:avLst/>
          </a:prstGeom>
          <a:solidFill>
            <a:srgbClr val="EB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0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085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436864" y="4693920"/>
            <a:ext cx="475488" cy="316992"/>
          </a:xfrm>
          <a:prstGeom prst="ellipse">
            <a:avLst/>
          </a:prstGeom>
          <a:solidFill>
            <a:srgbClr val="EB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94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6989" cy="51435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534400" y="4608576"/>
            <a:ext cx="475488" cy="316992"/>
          </a:xfrm>
          <a:prstGeom prst="ellipse">
            <a:avLst/>
          </a:prstGeom>
          <a:solidFill>
            <a:srgbClr val="EB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140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9723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461248" y="4730496"/>
            <a:ext cx="475488" cy="316992"/>
          </a:xfrm>
          <a:prstGeom prst="ellipse">
            <a:avLst/>
          </a:prstGeom>
          <a:solidFill>
            <a:srgbClr val="EB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09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6240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375904" y="256032"/>
            <a:ext cx="475488" cy="316992"/>
          </a:xfrm>
          <a:prstGeom prst="ellipse">
            <a:avLst/>
          </a:prstGeom>
          <a:solidFill>
            <a:srgbClr val="EB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8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229344" cy="519273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570976" y="169164"/>
            <a:ext cx="475488" cy="316992"/>
          </a:xfrm>
          <a:prstGeom prst="ellipse">
            <a:avLst/>
          </a:prstGeom>
          <a:solidFill>
            <a:srgbClr val="EB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48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9457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497824" y="156972"/>
            <a:ext cx="475488" cy="316992"/>
          </a:xfrm>
          <a:prstGeom prst="ellipse">
            <a:avLst/>
          </a:prstGeom>
          <a:solidFill>
            <a:srgbClr val="EB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0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7345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583168" y="278892"/>
            <a:ext cx="475488" cy="316992"/>
          </a:xfrm>
          <a:prstGeom prst="ellipse">
            <a:avLst/>
          </a:prstGeom>
          <a:solidFill>
            <a:srgbClr val="EB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9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72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989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558784" y="388620"/>
            <a:ext cx="475488" cy="316992"/>
          </a:xfrm>
          <a:prstGeom prst="ellipse">
            <a:avLst/>
          </a:prstGeom>
          <a:solidFill>
            <a:srgbClr val="EB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47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НАСТАВНИК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828" y="1448664"/>
            <a:ext cx="4285230" cy="366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01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9036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485632" y="242316"/>
            <a:ext cx="475488" cy="316992"/>
          </a:xfrm>
          <a:prstGeom prst="ellipse">
            <a:avLst/>
          </a:prstGeom>
          <a:solidFill>
            <a:srgbClr val="EB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10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7247" cy="51435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8522208" y="242316"/>
            <a:ext cx="475488" cy="316992"/>
          </a:xfrm>
          <a:prstGeom prst="ellipse">
            <a:avLst/>
          </a:prstGeom>
          <a:solidFill>
            <a:srgbClr val="EB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445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7640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522208" y="242316"/>
            <a:ext cx="475488" cy="316992"/>
          </a:xfrm>
          <a:prstGeom prst="ellipse">
            <a:avLst/>
          </a:prstGeom>
          <a:solidFill>
            <a:srgbClr val="EB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16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9720" cy="51435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547608" y="166116"/>
            <a:ext cx="475488" cy="316992"/>
          </a:xfrm>
          <a:prstGeom prst="ellipse">
            <a:avLst/>
          </a:prstGeom>
          <a:solidFill>
            <a:srgbClr val="EB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728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433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420608" y="140716"/>
            <a:ext cx="475488" cy="316992"/>
          </a:xfrm>
          <a:prstGeom prst="ellipse">
            <a:avLst/>
          </a:prstGeom>
          <a:solidFill>
            <a:srgbClr val="EB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92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7;p24"/>
          <p:cNvSpPr txBox="1">
            <a:spLocks/>
          </p:cNvSpPr>
          <p:nvPr/>
        </p:nvSpPr>
        <p:spPr>
          <a:xfrm>
            <a:off x="1496856" y="2193478"/>
            <a:ext cx="6417894" cy="43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ru-RU" sz="3600" dirty="0" smtClean="0">
                <a:solidFill>
                  <a:srgbClr val="3F5378"/>
                </a:solidFill>
              </a:rPr>
              <a:t>ПРИМЕРНАЯ ФОРМА ВНЕДРЕНИЯ ЦЕЛЕВОЙ МОДЕЛИ  НАСТАВНИЧЕСТВА В ОБРАЗОВАТЕЛЬНЫЕ ОРГАНИЗАЦИИ</a:t>
            </a:r>
            <a:endParaRPr lang="ru-RU" dirty="0">
              <a:solidFill>
                <a:srgbClr val="3F5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157" b="5945"/>
          <a:stretch/>
        </p:blipFill>
        <p:spPr>
          <a:xfrm>
            <a:off x="0" y="0"/>
            <a:ext cx="9144000" cy="50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60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271"/>
          <a:stretch/>
        </p:blipFill>
        <p:spPr>
          <a:xfrm>
            <a:off x="0" y="1"/>
            <a:ext cx="9144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38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63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84" y="684482"/>
            <a:ext cx="6999324" cy="39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1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НАСТАВНИЧЕСТВО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8345" y="1862240"/>
            <a:ext cx="2778055" cy="2492046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32504" y="1862240"/>
            <a:ext cx="3011496" cy="2492046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79453" y="1862240"/>
            <a:ext cx="2778055" cy="2492046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37509" y="2756636"/>
            <a:ext cx="2661941" cy="70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ru-RU" sz="2400" dirty="0" smtClean="0"/>
              <a:t>НАСТАВНИЧЕСТВО</a:t>
            </a:r>
            <a:endParaRPr lang="ru-RU" sz="24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015564" y="2756634"/>
            <a:ext cx="3272752" cy="70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ru-RU" sz="2400" dirty="0"/>
              <a:t>СОПРОВОВОЖДЕНИЕ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6254" y="2756635"/>
            <a:ext cx="2661941" cy="70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ru-RU" sz="2400" dirty="0" smtClean="0"/>
              <a:t>ОПЕКА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537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767"/>
            <a:ext cx="6449569" cy="766200"/>
          </a:xfrm>
        </p:spPr>
        <p:txBody>
          <a:bodyPr/>
          <a:lstStyle/>
          <a:p>
            <a:r>
              <a:rPr lang="ru-RU" sz="2800" dirty="0" smtClean="0"/>
              <a:t>НОРМАТИВНЫЕ ДОКУМЕНТЫ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1" y="2960686"/>
            <a:ext cx="6115050" cy="1831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0" y="1431620"/>
            <a:ext cx="7031242" cy="179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17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767"/>
            <a:ext cx="6449569" cy="766200"/>
          </a:xfrm>
        </p:spPr>
        <p:txBody>
          <a:bodyPr/>
          <a:lstStyle/>
          <a:p>
            <a:r>
              <a:rPr lang="ru-RU" sz="2800" dirty="0" smtClean="0"/>
              <a:t>ПОЛЕЗНЫЕ РЕСУРСЫ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1462566"/>
            <a:ext cx="2146975" cy="3287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1462566"/>
            <a:ext cx="1256452" cy="1674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681835"/>
            <a:ext cx="3416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https</a:t>
            </a:r>
            <a:r>
              <a:rPr lang="ru-RU" sz="24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://</a:t>
            </a:r>
            <a:r>
              <a:rPr lang="en-US" sz="24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goo</a:t>
            </a:r>
            <a:r>
              <a:rPr lang="ru-RU" sz="24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.</a:t>
            </a:r>
            <a:r>
              <a:rPr lang="en-US" sz="2400" b="1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gl</a:t>
            </a:r>
            <a:r>
              <a:rPr lang="ru-RU" sz="24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/</a:t>
            </a:r>
            <a:r>
              <a:rPr lang="en-US" sz="2400" b="1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zUBNpZ</a:t>
            </a:r>
            <a:endParaRPr lang="ru-RU" sz="2400" b="1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200" y="3235268"/>
            <a:ext cx="1346200" cy="1908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213" y="1478025"/>
            <a:ext cx="1169988" cy="16434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7214" y="3215757"/>
            <a:ext cx="1169988" cy="16483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7762" y="1478025"/>
            <a:ext cx="1174205" cy="16434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1515" y="3235268"/>
            <a:ext cx="1200452" cy="16815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6280" y="1478026"/>
            <a:ext cx="1164920" cy="16145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6005" y="3235269"/>
            <a:ext cx="1145195" cy="15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18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767"/>
            <a:ext cx="6449569" cy="766200"/>
          </a:xfrm>
        </p:spPr>
        <p:txBody>
          <a:bodyPr/>
          <a:lstStyle/>
          <a:p>
            <a:r>
              <a:rPr lang="ru-RU" sz="2800" dirty="0" smtClean="0"/>
              <a:t>ПОЛЕЗНЫЕ РЕСУРСЫ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3684"/>
          <a:stretch/>
        </p:blipFill>
        <p:spPr>
          <a:xfrm>
            <a:off x="281786" y="1544282"/>
            <a:ext cx="5885996" cy="25254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256" y="4443083"/>
            <a:ext cx="5234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hlinkClick r:id="rId3"/>
              </a:rPr>
              <a:t>https://academy-v2.sk.ru/events/22/124</a:t>
            </a:r>
            <a:endParaRPr lang="ru-RU" sz="2400" b="1" dirty="0">
              <a:solidFill>
                <a:srgbClr val="FFFFFF"/>
              </a:solidFill>
              <a:latin typeface="Roboto Condensed"/>
              <a:ea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39176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767"/>
            <a:ext cx="6449569" cy="766200"/>
          </a:xfrm>
        </p:spPr>
        <p:txBody>
          <a:bodyPr/>
          <a:lstStyle/>
          <a:p>
            <a:r>
              <a:rPr lang="ru-RU" sz="2800" dirty="0" smtClean="0"/>
              <a:t>ПОЛЕЗНЫЕ РЕСУРСЫ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008" t="25815" r="53464" b="44868"/>
          <a:stretch/>
        </p:blipFill>
        <p:spPr>
          <a:xfrm>
            <a:off x="256612" y="1459350"/>
            <a:ext cx="6376416" cy="36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100369" y="1890830"/>
            <a:ext cx="4039831" cy="1688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just">
              <a:buNone/>
            </a:pPr>
            <a:r>
              <a:rPr lang="ru-RU" sz="2400" dirty="0" smtClean="0"/>
              <a:t>Утверждена </a:t>
            </a:r>
            <a:r>
              <a:rPr lang="ru-RU" sz="2400" dirty="0"/>
              <a:t>распоряжением Министерства просвещения Российской Федерации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/>
              <a:t>25 декабря 2019 г.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№ </a:t>
            </a:r>
            <a:r>
              <a:rPr lang="ru-RU" sz="2400" dirty="0"/>
              <a:t>Р-145.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0369" y="4662431"/>
            <a:ext cx="7851061" cy="1905"/>
          </a:xfrm>
          <a:prstGeom prst="line">
            <a:avLst/>
          </a:prstGeom>
          <a:ln>
            <a:solidFill>
              <a:srgbClr val="FF9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47118" y="1562803"/>
            <a:ext cx="7713901" cy="28575"/>
          </a:xfrm>
          <a:prstGeom prst="line">
            <a:avLst/>
          </a:prstGeom>
          <a:ln>
            <a:solidFill>
              <a:srgbClr val="FF9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09958" y="453840"/>
            <a:ext cx="6682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i="1" dirty="0" smtClean="0">
                <a:solidFill>
                  <a:schemeClr val="bg1"/>
                </a:solidFill>
              </a:rPr>
              <a:t>Методология</a:t>
            </a:r>
            <a:endParaRPr lang="ru-RU" sz="3200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1890830"/>
            <a:ext cx="4426012" cy="2338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2206752" y="99332"/>
            <a:ext cx="6376416" cy="2899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b="1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ЦЕЛЕВАЯ МОДЕЛЬ НАСТАВНИЧЕСТВА –</a:t>
            </a:r>
          </a:p>
          <a:p>
            <a:pPr marL="101600"/>
            <a:r>
              <a:rPr lang="ru-RU" sz="2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система условий, ресурсов и процессов, необходимых для реализации процесса</a:t>
            </a:r>
          </a:p>
          <a:p>
            <a:pPr marL="101600"/>
            <a:r>
              <a:rPr lang="ru-RU" sz="2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наставничества и достижения </a:t>
            </a:r>
            <a:r>
              <a:rPr lang="ru-RU" sz="28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поставленной цели </a:t>
            </a:r>
            <a:r>
              <a:rPr lang="ru-RU" sz="2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в образовательных организациях</a:t>
            </a:r>
          </a:p>
        </p:txBody>
      </p:sp>
      <p:sp>
        <p:nvSpPr>
          <p:cNvPr id="3" name="Google Shape;357;p24"/>
          <p:cNvSpPr txBox="1">
            <a:spLocks/>
          </p:cNvSpPr>
          <p:nvPr/>
        </p:nvSpPr>
        <p:spPr>
          <a:xfrm>
            <a:off x="958266" y="3556676"/>
            <a:ext cx="6417894" cy="43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ru-RU" sz="3600" dirty="0" smtClean="0">
                <a:solidFill>
                  <a:srgbClr val="3F5378"/>
                </a:solidFill>
              </a:rPr>
              <a:t>Почему есть запрос на целевую модель наставничества?</a:t>
            </a:r>
            <a:endParaRPr lang="ru-RU" dirty="0">
              <a:solidFill>
                <a:srgbClr val="3F5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7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98249"/>
            <a:ext cx="362427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ПРОБЛЕМЫ</a:t>
            </a:r>
            <a:endParaRPr lang="ru-RU" sz="44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74" y="2837473"/>
            <a:ext cx="362427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ПОТРЕБНОСТИ</a:t>
            </a:r>
            <a:endParaRPr lang="ru-RU" sz="32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76651" y="611436"/>
            <a:ext cx="54673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низкая мотивация </a:t>
            </a:r>
            <a:r>
              <a:rPr lang="ru-RU" sz="1800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обучающихся и педагогов к изменениям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низкая вовлеченность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профессионально-личностное </a:t>
            </a:r>
            <a:r>
              <a:rPr lang="ru-RU" sz="1800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выгорание педагогов </a:t>
            </a:r>
            <a:endParaRPr lang="ru-RU" sz="1800" dirty="0" smtClean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инертность </a:t>
            </a:r>
            <a:r>
              <a:rPr lang="ru-RU" sz="1800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образовательной </a:t>
            </a:r>
            <a:r>
              <a:rPr lang="ru-RU" sz="1800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системы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особые </a:t>
            </a:r>
            <a:r>
              <a:rPr lang="ru-RU" sz="1800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потребности обучающихся </a:t>
            </a:r>
            <a:endParaRPr lang="ru-RU" sz="1800" dirty="0" smtClean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быть </a:t>
            </a:r>
            <a:r>
              <a:rPr lang="ru-RU" sz="1800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важным и признанным </a:t>
            </a:r>
            <a:r>
              <a:rPr lang="ru-RU" sz="1800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другими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понять</a:t>
            </a:r>
            <a:r>
              <a:rPr lang="ru-RU" sz="1800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, кто я, чего хочу, свои сильные стороны, интересы и </a:t>
            </a:r>
            <a:r>
              <a:rPr lang="ru-RU" sz="1800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мечты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понять</a:t>
            </a:r>
            <a:r>
              <a:rPr lang="ru-RU" sz="1800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, кем мне быть проявить себя, свои </a:t>
            </a:r>
            <a:r>
              <a:rPr lang="ru-RU" sz="1800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таланты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получить </a:t>
            </a:r>
            <a:r>
              <a:rPr lang="ru-RU" sz="1800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поддержку от значимых людей</a:t>
            </a:r>
          </a:p>
        </p:txBody>
      </p:sp>
    </p:spTree>
    <p:extLst>
      <p:ext uri="{BB962C8B-B14F-4D97-AF65-F5344CB8AC3E}">
        <p14:creationId xmlns:p14="http://schemas.microsoft.com/office/powerpoint/2010/main" val="268502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33402"/>
            <a:ext cx="655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5 ФОРМ НАСТАВНИЧЕСТВА</a:t>
            </a:r>
            <a:endParaRPr lang="ru-RU" sz="4800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7362"/>
            <a:ext cx="9165191" cy="218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9900" y="1524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КАЖДАЯ ФОРМА</a:t>
            </a:r>
          </a:p>
          <a:p>
            <a:r>
              <a:rPr lang="ru-RU" sz="54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ВКЛЮЧАЕТ</a:t>
            </a:r>
          </a:p>
          <a:p>
            <a:r>
              <a:rPr lang="ru-RU" sz="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Цели и задачи программы</a:t>
            </a:r>
          </a:p>
          <a:p>
            <a:r>
              <a:rPr lang="ru-RU" sz="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Ожидаемые результаты</a:t>
            </a:r>
          </a:p>
          <a:p>
            <a:r>
              <a:rPr lang="ru-RU" sz="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Оцениваемые результаты</a:t>
            </a:r>
          </a:p>
          <a:p>
            <a:r>
              <a:rPr lang="ru-RU" sz="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Портрет участников</a:t>
            </a:r>
          </a:p>
          <a:p>
            <a:r>
              <a:rPr lang="ru-RU" sz="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Вариации ролевых моделей</a:t>
            </a:r>
          </a:p>
          <a:p>
            <a:r>
              <a:rPr lang="ru-RU" sz="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Описание этапов наставнического</a:t>
            </a:r>
          </a:p>
          <a:p>
            <a:r>
              <a:rPr lang="ru-RU" sz="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взаимодействия (раскрытие целевой модели)</a:t>
            </a:r>
          </a:p>
          <a:p>
            <a:r>
              <a:rPr lang="ru-RU" sz="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Область применения в рамках образовательной</a:t>
            </a:r>
          </a:p>
          <a:p>
            <a:r>
              <a:rPr lang="ru-RU" sz="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программы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09850" cy="587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5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56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60375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188</Words>
  <Application>Microsoft Office PowerPoint</Application>
  <PresentationFormat>Экран (16:9)</PresentationFormat>
  <Paragraphs>47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Akrobat ExtraBold</vt:lpstr>
      <vt:lpstr>Arial</vt:lpstr>
      <vt:lpstr>Roboto Condensed</vt:lpstr>
      <vt:lpstr>Arvo</vt:lpstr>
      <vt:lpstr>Roboto Condensed Light</vt:lpstr>
      <vt:lpstr>Salerio template</vt:lpstr>
      <vt:lpstr>Методология (целевая модель)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</vt:lpstr>
      <vt:lpstr>НАСТАВНИК</vt:lpstr>
      <vt:lpstr>НАСТАВНИЧЕСТВО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НОРМАТИВНЫЕ ДОКУМЕНТЫ </vt:lpstr>
      <vt:lpstr>ПОЛЕЗНЫЕ РЕСУРСЫ</vt:lpstr>
      <vt:lpstr>ПОЛЕЗНЫЕ РЕСУРСЫ</vt:lpstr>
      <vt:lpstr>ПОЛЕЗНЫЕ РЕСУРСЫ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ОРГАНИЗАЦИОННО-ПЕДАГОГИЧЕСКАЯ ПОДДЕРЖКА ПРОФЕССИОНАЛЬНОГО САМООПРЕДЕЛЕНИЯ, СОЦИАЛЬНОЙ АКТИВНОСТИ ОБУЧАЮЩИХСЯ</dc:title>
  <dc:creator>Admin</dc:creator>
  <cp:lastModifiedBy>user</cp:lastModifiedBy>
  <cp:revision>117</cp:revision>
  <dcterms:modified xsi:type="dcterms:W3CDTF">2020-05-14T05:06:06Z</dcterms:modified>
</cp:coreProperties>
</file>