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8" r:id="rId2"/>
    <p:sldId id="333" r:id="rId3"/>
    <p:sldId id="334" r:id="rId4"/>
    <p:sldId id="335" r:id="rId5"/>
    <p:sldId id="336" r:id="rId6"/>
    <p:sldId id="338" r:id="rId7"/>
    <p:sldId id="350" r:id="rId8"/>
    <p:sldId id="351" r:id="rId9"/>
    <p:sldId id="352" r:id="rId10"/>
    <p:sldId id="385" r:id="rId11"/>
    <p:sldId id="390" r:id="rId12"/>
    <p:sldId id="386" r:id="rId13"/>
    <p:sldId id="387" r:id="rId14"/>
    <p:sldId id="313" r:id="rId15"/>
    <p:sldId id="315" r:id="rId16"/>
    <p:sldId id="369" r:id="rId17"/>
    <p:sldId id="370" r:id="rId18"/>
    <p:sldId id="371" r:id="rId19"/>
    <p:sldId id="391" r:id="rId20"/>
    <p:sldId id="389" r:id="rId2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.RIKP\Desktop\&#1057;&#1090;&#1072;&#1090;&#1080;&#1089;&#1090;&#1080;&#1082;&#1072;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2542843909219E-2"/>
          <c:y val="4.6151581903007784E-2"/>
          <c:w val="0.88280361278369612"/>
          <c:h val="0.8770060342284841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диаграммы'!$A$2:$AA$2</c:f>
              <c:numCache>
                <c:formatCode>0.00</c:formatCode>
                <c:ptCount val="27"/>
                <c:pt idx="0">
                  <c:v>19</c:v>
                </c:pt>
                <c:pt idx="1">
                  <c:v>37</c:v>
                </c:pt>
                <c:pt idx="2">
                  <c:v>82.5</c:v>
                </c:pt>
                <c:pt idx="3">
                  <c:v>20.5</c:v>
                </c:pt>
                <c:pt idx="4">
                  <c:v>64</c:v>
                </c:pt>
                <c:pt idx="5">
                  <c:v>25</c:v>
                </c:pt>
                <c:pt idx="6">
                  <c:v>65.5</c:v>
                </c:pt>
                <c:pt idx="7">
                  <c:v>72</c:v>
                </c:pt>
                <c:pt idx="8">
                  <c:v>58.5</c:v>
                </c:pt>
                <c:pt idx="9">
                  <c:v>91.5</c:v>
                </c:pt>
                <c:pt idx="10">
                  <c:v>24</c:v>
                </c:pt>
                <c:pt idx="11">
                  <c:v>54</c:v>
                </c:pt>
                <c:pt idx="12">
                  <c:v>68.5</c:v>
                </c:pt>
                <c:pt idx="13">
                  <c:v>27</c:v>
                </c:pt>
                <c:pt idx="14">
                  <c:v>37</c:v>
                </c:pt>
                <c:pt idx="15">
                  <c:v>47.5</c:v>
                </c:pt>
                <c:pt idx="16">
                  <c:v>53.8</c:v>
                </c:pt>
                <c:pt idx="17">
                  <c:v>71</c:v>
                </c:pt>
                <c:pt idx="18">
                  <c:v>31.3</c:v>
                </c:pt>
                <c:pt idx="19">
                  <c:v>65.5</c:v>
                </c:pt>
                <c:pt idx="20">
                  <c:v>43.8</c:v>
                </c:pt>
                <c:pt idx="21">
                  <c:v>38.299999999999997</c:v>
                </c:pt>
                <c:pt idx="22">
                  <c:v>53.5</c:v>
                </c:pt>
                <c:pt idx="23">
                  <c:v>27.3</c:v>
                </c:pt>
                <c:pt idx="24">
                  <c:v>39.5</c:v>
                </c:pt>
                <c:pt idx="25">
                  <c:v>37.5</c:v>
                </c:pt>
                <c:pt idx="26">
                  <c:v>81.5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E0-44C6-9E30-36BA3F4BD9BB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диаграммы'!$A$3:$AA$3</c:f>
              <c:numCache>
                <c:formatCode>0.00</c:formatCode>
                <c:ptCount val="27"/>
                <c:pt idx="1">
                  <c:v>33</c:v>
                </c:pt>
                <c:pt idx="3">
                  <c:v>17.5</c:v>
                </c:pt>
                <c:pt idx="4">
                  <c:v>58.5</c:v>
                </c:pt>
                <c:pt idx="5">
                  <c:v>15</c:v>
                </c:pt>
                <c:pt idx="6">
                  <c:v>60</c:v>
                </c:pt>
                <c:pt idx="7">
                  <c:v>64</c:v>
                </c:pt>
                <c:pt idx="8">
                  <c:v>57</c:v>
                </c:pt>
                <c:pt idx="9">
                  <c:v>76</c:v>
                </c:pt>
                <c:pt idx="10">
                  <c:v>17</c:v>
                </c:pt>
                <c:pt idx="11">
                  <c:v>51.3</c:v>
                </c:pt>
                <c:pt idx="12">
                  <c:v>56</c:v>
                </c:pt>
                <c:pt idx="13">
                  <c:v>20</c:v>
                </c:pt>
                <c:pt idx="15">
                  <c:v>45.5</c:v>
                </c:pt>
                <c:pt idx="17">
                  <c:v>67</c:v>
                </c:pt>
                <c:pt idx="19">
                  <c:v>58.3</c:v>
                </c:pt>
                <c:pt idx="20">
                  <c:v>42.8</c:v>
                </c:pt>
                <c:pt idx="21">
                  <c:v>34.299999999999997</c:v>
                </c:pt>
                <c:pt idx="22">
                  <c:v>51.5</c:v>
                </c:pt>
                <c:pt idx="23">
                  <c:v>0</c:v>
                </c:pt>
                <c:pt idx="24">
                  <c:v>38.5</c:v>
                </c:pt>
                <c:pt idx="25">
                  <c:v>36.5</c:v>
                </c:pt>
                <c:pt idx="26">
                  <c:v>64.3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E0-44C6-9E30-36BA3F4BD9BB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диаграммы'!$A$4:$AA$4</c:f>
              <c:numCache>
                <c:formatCode>0.00</c:formatCode>
                <c:ptCount val="27"/>
                <c:pt idx="1">
                  <c:v>32</c:v>
                </c:pt>
                <c:pt idx="3">
                  <c:v>16</c:v>
                </c:pt>
                <c:pt idx="5">
                  <c:v>15</c:v>
                </c:pt>
                <c:pt idx="6">
                  <c:v>51.5</c:v>
                </c:pt>
                <c:pt idx="8">
                  <c:v>56.5</c:v>
                </c:pt>
                <c:pt idx="9">
                  <c:v>71</c:v>
                </c:pt>
                <c:pt idx="10">
                  <c:v>15</c:v>
                </c:pt>
                <c:pt idx="11">
                  <c:v>45.8</c:v>
                </c:pt>
                <c:pt idx="12">
                  <c:v>24</c:v>
                </c:pt>
                <c:pt idx="13">
                  <c:v>16</c:v>
                </c:pt>
                <c:pt idx="15">
                  <c:v>43</c:v>
                </c:pt>
                <c:pt idx="17">
                  <c:v>64.5</c:v>
                </c:pt>
                <c:pt idx="20">
                  <c:v>40</c:v>
                </c:pt>
                <c:pt idx="22">
                  <c:v>48</c:v>
                </c:pt>
                <c:pt idx="25">
                  <c:v>32</c:v>
                </c:pt>
                <c:pt idx="26">
                  <c:v>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E0-44C6-9E30-36BA3F4BD9BB}"/>
            </c:ext>
          </c:extLst>
        </c:ser>
        <c:ser>
          <c:idx val="3"/>
          <c:order val="3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диаграммы'!$A$5:$AA$5</c:f>
              <c:numCache>
                <c:formatCode>0.00</c:formatCode>
                <c:ptCount val="27"/>
                <c:pt idx="1">
                  <c:v>30</c:v>
                </c:pt>
                <c:pt idx="3">
                  <c:v>7</c:v>
                </c:pt>
                <c:pt idx="6">
                  <c:v>50.5</c:v>
                </c:pt>
                <c:pt idx="8">
                  <c:v>55</c:v>
                </c:pt>
                <c:pt idx="9">
                  <c:v>67.5</c:v>
                </c:pt>
                <c:pt idx="10">
                  <c:v>38</c:v>
                </c:pt>
                <c:pt idx="11">
                  <c:v>43.3</c:v>
                </c:pt>
                <c:pt idx="12">
                  <c:v>21</c:v>
                </c:pt>
                <c:pt idx="13">
                  <c:v>10</c:v>
                </c:pt>
                <c:pt idx="15">
                  <c:v>42.5</c:v>
                </c:pt>
                <c:pt idx="17">
                  <c:v>59</c:v>
                </c:pt>
                <c:pt idx="20">
                  <c:v>38.799999999999997</c:v>
                </c:pt>
                <c:pt idx="22">
                  <c:v>47.5</c:v>
                </c:pt>
                <c:pt idx="26">
                  <c:v>54.3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3E0-44C6-9E30-36BA3F4BD9BB}"/>
            </c:ext>
          </c:extLst>
        </c:ser>
        <c:ser>
          <c:idx val="4"/>
          <c:order val="4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диаграммы'!$A$6:$AA$6</c:f>
              <c:numCache>
                <c:formatCode>0.00</c:formatCode>
                <c:ptCount val="27"/>
                <c:pt idx="1">
                  <c:v>28</c:v>
                </c:pt>
                <c:pt idx="6">
                  <c:v>45</c:v>
                </c:pt>
                <c:pt idx="8">
                  <c:v>48.5</c:v>
                </c:pt>
                <c:pt idx="9">
                  <c:v>66.5</c:v>
                </c:pt>
                <c:pt idx="10">
                  <c:v>32</c:v>
                </c:pt>
                <c:pt idx="11">
                  <c:v>29</c:v>
                </c:pt>
                <c:pt idx="12">
                  <c:v>19</c:v>
                </c:pt>
                <c:pt idx="13">
                  <c:v>0</c:v>
                </c:pt>
                <c:pt idx="15">
                  <c:v>41</c:v>
                </c:pt>
                <c:pt idx="17">
                  <c:v>56.5</c:v>
                </c:pt>
                <c:pt idx="20">
                  <c:v>26.3</c:v>
                </c:pt>
                <c:pt idx="22">
                  <c:v>46</c:v>
                </c:pt>
                <c:pt idx="26">
                  <c:v>50.8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3E0-44C6-9E30-36BA3F4BD9BB}"/>
            </c:ext>
          </c:extLst>
        </c:ser>
        <c:ser>
          <c:idx val="5"/>
          <c:order val="5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диаграммы'!$A$7:$AA$7</c:f>
              <c:numCache>
                <c:formatCode>0.00</c:formatCode>
                <c:ptCount val="27"/>
                <c:pt idx="1">
                  <c:v>24</c:v>
                </c:pt>
                <c:pt idx="6">
                  <c:v>38</c:v>
                </c:pt>
                <c:pt idx="8">
                  <c:v>46.5</c:v>
                </c:pt>
                <c:pt idx="9">
                  <c:v>65.8</c:v>
                </c:pt>
                <c:pt idx="10">
                  <c:v>32</c:v>
                </c:pt>
                <c:pt idx="11">
                  <c:v>28</c:v>
                </c:pt>
                <c:pt idx="17">
                  <c:v>55</c:v>
                </c:pt>
                <c:pt idx="20">
                  <c:v>15.3</c:v>
                </c:pt>
                <c:pt idx="22">
                  <c:v>45.5</c:v>
                </c:pt>
                <c:pt idx="26">
                  <c:v>50.3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3E0-44C6-9E30-36BA3F4BD9BB}"/>
            </c:ext>
          </c:extLst>
        </c:ser>
        <c:ser>
          <c:idx val="6"/>
          <c:order val="6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диаграммы'!$A$8:$AA$8</c:f>
              <c:numCache>
                <c:formatCode>0.00</c:formatCode>
                <c:ptCount val="27"/>
                <c:pt idx="1">
                  <c:v>20</c:v>
                </c:pt>
                <c:pt idx="6">
                  <c:v>36.5</c:v>
                </c:pt>
                <c:pt idx="8">
                  <c:v>37</c:v>
                </c:pt>
                <c:pt idx="9">
                  <c:v>65.5</c:v>
                </c:pt>
                <c:pt idx="10">
                  <c:v>30.5</c:v>
                </c:pt>
                <c:pt idx="11">
                  <c:v>27</c:v>
                </c:pt>
                <c:pt idx="17">
                  <c:v>54.5</c:v>
                </c:pt>
                <c:pt idx="22">
                  <c:v>43</c:v>
                </c:pt>
                <c:pt idx="26">
                  <c:v>49.3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3E0-44C6-9E30-36BA3F4BD9BB}"/>
            </c:ext>
          </c:extLst>
        </c:ser>
        <c:ser>
          <c:idx val="7"/>
          <c:order val="7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диаграммы'!$A$9:$AA$9</c:f>
              <c:numCache>
                <c:formatCode>0.00</c:formatCode>
                <c:ptCount val="27"/>
                <c:pt idx="1">
                  <c:v>13</c:v>
                </c:pt>
                <c:pt idx="6">
                  <c:v>36.299999999999997</c:v>
                </c:pt>
                <c:pt idx="8">
                  <c:v>34.5</c:v>
                </c:pt>
                <c:pt idx="9">
                  <c:v>56.8</c:v>
                </c:pt>
                <c:pt idx="10">
                  <c:v>29</c:v>
                </c:pt>
                <c:pt idx="11">
                  <c:v>24</c:v>
                </c:pt>
                <c:pt idx="17">
                  <c:v>54.5</c:v>
                </c:pt>
                <c:pt idx="22">
                  <c:v>39</c:v>
                </c:pt>
                <c:pt idx="26">
                  <c:v>48.8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3E0-44C6-9E30-36BA3F4BD9BB}"/>
            </c:ext>
          </c:extLst>
        </c:ser>
        <c:ser>
          <c:idx val="8"/>
          <c:order val="8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диаграммы'!$A$10:$AA$10</c:f>
              <c:numCache>
                <c:formatCode>General</c:formatCode>
                <c:ptCount val="27"/>
                <c:pt idx="6" formatCode="0.00">
                  <c:v>31.5</c:v>
                </c:pt>
                <c:pt idx="8" formatCode="0.00">
                  <c:v>29</c:v>
                </c:pt>
                <c:pt idx="9" formatCode="0.00">
                  <c:v>52</c:v>
                </c:pt>
                <c:pt idx="11" formatCode="0.00">
                  <c:v>23</c:v>
                </c:pt>
                <c:pt idx="17" formatCode="0.00">
                  <c:v>51</c:v>
                </c:pt>
                <c:pt idx="22" formatCode="0.00">
                  <c:v>34</c:v>
                </c:pt>
                <c:pt idx="26" formatCode="0.00">
                  <c:v>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3E0-44C6-9E30-36BA3F4BD9BB}"/>
            </c:ext>
          </c:extLst>
        </c:ser>
        <c:ser>
          <c:idx val="9"/>
          <c:order val="9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диаграммы'!$A$11:$AA$11</c:f>
              <c:numCache>
                <c:formatCode>General</c:formatCode>
                <c:ptCount val="27"/>
                <c:pt idx="6" formatCode="0.00">
                  <c:v>28</c:v>
                </c:pt>
                <c:pt idx="8" formatCode="0.00">
                  <c:v>29</c:v>
                </c:pt>
                <c:pt idx="9" formatCode="0.00">
                  <c:v>51</c:v>
                </c:pt>
                <c:pt idx="17" formatCode="0.00">
                  <c:v>38.5</c:v>
                </c:pt>
                <c:pt idx="22" formatCode="0.00">
                  <c:v>34</c:v>
                </c:pt>
                <c:pt idx="26" formatCode="0.00">
                  <c:v>47.8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D3E0-44C6-9E30-36BA3F4BD9BB}"/>
            </c:ext>
          </c:extLst>
        </c:ser>
        <c:ser>
          <c:idx val="10"/>
          <c:order val="1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диаграммы'!$A$12:$AA$12</c:f>
              <c:numCache>
                <c:formatCode>General</c:formatCode>
                <c:ptCount val="27"/>
                <c:pt idx="9" formatCode="0.00">
                  <c:v>51</c:v>
                </c:pt>
                <c:pt idx="22" formatCode="0.00">
                  <c:v>33.5</c:v>
                </c:pt>
                <c:pt idx="26" formatCode="0.00">
                  <c:v>47.3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3E0-44C6-9E30-36BA3F4BD9BB}"/>
            </c:ext>
          </c:extLst>
        </c:ser>
        <c:ser>
          <c:idx val="11"/>
          <c:order val="1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диаграммы'!$A$13:$AA$13</c:f>
              <c:numCache>
                <c:formatCode>General</c:formatCode>
                <c:ptCount val="27"/>
                <c:pt idx="9" formatCode="0.00">
                  <c:v>47.5</c:v>
                </c:pt>
                <c:pt idx="22" formatCode="0.00">
                  <c:v>33.299999999999997</c:v>
                </c:pt>
                <c:pt idx="26" formatCode="0.00">
                  <c:v>38.5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3E0-44C6-9E30-36BA3F4BD9BB}"/>
            </c:ext>
          </c:extLst>
        </c:ser>
        <c:ser>
          <c:idx val="12"/>
          <c:order val="1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диаграммы'!$A$14:$AA$14</c:f>
              <c:numCache>
                <c:formatCode>General</c:formatCode>
                <c:ptCount val="27"/>
                <c:pt idx="9" formatCode="0.00">
                  <c:v>46</c:v>
                </c:pt>
                <c:pt idx="22" formatCode="0.00">
                  <c:v>32</c:v>
                </c:pt>
                <c:pt idx="26" formatCode="0.00">
                  <c:v>37.5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D3E0-44C6-9E30-36BA3F4BD9BB}"/>
            </c:ext>
          </c:extLst>
        </c:ser>
        <c:ser>
          <c:idx val="13"/>
          <c:order val="13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диаграммы'!$A$15:$AA$15</c:f>
              <c:numCache>
                <c:formatCode>General</c:formatCode>
                <c:ptCount val="27"/>
                <c:pt idx="9" formatCode="0.00">
                  <c:v>44.3</c:v>
                </c:pt>
                <c:pt idx="22" formatCode="0.00">
                  <c:v>26.5</c:v>
                </c:pt>
                <c:pt idx="26" formatCode="0.00">
                  <c:v>36.299999999999997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D3E0-44C6-9E30-36BA3F4BD9BB}"/>
            </c:ext>
          </c:extLst>
        </c:ser>
        <c:ser>
          <c:idx val="14"/>
          <c:order val="14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диаграммы'!$A$16:$AA$16</c:f>
              <c:numCache>
                <c:formatCode>General</c:formatCode>
                <c:ptCount val="27"/>
                <c:pt idx="9" formatCode="0.00">
                  <c:v>43</c:v>
                </c:pt>
                <c:pt idx="22" formatCode="0.00">
                  <c:v>23</c:v>
                </c:pt>
                <c:pt idx="26" formatCode="0.00">
                  <c:v>36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3E0-44C6-9E30-36BA3F4BD9BB}"/>
            </c:ext>
          </c:extLst>
        </c:ser>
        <c:ser>
          <c:idx val="15"/>
          <c:order val="15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диаграммы'!$A$17:$AA$17</c:f>
              <c:numCache>
                <c:formatCode>General</c:formatCode>
                <c:ptCount val="27"/>
                <c:pt idx="9" formatCode="0.00">
                  <c:v>38</c:v>
                </c:pt>
                <c:pt idx="26" formatCode="0.00">
                  <c:v>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D3E0-44C6-9E30-36BA3F4BD9BB}"/>
            </c:ext>
          </c:extLst>
        </c:ser>
        <c:ser>
          <c:idx val="16"/>
          <c:order val="16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диаграммы'!$A$18:$AA$18</c:f>
              <c:numCache>
                <c:formatCode>General</c:formatCode>
                <c:ptCount val="27"/>
                <c:pt idx="9" formatCode="0.00">
                  <c:v>38</c:v>
                </c:pt>
                <c:pt idx="26" formatCode="0.00">
                  <c:v>26.3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D3E0-44C6-9E30-36BA3F4BD9BB}"/>
            </c:ext>
          </c:extLst>
        </c:ser>
        <c:ser>
          <c:idx val="17"/>
          <c:order val="17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диаграммы'!$A$19:$AA$19</c:f>
              <c:numCache>
                <c:formatCode>General</c:formatCode>
                <c:ptCount val="27"/>
                <c:pt idx="9" formatCode="0.00">
                  <c:v>36</c:v>
                </c:pt>
                <c:pt idx="26" formatCode="0.00">
                  <c:v>42.5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D3E0-44C6-9E30-36BA3F4BD9BB}"/>
            </c:ext>
          </c:extLst>
        </c:ser>
        <c:ser>
          <c:idx val="18"/>
          <c:order val="18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диаграммы'!$A$20:$AA$20</c:f>
              <c:numCache>
                <c:formatCode>General</c:formatCode>
                <c:ptCount val="27"/>
                <c:pt idx="9" formatCode="0.00">
                  <c:v>35.299999999999997</c:v>
                </c:pt>
                <c:pt idx="26" formatCode="0.00">
                  <c:v>41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D3E0-44C6-9E30-36BA3F4BD9BB}"/>
            </c:ext>
          </c:extLst>
        </c:ser>
        <c:ser>
          <c:idx val="19"/>
          <c:order val="19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диаграммы'!$A$21:$AA$21</c:f>
              <c:numCache>
                <c:formatCode>General</c:formatCode>
                <c:ptCount val="27"/>
                <c:pt idx="9" formatCode="0.00">
                  <c:v>30.5</c:v>
                </c:pt>
                <c:pt idx="26" formatCode="0.00">
                  <c:v>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3E0-44C6-9E30-36BA3F4BD9BB}"/>
            </c:ext>
          </c:extLst>
        </c:ser>
        <c:ser>
          <c:idx val="20"/>
          <c:order val="2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диаграммы'!$A$22:$AA$22</c:f>
              <c:numCache>
                <c:formatCode>General</c:formatCode>
                <c:ptCount val="27"/>
                <c:pt idx="9" formatCode="0.00">
                  <c:v>26</c:v>
                </c:pt>
                <c:pt idx="26" formatCode="0.00">
                  <c:v>10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D3E0-44C6-9E30-36BA3F4BD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020984"/>
        <c:axId val="136021768"/>
      </c:scatterChart>
      <c:valAx>
        <c:axId val="136020984"/>
        <c:scaling>
          <c:orientation val="minMax"/>
          <c:max val="2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021768"/>
        <c:crosses val="autoZero"/>
        <c:crossBetween val="midCat"/>
        <c:majorUnit val="1"/>
      </c:valAx>
      <c:valAx>
        <c:axId val="13602176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02098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8609-2FB2-4760-8262-748F358FC11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769CB-E6FA-4523-9A4D-623D0A7B4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6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B31F-C0DF-484B-8B91-EF023D8C8D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AFD8-5907-49C8-B55E-F07B1FBF2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9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17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Средний балл - 29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5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6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1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4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486213" y="2277026"/>
            <a:ext cx="2426209" cy="2426209"/>
          </a:xfrm>
          <a:custGeom>
            <a:avLst/>
            <a:gdLst>
              <a:gd name="connsiteX0" fmla="*/ 909828 w 1819657"/>
              <a:gd name="connsiteY0" fmla="*/ 0 h 1819657"/>
              <a:gd name="connsiteX1" fmla="*/ 1819657 w 1819657"/>
              <a:gd name="connsiteY1" fmla="*/ 909828 h 1819657"/>
              <a:gd name="connsiteX2" fmla="*/ 909828 w 1819657"/>
              <a:gd name="connsiteY2" fmla="*/ 1819657 h 1819657"/>
              <a:gd name="connsiteX3" fmla="*/ 0 w 1819657"/>
              <a:gd name="connsiteY3" fmla="*/ 909828 h 1819657"/>
              <a:gd name="connsiteX4" fmla="*/ 909828 w 1819657"/>
              <a:gd name="connsiteY4" fmla="*/ 0 h 18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57" h="1819657">
                <a:moveTo>
                  <a:pt x="909828" y="0"/>
                </a:moveTo>
                <a:cubicBezTo>
                  <a:pt x="1412313" y="0"/>
                  <a:pt x="1819657" y="407344"/>
                  <a:pt x="1819657" y="909828"/>
                </a:cubicBezTo>
                <a:cubicBezTo>
                  <a:pt x="1819657" y="1412313"/>
                  <a:pt x="1412313" y="1819657"/>
                  <a:pt x="909828" y="1819657"/>
                </a:cubicBezTo>
                <a:cubicBezTo>
                  <a:pt x="407344" y="1819657"/>
                  <a:pt x="0" y="1412313"/>
                  <a:pt x="0" y="909828"/>
                </a:cubicBezTo>
                <a:cubicBezTo>
                  <a:pt x="0" y="407344"/>
                  <a:pt x="407344" y="0"/>
                  <a:pt x="909828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tIns="91440" bIns="457200" anchor="b">
            <a:noAutofit/>
          </a:bodyPr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75022" y="2277026"/>
            <a:ext cx="2426209" cy="2426209"/>
          </a:xfrm>
          <a:custGeom>
            <a:avLst/>
            <a:gdLst>
              <a:gd name="connsiteX0" fmla="*/ 909828 w 1819657"/>
              <a:gd name="connsiteY0" fmla="*/ 0 h 1819657"/>
              <a:gd name="connsiteX1" fmla="*/ 1819657 w 1819657"/>
              <a:gd name="connsiteY1" fmla="*/ 909828 h 1819657"/>
              <a:gd name="connsiteX2" fmla="*/ 909828 w 1819657"/>
              <a:gd name="connsiteY2" fmla="*/ 1819657 h 1819657"/>
              <a:gd name="connsiteX3" fmla="*/ 0 w 1819657"/>
              <a:gd name="connsiteY3" fmla="*/ 909828 h 1819657"/>
              <a:gd name="connsiteX4" fmla="*/ 909828 w 1819657"/>
              <a:gd name="connsiteY4" fmla="*/ 0 h 18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57" h="1819657">
                <a:moveTo>
                  <a:pt x="909828" y="0"/>
                </a:moveTo>
                <a:cubicBezTo>
                  <a:pt x="1412313" y="0"/>
                  <a:pt x="1819657" y="407344"/>
                  <a:pt x="1819657" y="909828"/>
                </a:cubicBezTo>
                <a:cubicBezTo>
                  <a:pt x="1819657" y="1412313"/>
                  <a:pt x="1412313" y="1819657"/>
                  <a:pt x="909828" y="1819657"/>
                </a:cubicBezTo>
                <a:cubicBezTo>
                  <a:pt x="407344" y="1819657"/>
                  <a:pt x="0" y="1412313"/>
                  <a:pt x="0" y="909828"/>
                </a:cubicBezTo>
                <a:cubicBezTo>
                  <a:pt x="0" y="407344"/>
                  <a:pt x="407344" y="0"/>
                  <a:pt x="909828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tIns="91440" bIns="457200" anchor="b">
            <a:noAutofit/>
          </a:bodyPr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4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036407" y="2064815"/>
            <a:ext cx="4097104" cy="409710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tIns="91440" bIns="1005840" anchor="b">
            <a:noAutofit/>
          </a:bodyPr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8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2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99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43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77035"/>
            <a:ext cx="12192000" cy="38595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457189" indent="-457189" algn="ctr">
              <a:buNone/>
              <a:defRPr lang="en-US" sz="1800"/>
            </a:lvl1pPr>
          </a:lstStyle>
          <a:p>
            <a:pPr marL="0" lvl="0" inden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835400"/>
            <a:ext cx="12192000" cy="3022600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508000" y="1496181"/>
            <a:ext cx="4707467" cy="4707467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9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18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4217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2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3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5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8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5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2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4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086B-3476-420B-AC0E-CC3CFE2267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1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71" r:id="rId13"/>
    <p:sldLayoutId id="2147483675" r:id="rId14"/>
    <p:sldLayoutId id="2147483678" r:id="rId15"/>
    <p:sldLayoutId id="2147483680" r:id="rId16"/>
    <p:sldLayoutId id="2147483683" r:id="rId17"/>
    <p:sldLayoutId id="2147483684" r:id="rId18"/>
    <p:sldLayoutId id="2147483685" r:id="rId19"/>
    <p:sldLayoutId id="214748368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0" b="12570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0000"/>
              <a:lumOff val="10000"/>
              <a:alpha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7409" y="3121628"/>
            <a:ext cx="1178560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64000" y="1483743"/>
            <a:ext cx="4064000" cy="3933646"/>
            <a:chOff x="3048000" y="1733550"/>
            <a:chExt cx="3048000" cy="1752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48000" y="1733550"/>
              <a:ext cx="304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48000" y="3486150"/>
              <a:ext cx="304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2"/>
          <p:cNvSpPr txBox="1">
            <a:spLocks/>
          </p:cNvSpPr>
          <p:nvPr/>
        </p:nvSpPr>
        <p:spPr>
          <a:xfrm>
            <a:off x="-125791" y="6103332"/>
            <a:ext cx="12192000" cy="67730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67" b="1" kern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Кондратьева Ольга Геннадьевна</a:t>
            </a:r>
            <a:r>
              <a:rPr lang="ru-RU" sz="1467" kern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endParaRPr lang="ru-RU" sz="1467" kern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1467" kern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заместитель директора Регионального </a:t>
            </a:r>
            <a:r>
              <a:rPr lang="ru-RU" sz="1467" kern="1500" dirty="0">
                <a:solidFill>
                  <a:schemeClr val="bg1"/>
                </a:solidFill>
                <a:latin typeface="Century Gothic" panose="020B0502020202020204" pitchFamily="34" charset="0"/>
              </a:rPr>
              <a:t>института кадровой политики Иркутской </a:t>
            </a:r>
            <a:r>
              <a:rPr lang="ru-RU" sz="1467" kern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области,</a:t>
            </a:r>
          </a:p>
          <a:p>
            <a:pPr algn="r"/>
            <a:r>
              <a:rPr lang="ru-RU" sz="1467" kern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доктор педагогических наук, доцент</a:t>
            </a:r>
            <a:endParaRPr lang="en-US" sz="1467" kern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049" y="2182486"/>
            <a:ext cx="104897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</a:rPr>
              <a:t>Ключевые ориентиры в развития системы воспитания и социализации обучающихся</a:t>
            </a:r>
            <a:endParaRPr lang="ru-RU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7" y="379562"/>
            <a:ext cx="11841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Региональный институт кадровой политики и непрерывного профессионального образования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21" y="477655"/>
            <a:ext cx="11157817" cy="660511"/>
          </a:xfrm>
        </p:spPr>
        <p:txBody>
          <a:bodyPr>
            <a:normAutofit fontScale="90000"/>
          </a:bodyPr>
          <a:lstStyle/>
          <a:p>
            <a: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ГЛОБАЛЬНЫЕ ТРЕНДЫ, </a:t>
            </a:r>
            <a:b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МЕНЯЮЩИЕ РЕАЛЬНОСТЬ</a:t>
            </a:r>
          </a:p>
        </p:txBody>
      </p:sp>
      <p:sp>
        <p:nvSpPr>
          <p:cNvPr id="5" name="Freeform 60"/>
          <p:cNvSpPr>
            <a:spLocks/>
          </p:cNvSpPr>
          <p:nvPr/>
        </p:nvSpPr>
        <p:spPr bwMode="auto">
          <a:xfrm>
            <a:off x="6100074" y="2189229"/>
            <a:ext cx="1450429" cy="1342081"/>
          </a:xfrm>
          <a:custGeom>
            <a:avLst/>
            <a:gdLst/>
            <a:ahLst/>
            <a:cxnLst>
              <a:cxn ang="0">
                <a:pos x="301" y="174"/>
              </a:cxn>
              <a:cxn ang="0">
                <a:pos x="120" y="278"/>
              </a:cxn>
              <a:cxn ang="0">
                <a:pos x="0" y="209"/>
              </a:cxn>
              <a:cxn ang="0">
                <a:pos x="0" y="0"/>
              </a:cxn>
              <a:cxn ang="0">
                <a:pos x="301" y="174"/>
              </a:cxn>
            </a:cxnLst>
            <a:rect l="0" t="0" r="r" b="b"/>
            <a:pathLst>
              <a:path w="301" h="278">
                <a:moveTo>
                  <a:pt x="301" y="174"/>
                </a:moveTo>
                <a:cubicBezTo>
                  <a:pt x="120" y="278"/>
                  <a:pt x="120" y="278"/>
                  <a:pt x="120" y="278"/>
                </a:cubicBezTo>
                <a:cubicBezTo>
                  <a:pt x="96" y="236"/>
                  <a:pt x="51" y="209"/>
                  <a:pt x="0" y="209"/>
                </a:cubicBezTo>
                <a:cubicBezTo>
                  <a:pt x="0" y="0"/>
                  <a:pt x="0" y="0"/>
                  <a:pt x="0" y="0"/>
                </a:cubicBezTo>
                <a:cubicBezTo>
                  <a:pt x="129" y="0"/>
                  <a:pt x="241" y="70"/>
                  <a:pt x="301" y="17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8246779">
            <a:off x="6261402" y="2780951"/>
            <a:ext cx="898669" cy="225767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67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Тренд 2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61"/>
          <p:cNvSpPr>
            <a:spLocks/>
          </p:cNvSpPr>
          <p:nvPr/>
        </p:nvSpPr>
        <p:spPr bwMode="auto">
          <a:xfrm>
            <a:off x="6100074" y="4202351"/>
            <a:ext cx="1450429" cy="134907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301" y="105"/>
              </a:cxn>
              <a:cxn ang="0">
                <a:pos x="0" y="279"/>
              </a:cxn>
              <a:cxn ang="0">
                <a:pos x="0" y="70"/>
              </a:cxn>
              <a:cxn ang="0">
                <a:pos x="120" y="0"/>
              </a:cxn>
            </a:cxnLst>
            <a:rect l="0" t="0" r="r" b="b"/>
            <a:pathLst>
              <a:path w="301" h="279">
                <a:moveTo>
                  <a:pt x="120" y="0"/>
                </a:moveTo>
                <a:cubicBezTo>
                  <a:pt x="301" y="105"/>
                  <a:pt x="301" y="105"/>
                  <a:pt x="301" y="105"/>
                </a:cubicBezTo>
                <a:cubicBezTo>
                  <a:pt x="241" y="209"/>
                  <a:pt x="129" y="279"/>
                  <a:pt x="0" y="279"/>
                </a:cubicBezTo>
                <a:cubicBezTo>
                  <a:pt x="0" y="70"/>
                  <a:pt x="0" y="70"/>
                  <a:pt x="0" y="70"/>
                </a:cubicBezTo>
                <a:cubicBezTo>
                  <a:pt x="51" y="70"/>
                  <a:pt x="96" y="42"/>
                  <a:pt x="120" y="0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3353221" flipH="1">
            <a:off x="6218074" y="4781402"/>
            <a:ext cx="898671" cy="22576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67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Тренд 4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reeform 64"/>
          <p:cNvSpPr>
            <a:spLocks/>
          </p:cNvSpPr>
          <p:nvPr/>
        </p:nvSpPr>
        <p:spPr bwMode="auto">
          <a:xfrm>
            <a:off x="4653140" y="2189229"/>
            <a:ext cx="1446933" cy="1342081"/>
          </a:xfrm>
          <a:custGeom>
            <a:avLst/>
            <a:gdLst/>
            <a:ahLst/>
            <a:cxnLst>
              <a:cxn ang="0">
                <a:pos x="301" y="0"/>
              </a:cxn>
              <a:cxn ang="0">
                <a:pos x="301" y="209"/>
              </a:cxn>
              <a:cxn ang="0">
                <a:pos x="181" y="278"/>
              </a:cxn>
              <a:cxn ang="0">
                <a:pos x="0" y="174"/>
              </a:cxn>
              <a:cxn ang="0">
                <a:pos x="301" y="0"/>
              </a:cxn>
            </a:cxnLst>
            <a:rect l="0" t="0" r="r" b="b"/>
            <a:pathLst>
              <a:path w="301" h="278">
                <a:moveTo>
                  <a:pt x="301" y="0"/>
                </a:moveTo>
                <a:cubicBezTo>
                  <a:pt x="301" y="209"/>
                  <a:pt x="301" y="209"/>
                  <a:pt x="301" y="209"/>
                </a:cubicBezTo>
                <a:cubicBezTo>
                  <a:pt x="250" y="209"/>
                  <a:pt x="205" y="236"/>
                  <a:pt x="181" y="278"/>
                </a:cubicBezTo>
                <a:cubicBezTo>
                  <a:pt x="0" y="174"/>
                  <a:pt x="0" y="174"/>
                  <a:pt x="0" y="174"/>
                </a:cubicBezTo>
                <a:cubicBezTo>
                  <a:pt x="60" y="70"/>
                  <a:pt x="172" y="0"/>
                  <a:pt x="301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3353221" flipV="1">
            <a:off x="5070248" y="2737625"/>
            <a:ext cx="898669" cy="225767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67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Тренд 1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reeform 63"/>
          <p:cNvSpPr>
            <a:spLocks/>
          </p:cNvSpPr>
          <p:nvPr/>
        </p:nvSpPr>
        <p:spPr bwMode="auto">
          <a:xfrm>
            <a:off x="4653140" y="4202351"/>
            <a:ext cx="1446933" cy="1349072"/>
          </a:xfrm>
          <a:custGeom>
            <a:avLst/>
            <a:gdLst/>
            <a:ahLst/>
            <a:cxnLst>
              <a:cxn ang="0">
                <a:pos x="301" y="70"/>
              </a:cxn>
              <a:cxn ang="0">
                <a:pos x="301" y="279"/>
              </a:cxn>
              <a:cxn ang="0">
                <a:pos x="0" y="105"/>
              </a:cxn>
              <a:cxn ang="0">
                <a:pos x="181" y="0"/>
              </a:cxn>
              <a:cxn ang="0">
                <a:pos x="301" y="70"/>
              </a:cxn>
            </a:cxnLst>
            <a:rect l="0" t="0" r="r" b="b"/>
            <a:pathLst>
              <a:path w="301" h="279">
                <a:moveTo>
                  <a:pt x="301" y="70"/>
                </a:moveTo>
                <a:cubicBezTo>
                  <a:pt x="301" y="279"/>
                  <a:pt x="301" y="279"/>
                  <a:pt x="301" y="279"/>
                </a:cubicBezTo>
                <a:cubicBezTo>
                  <a:pt x="172" y="279"/>
                  <a:pt x="60" y="209"/>
                  <a:pt x="0" y="105"/>
                </a:cubicBezTo>
                <a:cubicBezTo>
                  <a:pt x="181" y="0"/>
                  <a:pt x="181" y="0"/>
                  <a:pt x="181" y="0"/>
                </a:cubicBezTo>
                <a:cubicBezTo>
                  <a:pt x="205" y="42"/>
                  <a:pt x="250" y="70"/>
                  <a:pt x="301" y="70"/>
                </a:cubicBezTo>
                <a:close/>
              </a:path>
            </a:pathLst>
          </a:custGeom>
          <a:solidFill>
            <a:schemeClr val="accent5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8246779" flipH="1" flipV="1">
            <a:off x="5026921" y="4738075"/>
            <a:ext cx="898671" cy="225767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67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Тренд 5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Freeform 66"/>
          <p:cNvSpPr>
            <a:spLocks/>
          </p:cNvSpPr>
          <p:nvPr/>
        </p:nvSpPr>
        <p:spPr bwMode="auto">
          <a:xfrm>
            <a:off x="4425964" y="3028029"/>
            <a:ext cx="1097432" cy="1681099"/>
          </a:xfrm>
          <a:custGeom>
            <a:avLst/>
            <a:gdLst/>
            <a:ahLst/>
            <a:cxnLst>
              <a:cxn ang="0">
                <a:pos x="228" y="243"/>
              </a:cxn>
              <a:cxn ang="0">
                <a:pos x="47" y="348"/>
              </a:cxn>
              <a:cxn ang="0">
                <a:pos x="0" y="174"/>
              </a:cxn>
              <a:cxn ang="0">
                <a:pos x="47" y="0"/>
              </a:cxn>
              <a:cxn ang="0">
                <a:pos x="228" y="104"/>
              </a:cxn>
              <a:cxn ang="0">
                <a:pos x="209" y="174"/>
              </a:cxn>
              <a:cxn ang="0">
                <a:pos x="228" y="243"/>
              </a:cxn>
            </a:cxnLst>
            <a:rect l="0" t="0" r="r" b="b"/>
            <a:pathLst>
              <a:path w="228" h="348">
                <a:moveTo>
                  <a:pt x="228" y="243"/>
                </a:moveTo>
                <a:cubicBezTo>
                  <a:pt x="47" y="348"/>
                  <a:pt x="47" y="348"/>
                  <a:pt x="47" y="348"/>
                </a:cubicBezTo>
                <a:cubicBezTo>
                  <a:pt x="17" y="296"/>
                  <a:pt x="0" y="237"/>
                  <a:pt x="0" y="174"/>
                </a:cubicBezTo>
                <a:cubicBezTo>
                  <a:pt x="0" y="110"/>
                  <a:pt x="17" y="51"/>
                  <a:pt x="47" y="0"/>
                </a:cubicBezTo>
                <a:cubicBezTo>
                  <a:pt x="228" y="104"/>
                  <a:pt x="228" y="104"/>
                  <a:pt x="228" y="104"/>
                </a:cubicBezTo>
                <a:cubicBezTo>
                  <a:pt x="216" y="124"/>
                  <a:pt x="209" y="148"/>
                  <a:pt x="209" y="174"/>
                </a:cubicBezTo>
                <a:cubicBezTo>
                  <a:pt x="209" y="199"/>
                  <a:pt x="216" y="223"/>
                  <a:pt x="228" y="243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4482551" y="3750646"/>
            <a:ext cx="898669" cy="225767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67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Тренд 6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680244" y="3028029"/>
            <a:ext cx="1097432" cy="1681099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228" y="174"/>
              </a:cxn>
              <a:cxn ang="0">
                <a:pos x="181" y="348"/>
              </a:cxn>
              <a:cxn ang="0">
                <a:pos x="0" y="243"/>
              </a:cxn>
              <a:cxn ang="0">
                <a:pos x="19" y="174"/>
              </a:cxn>
              <a:cxn ang="0">
                <a:pos x="0" y="104"/>
              </a:cxn>
              <a:cxn ang="0">
                <a:pos x="181" y="0"/>
              </a:cxn>
            </a:cxnLst>
            <a:rect l="0" t="0" r="r" b="b"/>
            <a:pathLst>
              <a:path w="228" h="348">
                <a:moveTo>
                  <a:pt x="181" y="0"/>
                </a:moveTo>
                <a:cubicBezTo>
                  <a:pt x="211" y="51"/>
                  <a:pt x="228" y="110"/>
                  <a:pt x="228" y="174"/>
                </a:cubicBezTo>
                <a:cubicBezTo>
                  <a:pt x="228" y="237"/>
                  <a:pt x="211" y="296"/>
                  <a:pt x="181" y="348"/>
                </a:cubicBezTo>
                <a:cubicBezTo>
                  <a:pt x="0" y="243"/>
                  <a:pt x="0" y="243"/>
                  <a:pt x="0" y="243"/>
                </a:cubicBezTo>
                <a:cubicBezTo>
                  <a:pt x="12" y="223"/>
                  <a:pt x="19" y="199"/>
                  <a:pt x="19" y="174"/>
                </a:cubicBezTo>
                <a:cubicBezTo>
                  <a:pt x="19" y="148"/>
                  <a:pt x="12" y="124"/>
                  <a:pt x="0" y="104"/>
                </a:cubicBezTo>
                <a:lnTo>
                  <a:pt x="181" y="0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6836624" y="3750646"/>
            <a:ext cx="898669" cy="225767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67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Тренд 3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74005" y="2607386"/>
            <a:ext cx="853440" cy="211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76195" y="2607386"/>
            <a:ext cx="853440" cy="211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65745" y="3863344"/>
            <a:ext cx="510942" cy="211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26955" y="3863344"/>
            <a:ext cx="209015" cy="0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99244" y="5380170"/>
            <a:ext cx="853440" cy="211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76195" y="5131148"/>
            <a:ext cx="853440" cy="211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nhaltsplatzhalter 4"/>
          <p:cNvSpPr txBox="1">
            <a:spLocks/>
          </p:cNvSpPr>
          <p:nvPr/>
        </p:nvSpPr>
        <p:spPr>
          <a:xfrm>
            <a:off x="742055" y="2141720"/>
            <a:ext cx="2906248" cy="820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Рост </a:t>
            </a: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сложности</a:t>
            </a:r>
          </a:p>
        </p:txBody>
      </p:sp>
      <p:sp>
        <p:nvSpPr>
          <p:cNvPr id="24" name="Inhaltsplatzhalter 4"/>
          <p:cNvSpPr txBox="1">
            <a:spLocks/>
          </p:cNvSpPr>
          <p:nvPr/>
        </p:nvSpPr>
        <p:spPr>
          <a:xfrm>
            <a:off x="8505363" y="1673536"/>
            <a:ext cx="3381836" cy="1313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Цифровизация </a:t>
            </a: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всех сфер жизни</a:t>
            </a: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2"/>
                </a:solidFill>
                <a:latin typeface="Century Gothic" panose="020B0502020202020204" pitchFamily="34" charset="0"/>
              </a:rPr>
              <a:t>Национальный проект «Цифровая экономика»</a:t>
            </a:r>
          </a:p>
        </p:txBody>
      </p:sp>
      <p:sp>
        <p:nvSpPr>
          <p:cNvPr id="25" name="Inhaltsplatzhalter 4"/>
          <p:cNvSpPr txBox="1">
            <a:spLocks/>
          </p:cNvSpPr>
          <p:nvPr/>
        </p:nvSpPr>
        <p:spPr>
          <a:xfrm>
            <a:off x="-322870" y="3285836"/>
            <a:ext cx="3931132" cy="1313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Демографические изменения</a:t>
            </a: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Национальный проекта «Демография»</a:t>
            </a:r>
          </a:p>
        </p:txBody>
      </p:sp>
      <p:sp>
        <p:nvSpPr>
          <p:cNvPr id="26" name="Inhaltsplatzhalter 4"/>
          <p:cNvSpPr txBox="1">
            <a:spLocks/>
          </p:cNvSpPr>
          <p:nvPr/>
        </p:nvSpPr>
        <p:spPr>
          <a:xfrm>
            <a:off x="8229635" y="3175935"/>
            <a:ext cx="3759165" cy="1559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Автоматизация и роботизация труда</a:t>
            </a: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Национальный </a:t>
            </a:r>
            <a:r>
              <a:rPr lang="ru-RU" sz="16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проект «Производительность труда и поддержка занятости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Inhaltsplatzhalter 4"/>
          <p:cNvSpPr txBox="1">
            <a:spLocks/>
          </p:cNvSpPr>
          <p:nvPr/>
        </p:nvSpPr>
        <p:spPr>
          <a:xfrm>
            <a:off x="742055" y="5081070"/>
            <a:ext cx="2906248" cy="410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Сетевизация</a:t>
            </a:r>
            <a:endParaRPr lang="ru-RU" sz="2667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Inhaltsplatzhalter 4"/>
          <p:cNvSpPr txBox="1">
            <a:spLocks/>
          </p:cNvSpPr>
          <p:nvPr/>
        </p:nvSpPr>
        <p:spPr>
          <a:xfrm>
            <a:off x="8379963" y="5184555"/>
            <a:ext cx="2911812" cy="902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Экологизация</a:t>
            </a:r>
            <a:endParaRPr lang="ru-RU" sz="2667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i="1" dirty="0">
                <a:solidFill>
                  <a:schemeClr val="accent4"/>
                </a:solidFill>
                <a:latin typeface="Century Gothic" panose="020B0502020202020204" pitchFamily="34" charset="0"/>
              </a:rPr>
              <a:t>Национальный проект «Экология»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29B7A3F-E880-4944-A413-C2F6B5DBE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1578" r="57798" b="11105"/>
          <a:stretch/>
        </p:blipFill>
        <p:spPr>
          <a:xfrm>
            <a:off x="107609" y="60263"/>
            <a:ext cx="1178799" cy="1248140"/>
          </a:xfrm>
          <a:prstGeom prst="rect">
            <a:avLst/>
          </a:prstGeom>
        </p:spPr>
      </p:pic>
      <p:sp>
        <p:nvSpPr>
          <p:cNvPr id="31" name="Right Triangle 14"/>
          <p:cNvSpPr/>
          <p:nvPr/>
        </p:nvSpPr>
        <p:spPr bwMode="auto">
          <a:xfrm rot="16200000">
            <a:off x="10769600" y="5477831"/>
            <a:ext cx="1219200" cy="12192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3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0826B76-1D8C-0747-B229-83F3949E982F}"/>
              </a:ext>
            </a:extLst>
          </p:cNvPr>
          <p:cNvSpPr txBox="1"/>
          <p:nvPr/>
        </p:nvSpPr>
        <p:spPr>
          <a:xfrm>
            <a:off x="2782445" y="46243"/>
            <a:ext cx="66255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НАЦИОНАЛЬНЫЕ ПРОЕКТЫ И СПО</a:t>
            </a:r>
            <a:endParaRPr lang="en-US" sz="30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42" name="Shape 20606">
            <a:extLst>
              <a:ext uri="{FF2B5EF4-FFF2-40B4-BE49-F238E27FC236}">
                <a16:creationId xmlns:a16="http://schemas.microsoft.com/office/drawing/2014/main" xmlns="" id="{39C8AFB6-863A-A048-9423-10EE0E00296A}"/>
              </a:ext>
            </a:extLst>
          </p:cNvPr>
          <p:cNvSpPr/>
          <p:nvPr/>
        </p:nvSpPr>
        <p:spPr>
          <a:xfrm>
            <a:off x="8488144" y="1049917"/>
            <a:ext cx="440534" cy="1879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Century Gothic" panose="020B0502020202020204" pitchFamily="34" charset="0"/>
            </a:endParaRPr>
          </a:p>
        </p:txBody>
      </p:sp>
      <p:sp>
        <p:nvSpPr>
          <p:cNvPr id="35" name="Shape 20619">
            <a:extLst>
              <a:ext uri="{FF2B5EF4-FFF2-40B4-BE49-F238E27FC236}">
                <a16:creationId xmlns:a16="http://schemas.microsoft.com/office/drawing/2014/main" xmlns="" id="{0BB7E2CB-FB6D-2D4D-8442-F74FABFD0DD6}"/>
              </a:ext>
            </a:extLst>
          </p:cNvPr>
          <p:cNvSpPr/>
          <p:nvPr/>
        </p:nvSpPr>
        <p:spPr>
          <a:xfrm flipH="1">
            <a:off x="3139074" y="1049917"/>
            <a:ext cx="421904" cy="1874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Century Gothic" panose="020B0502020202020204" pitchFamily="34" charset="0"/>
            </a:endParaRPr>
          </a:p>
        </p:txBody>
      </p:sp>
      <p:sp>
        <p:nvSpPr>
          <p:cNvPr id="19" name="Shape 20633">
            <a:extLst>
              <a:ext uri="{FF2B5EF4-FFF2-40B4-BE49-F238E27FC236}">
                <a16:creationId xmlns:a16="http://schemas.microsoft.com/office/drawing/2014/main" xmlns="" id="{C562443F-9524-A24B-AD65-84E7154179BB}"/>
              </a:ext>
            </a:extLst>
          </p:cNvPr>
          <p:cNvSpPr/>
          <p:nvPr/>
        </p:nvSpPr>
        <p:spPr>
          <a:xfrm rot="10800000" flipH="1">
            <a:off x="2506567" y="2912432"/>
            <a:ext cx="2101755" cy="175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Century Gothic" panose="020B0502020202020204" pitchFamily="34" charset="0"/>
            </a:endParaRPr>
          </a:p>
        </p:txBody>
      </p:sp>
      <p:sp>
        <p:nvSpPr>
          <p:cNvPr id="17" name="Shape 20636">
            <a:extLst>
              <a:ext uri="{FF2B5EF4-FFF2-40B4-BE49-F238E27FC236}">
                <a16:creationId xmlns:a16="http://schemas.microsoft.com/office/drawing/2014/main" xmlns="" id="{79B2F524-E636-D34C-B27C-F4233FF09CCE}"/>
              </a:ext>
            </a:extLst>
          </p:cNvPr>
          <p:cNvSpPr/>
          <p:nvPr/>
        </p:nvSpPr>
        <p:spPr>
          <a:xfrm>
            <a:off x="3739732" y="3215853"/>
            <a:ext cx="2101753" cy="175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Century Gothic" panose="020B0502020202020204" pitchFamily="34" charset="0"/>
            </a:endParaRPr>
          </a:p>
        </p:txBody>
      </p:sp>
      <p:sp>
        <p:nvSpPr>
          <p:cNvPr id="15" name="Shape 20639">
            <a:extLst>
              <a:ext uri="{FF2B5EF4-FFF2-40B4-BE49-F238E27FC236}">
                <a16:creationId xmlns:a16="http://schemas.microsoft.com/office/drawing/2014/main" xmlns="" id="{7B82CCCD-A1C9-9E48-9F88-CA9C54649DBC}"/>
              </a:ext>
            </a:extLst>
          </p:cNvPr>
          <p:cNvSpPr/>
          <p:nvPr/>
        </p:nvSpPr>
        <p:spPr>
          <a:xfrm rot="10800000" flipH="1">
            <a:off x="4972898" y="2912432"/>
            <a:ext cx="2101753" cy="175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Century Gothic" panose="020B0502020202020204" pitchFamily="34" charset="0"/>
            </a:endParaRPr>
          </a:p>
        </p:txBody>
      </p:sp>
      <p:sp>
        <p:nvSpPr>
          <p:cNvPr id="13" name="Shape 20642">
            <a:extLst>
              <a:ext uri="{FF2B5EF4-FFF2-40B4-BE49-F238E27FC236}">
                <a16:creationId xmlns:a16="http://schemas.microsoft.com/office/drawing/2014/main" xmlns="" id="{2AB22B11-B5F9-1049-884E-6079C670FE64}"/>
              </a:ext>
            </a:extLst>
          </p:cNvPr>
          <p:cNvSpPr/>
          <p:nvPr/>
        </p:nvSpPr>
        <p:spPr>
          <a:xfrm rot="10800000" flipH="1">
            <a:off x="7439227" y="2912432"/>
            <a:ext cx="2101755" cy="175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Century Gothic" panose="020B0502020202020204" pitchFamily="34" charset="0"/>
            </a:endParaRPr>
          </a:p>
        </p:txBody>
      </p:sp>
      <p:sp>
        <p:nvSpPr>
          <p:cNvPr id="11" name="Shape 20645">
            <a:extLst>
              <a:ext uri="{FF2B5EF4-FFF2-40B4-BE49-F238E27FC236}">
                <a16:creationId xmlns:a16="http://schemas.microsoft.com/office/drawing/2014/main" xmlns="" id="{8643D3B7-A096-934D-8ECA-BC9843D43469}"/>
              </a:ext>
            </a:extLst>
          </p:cNvPr>
          <p:cNvSpPr/>
          <p:nvPr/>
        </p:nvSpPr>
        <p:spPr>
          <a:xfrm>
            <a:off x="6206062" y="3215853"/>
            <a:ext cx="2101753" cy="175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7F5325B-989C-6042-AC1D-D2AD4B7F4738}"/>
              </a:ext>
            </a:extLst>
          </p:cNvPr>
          <p:cNvSpPr txBox="1"/>
          <p:nvPr/>
        </p:nvSpPr>
        <p:spPr>
          <a:xfrm>
            <a:off x="8994394" y="887301"/>
            <a:ext cx="1298753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НП «Культура</a:t>
            </a:r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»</a:t>
            </a:r>
            <a:endParaRPr lang="en-US" sz="12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15A8522-CA41-4B4C-99E9-652CC5D179EB}"/>
              </a:ext>
            </a:extLst>
          </p:cNvPr>
          <p:cNvSpPr txBox="1"/>
          <p:nvPr/>
        </p:nvSpPr>
        <p:spPr>
          <a:xfrm>
            <a:off x="173037" y="1161572"/>
            <a:ext cx="3308458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«Укрепление общественного здоровья» </a:t>
            </a:r>
          </a:p>
          <a:p>
            <a:pPr algn="r"/>
            <a:r>
              <a:rPr lang="ru-RU" sz="90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(формирование </a:t>
            </a:r>
            <a:r>
              <a:rPr lang="ru-RU" sz="90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системы мотивации граждан к здоровому образу жизни, включая здоровое питание и отказ от вредных привычек</a:t>
            </a:r>
            <a:r>
              <a:rPr lang="ru-RU" sz="90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  <a:p>
            <a:pPr algn="r"/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«Спорт – норма жизни»</a:t>
            </a:r>
            <a:endParaRPr lang="ru-RU" sz="9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r"/>
            <a:r>
              <a:rPr lang="ru-RU" sz="90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(создание </a:t>
            </a:r>
            <a:r>
              <a:rPr lang="ru-RU" sz="90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 </a:t>
            </a:r>
          </a:p>
          <a:p>
            <a:pPr algn="r"/>
            <a:r>
              <a:rPr lang="ru-RU" sz="90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sz="900" i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1452040" y="876569"/>
            <a:ext cx="1603324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НП «Демография»</a:t>
            </a:r>
            <a:endParaRPr lang="en-US" sz="12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B288F6A-07F0-484E-A2A3-ED88333033BE}"/>
              </a:ext>
            </a:extLst>
          </p:cNvPr>
          <p:cNvSpPr txBox="1"/>
          <p:nvPr/>
        </p:nvSpPr>
        <p:spPr>
          <a:xfrm>
            <a:off x="3739732" y="813590"/>
            <a:ext cx="4701958" cy="20544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75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75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«Цифровая </a:t>
            </a:r>
            <a:r>
              <a:rPr lang="ru-RU" sz="75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образовательная </a:t>
            </a:r>
            <a:r>
              <a:rPr lang="ru-RU" sz="75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среда»</a:t>
            </a:r>
            <a:endParaRPr lang="ru-RU" sz="75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 всех субъектах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РФ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к 2024 году внедрена целевая модель цифровой образовательной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среды</a:t>
            </a:r>
          </a:p>
          <a:p>
            <a:pPr algn="just"/>
            <a:r>
              <a:rPr lang="ru-RU" sz="75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75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«Учитель будущего»</a:t>
            </a:r>
            <a:endParaRPr lang="ru-RU" sz="75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Обеспечена возможность для непрерывного и планомерного повышения квалификации педагогических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работников…</a:t>
            </a:r>
          </a:p>
          <a:p>
            <a:pPr algn="just"/>
            <a:r>
              <a:rPr lang="ru-RU" sz="75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75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«Молодые профессионалы»</a:t>
            </a:r>
          </a:p>
          <a:p>
            <a:pPr algn="just"/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Не менее 70% обучающихся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…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вовлечены в различные формы наставничества</a:t>
            </a:r>
          </a:p>
          <a:p>
            <a:pPr algn="just"/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Разработаны и внедрены методические рекомендации (целевая модель) по механизмам вовлечения общественно-деловых объединений и участия представителей работодателей в принятии решений по вопросам управления развитием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ПОО…</a:t>
            </a:r>
            <a:endParaRPr lang="ru-RU" sz="75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Обеспечена возможность формирования индивидуальных портфолио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обучающихся…</a:t>
            </a:r>
          </a:p>
          <a:p>
            <a:pPr algn="just"/>
            <a:r>
              <a:rPr lang="ru-RU" sz="75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75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«Социальная активность»</a:t>
            </a:r>
            <a:endParaRPr lang="ru-RU" sz="75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создание условий для развития наставничества, поддержки общественных инициатив и проектов, в том числе в сфере добровольчества (волонтерства)</a:t>
            </a:r>
          </a:p>
          <a:p>
            <a:pPr algn="just"/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формирование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эффективной системы выявления, поддержки и развития способностей и талантов у детей и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молодежи…</a:t>
            </a:r>
            <a:endParaRPr lang="ru-RU" sz="75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894C692-7EF4-4C44-9DC7-7E7780F9F8A9}"/>
              </a:ext>
            </a:extLst>
          </p:cNvPr>
          <p:cNvSpPr txBox="1"/>
          <p:nvPr/>
        </p:nvSpPr>
        <p:spPr>
          <a:xfrm>
            <a:off x="5196494" y="561408"/>
            <a:ext cx="168668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НП «Образование» </a:t>
            </a:r>
            <a:endParaRPr lang="en-US" sz="12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29" name="Shape 20636">
            <a:extLst>
              <a:ext uri="{FF2B5EF4-FFF2-40B4-BE49-F238E27FC236}">
                <a16:creationId xmlns:a16="http://schemas.microsoft.com/office/drawing/2014/main" xmlns="" id="{79B2F524-E636-D34C-B27C-F4233FF09CCE}"/>
              </a:ext>
            </a:extLst>
          </p:cNvPr>
          <p:cNvSpPr/>
          <p:nvPr/>
        </p:nvSpPr>
        <p:spPr>
          <a:xfrm>
            <a:off x="1379742" y="3228548"/>
            <a:ext cx="2101753" cy="175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Century Gothic" panose="020B0502020202020204" pitchFamily="34" charset="0"/>
            </a:endParaRPr>
          </a:p>
        </p:txBody>
      </p:sp>
      <p:sp>
        <p:nvSpPr>
          <p:cNvPr id="32" name="Shape 20645">
            <a:extLst>
              <a:ext uri="{FF2B5EF4-FFF2-40B4-BE49-F238E27FC236}">
                <a16:creationId xmlns:a16="http://schemas.microsoft.com/office/drawing/2014/main" xmlns="" id="{8643D3B7-A096-934D-8ECA-BC9843D43469}"/>
              </a:ext>
            </a:extLst>
          </p:cNvPr>
          <p:cNvSpPr/>
          <p:nvPr/>
        </p:nvSpPr>
        <p:spPr>
          <a:xfrm>
            <a:off x="8780705" y="3215476"/>
            <a:ext cx="2101753" cy="175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Century Gothic" panose="020B0502020202020204" pitchFamily="34" charset="0"/>
            </a:endParaRPr>
          </a:p>
        </p:txBody>
      </p:sp>
      <p:sp>
        <p:nvSpPr>
          <p:cNvPr id="34" name="Shape 20642">
            <a:extLst>
              <a:ext uri="{FF2B5EF4-FFF2-40B4-BE49-F238E27FC236}">
                <a16:creationId xmlns:a16="http://schemas.microsoft.com/office/drawing/2014/main" xmlns="" id="{2AB22B11-B5F9-1049-884E-6079C670FE64}"/>
              </a:ext>
            </a:extLst>
          </p:cNvPr>
          <p:cNvSpPr/>
          <p:nvPr/>
        </p:nvSpPr>
        <p:spPr>
          <a:xfrm rot="10800000" flipH="1">
            <a:off x="9990022" y="2910381"/>
            <a:ext cx="2101755" cy="175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78B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Century Gothic" panose="020B0502020202020204" pitchFamily="34" charset="0"/>
            </a:endParaRPr>
          </a:p>
        </p:txBody>
      </p:sp>
      <p:sp>
        <p:nvSpPr>
          <p:cNvPr id="37" name="Shape 20633">
            <a:extLst>
              <a:ext uri="{FF2B5EF4-FFF2-40B4-BE49-F238E27FC236}">
                <a16:creationId xmlns:a16="http://schemas.microsoft.com/office/drawing/2014/main" xmlns="" id="{C562443F-9524-A24B-AD65-84E7154179BB}"/>
              </a:ext>
            </a:extLst>
          </p:cNvPr>
          <p:cNvSpPr/>
          <p:nvPr/>
        </p:nvSpPr>
        <p:spPr>
          <a:xfrm rot="10800000" flipH="1">
            <a:off x="258309" y="2910380"/>
            <a:ext cx="2101755" cy="175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78B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Century Gothic" panose="020B0502020202020204" pitchFamily="34" charset="0"/>
            </a:endParaRPr>
          </a:p>
        </p:txBody>
      </p:sp>
      <p:sp>
        <p:nvSpPr>
          <p:cNvPr id="40" name="Shape 19463">
            <a:extLst>
              <a:ext uri="{FF2B5EF4-FFF2-40B4-BE49-F238E27FC236}">
                <a16:creationId xmlns:a16="http://schemas.microsoft.com/office/drawing/2014/main" xmlns="" id="{A40C28F4-FBFF-3A4A-85D0-C5F134A63EB2}"/>
              </a:ext>
            </a:extLst>
          </p:cNvPr>
          <p:cNvSpPr/>
          <p:nvPr/>
        </p:nvSpPr>
        <p:spPr>
          <a:xfrm flipH="1" flipV="1">
            <a:off x="6039834" y="2747092"/>
            <a:ext cx="1" cy="163288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15A8522-CA41-4B4C-99E9-652CC5D179EB}"/>
              </a:ext>
            </a:extLst>
          </p:cNvPr>
          <p:cNvSpPr txBox="1"/>
          <p:nvPr/>
        </p:nvSpPr>
        <p:spPr>
          <a:xfrm>
            <a:off x="8615666" y="1164299"/>
            <a:ext cx="3425522" cy="1777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«Творческие люди»</a:t>
            </a:r>
            <a:endParaRPr lang="ru-RU" sz="9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sz="75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Создать условия для укрепления гражданской идентичности на основе духовно-нравственных и культурных ценностей народов </a:t>
            </a:r>
            <a:r>
              <a:rPr lang="ru-RU" sz="75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РФ</a:t>
            </a:r>
            <a:endParaRPr lang="ru-RU" sz="750" i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sz="75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Обеспечить поддержку добровольческих движений, в том числе в сфере сохранения культурного наследия народов </a:t>
            </a:r>
            <a:r>
              <a:rPr lang="ru-RU" sz="75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РФ</a:t>
            </a:r>
            <a:endParaRPr lang="ru-RU" sz="750" i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sz="75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Создать условия для укрепления гражданской идентичности на основе духовно-нравственных и культурных ценностей народов </a:t>
            </a:r>
            <a:r>
              <a:rPr lang="ru-RU" sz="75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РФ</a:t>
            </a:r>
          </a:p>
          <a:p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«Цифровая культура»</a:t>
            </a:r>
            <a:endParaRPr lang="ru-RU" sz="9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sz="75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Создание и распространение контента в сети </a:t>
            </a:r>
            <a:r>
              <a:rPr lang="ru-RU" sz="75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«Интернет», </a:t>
            </a:r>
            <a:r>
              <a:rPr lang="ru-RU" sz="75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направленного на укрепление гражданской идентичности и духовно-нравственных ценностей среди молодежи</a:t>
            </a:r>
          </a:p>
          <a:p>
            <a:r>
              <a:rPr lang="ru-RU" sz="900" i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sz="900" i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3" name="Freeform 157">
            <a:extLst>
              <a:ext uri="{FF2B5EF4-FFF2-40B4-BE49-F238E27FC236}">
                <a16:creationId xmlns:a16="http://schemas.microsoft.com/office/drawing/2014/main" xmlns="" id="{32950F7D-B0D9-AB47-B011-521E9C2DC52F}"/>
              </a:ext>
            </a:extLst>
          </p:cNvPr>
          <p:cNvSpPr>
            <a:spLocks noEditPoints="1"/>
          </p:cNvSpPr>
          <p:nvPr/>
        </p:nvSpPr>
        <p:spPr bwMode="auto">
          <a:xfrm>
            <a:off x="3315529" y="3193996"/>
            <a:ext cx="465298" cy="532134"/>
          </a:xfrm>
          <a:custGeom>
            <a:avLst/>
            <a:gdLst>
              <a:gd name="T0" fmla="*/ 46 w 56"/>
              <a:gd name="T1" fmla="*/ 62 h 62"/>
              <a:gd name="T2" fmla="*/ 10 w 56"/>
              <a:gd name="T3" fmla="*/ 62 h 62"/>
              <a:gd name="T4" fmla="*/ 0 w 56"/>
              <a:gd name="T5" fmla="*/ 52 h 62"/>
              <a:gd name="T6" fmla="*/ 14 w 56"/>
              <a:gd name="T7" fmla="*/ 29 h 62"/>
              <a:gd name="T8" fmla="*/ 28 w 56"/>
              <a:gd name="T9" fmla="*/ 34 h 62"/>
              <a:gd name="T10" fmla="*/ 42 w 56"/>
              <a:gd name="T11" fmla="*/ 29 h 62"/>
              <a:gd name="T12" fmla="*/ 56 w 56"/>
              <a:gd name="T13" fmla="*/ 52 h 62"/>
              <a:gd name="T14" fmla="*/ 46 w 56"/>
              <a:gd name="T15" fmla="*/ 62 h 62"/>
              <a:gd name="T16" fmla="*/ 28 w 56"/>
              <a:gd name="T17" fmla="*/ 31 h 62"/>
              <a:gd name="T18" fmla="*/ 13 w 56"/>
              <a:gd name="T19" fmla="*/ 16 h 62"/>
              <a:gd name="T20" fmla="*/ 28 w 56"/>
              <a:gd name="T21" fmla="*/ 0 h 62"/>
              <a:gd name="T22" fmla="*/ 43 w 56"/>
              <a:gd name="T23" fmla="*/ 16 h 62"/>
              <a:gd name="T24" fmla="*/ 28 w 56"/>
              <a:gd name="T25" fmla="*/ 31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44" name="Freeform 91">
            <a:extLst>
              <a:ext uri="{FF2B5EF4-FFF2-40B4-BE49-F238E27FC236}">
                <a16:creationId xmlns:a16="http://schemas.microsoft.com/office/drawing/2014/main" xmlns="" id="{24C4BD65-C01C-8943-9947-688D601FA12C}"/>
              </a:ext>
            </a:extLst>
          </p:cNvPr>
          <p:cNvSpPr>
            <a:spLocks noEditPoints="1"/>
          </p:cNvSpPr>
          <p:nvPr/>
        </p:nvSpPr>
        <p:spPr bwMode="auto">
          <a:xfrm>
            <a:off x="5778693" y="3206281"/>
            <a:ext cx="535683" cy="542793"/>
          </a:xfrm>
          <a:custGeom>
            <a:avLst/>
            <a:gdLst>
              <a:gd name="T0" fmla="*/ 58 w 58"/>
              <a:gd name="T1" fmla="*/ 47 h 58"/>
              <a:gd name="T2" fmla="*/ 47 w 58"/>
              <a:gd name="T3" fmla="*/ 58 h 58"/>
              <a:gd name="T4" fmla="*/ 11 w 58"/>
              <a:gd name="T5" fmla="*/ 58 h 58"/>
              <a:gd name="T6" fmla="*/ 0 w 58"/>
              <a:gd name="T7" fmla="*/ 47 h 58"/>
              <a:gd name="T8" fmla="*/ 0 w 58"/>
              <a:gd name="T9" fmla="*/ 10 h 58"/>
              <a:gd name="T10" fmla="*/ 11 w 58"/>
              <a:gd name="T11" fmla="*/ 0 h 58"/>
              <a:gd name="T12" fmla="*/ 47 w 58"/>
              <a:gd name="T13" fmla="*/ 0 h 58"/>
              <a:gd name="T14" fmla="*/ 58 w 58"/>
              <a:gd name="T15" fmla="*/ 10 h 58"/>
              <a:gd name="T16" fmla="*/ 58 w 58"/>
              <a:gd name="T17" fmla="*/ 47 h 58"/>
              <a:gd name="T18" fmla="*/ 41 w 58"/>
              <a:gd name="T19" fmla="*/ 27 h 58"/>
              <a:gd name="T20" fmla="*/ 30 w 58"/>
              <a:gd name="T21" fmla="*/ 17 h 58"/>
              <a:gd name="T22" fmla="*/ 9 w 58"/>
              <a:gd name="T23" fmla="*/ 37 h 58"/>
              <a:gd name="T24" fmla="*/ 9 w 58"/>
              <a:gd name="T25" fmla="*/ 48 h 58"/>
              <a:gd name="T26" fmla="*/ 20 w 58"/>
              <a:gd name="T27" fmla="*/ 48 h 58"/>
              <a:gd name="T28" fmla="*/ 41 w 58"/>
              <a:gd name="T29" fmla="*/ 27 h 58"/>
              <a:gd name="T30" fmla="*/ 21 w 58"/>
              <a:gd name="T31" fmla="*/ 43 h 58"/>
              <a:gd name="T32" fmla="*/ 19 w 58"/>
              <a:gd name="T33" fmla="*/ 44 h 58"/>
              <a:gd name="T34" fmla="*/ 17 w 58"/>
              <a:gd name="T35" fmla="*/ 44 h 58"/>
              <a:gd name="T36" fmla="*/ 17 w 58"/>
              <a:gd name="T37" fmla="*/ 41 h 58"/>
              <a:gd name="T38" fmla="*/ 13 w 58"/>
              <a:gd name="T39" fmla="*/ 41 h 58"/>
              <a:gd name="T40" fmla="*/ 13 w 58"/>
              <a:gd name="T41" fmla="*/ 39 h 58"/>
              <a:gd name="T42" fmla="*/ 15 w 58"/>
              <a:gd name="T43" fmla="*/ 37 h 58"/>
              <a:gd name="T44" fmla="*/ 21 w 58"/>
              <a:gd name="T45" fmla="*/ 43 h 58"/>
              <a:gd name="T46" fmla="*/ 31 w 58"/>
              <a:gd name="T47" fmla="*/ 23 h 58"/>
              <a:gd name="T48" fmla="*/ 20 w 58"/>
              <a:gd name="T49" fmla="*/ 34 h 58"/>
              <a:gd name="T50" fmla="*/ 19 w 58"/>
              <a:gd name="T51" fmla="*/ 34 h 58"/>
              <a:gd name="T52" fmla="*/ 19 w 58"/>
              <a:gd name="T53" fmla="*/ 33 h 58"/>
              <a:gd name="T54" fmla="*/ 30 w 58"/>
              <a:gd name="T55" fmla="*/ 22 h 58"/>
              <a:gd name="T56" fmla="*/ 31 w 58"/>
              <a:gd name="T57" fmla="*/ 22 h 58"/>
              <a:gd name="T58" fmla="*/ 31 w 58"/>
              <a:gd name="T59" fmla="*/ 23 h 58"/>
              <a:gd name="T60" fmla="*/ 47 w 58"/>
              <a:gd name="T61" fmla="*/ 22 h 58"/>
              <a:gd name="T62" fmla="*/ 47 w 58"/>
              <a:gd name="T63" fmla="*/ 16 h 58"/>
              <a:gd name="T64" fmla="*/ 41 w 58"/>
              <a:gd name="T65" fmla="*/ 11 h 58"/>
              <a:gd name="T66" fmla="*/ 36 w 58"/>
              <a:gd name="T67" fmla="*/ 11 h 58"/>
              <a:gd name="T68" fmla="*/ 33 w 58"/>
              <a:gd name="T69" fmla="*/ 14 h 58"/>
              <a:gd name="T70" fmla="*/ 43 w 58"/>
              <a:gd name="T71" fmla="*/ 25 h 58"/>
              <a:gd name="T72" fmla="*/ 47 w 58"/>
              <a:gd name="T73" fmla="*/ 22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1" y="27"/>
                </a:moveTo>
                <a:cubicBezTo>
                  <a:pt x="30" y="17"/>
                  <a:pt x="30" y="17"/>
                  <a:pt x="30" y="1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8"/>
                  <a:pt x="9" y="48"/>
                  <a:pt x="9" y="48"/>
                </a:cubicBezTo>
                <a:cubicBezTo>
                  <a:pt x="20" y="48"/>
                  <a:pt x="20" y="48"/>
                  <a:pt x="20" y="48"/>
                </a:cubicBezTo>
                <a:lnTo>
                  <a:pt x="41" y="27"/>
                </a:lnTo>
                <a:close/>
                <a:moveTo>
                  <a:pt x="21" y="43"/>
                </a:moveTo>
                <a:cubicBezTo>
                  <a:pt x="19" y="44"/>
                  <a:pt x="19" y="44"/>
                  <a:pt x="19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1"/>
                  <a:pt x="17" y="41"/>
                  <a:pt x="17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7"/>
                  <a:pt x="15" y="37"/>
                  <a:pt x="15" y="37"/>
                </a:cubicBezTo>
                <a:lnTo>
                  <a:pt x="21" y="43"/>
                </a:lnTo>
                <a:close/>
                <a:moveTo>
                  <a:pt x="31" y="23"/>
                </a:moveTo>
                <a:cubicBezTo>
                  <a:pt x="20" y="34"/>
                  <a:pt x="20" y="34"/>
                  <a:pt x="20" y="34"/>
                </a:cubicBezTo>
                <a:cubicBezTo>
                  <a:pt x="19" y="34"/>
                  <a:pt x="19" y="35"/>
                  <a:pt x="19" y="34"/>
                </a:cubicBezTo>
                <a:cubicBezTo>
                  <a:pt x="18" y="34"/>
                  <a:pt x="18" y="33"/>
                  <a:pt x="19" y="33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1" y="22"/>
                  <a:pt x="31" y="22"/>
                </a:cubicBezTo>
                <a:cubicBezTo>
                  <a:pt x="31" y="22"/>
                  <a:pt x="31" y="23"/>
                  <a:pt x="31" y="23"/>
                </a:cubicBezTo>
                <a:close/>
                <a:moveTo>
                  <a:pt x="47" y="22"/>
                </a:moveTo>
                <a:cubicBezTo>
                  <a:pt x="48" y="20"/>
                  <a:pt x="48" y="18"/>
                  <a:pt x="47" y="16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9"/>
                  <a:pt x="37" y="9"/>
                  <a:pt x="36" y="11"/>
                </a:cubicBezTo>
                <a:cubicBezTo>
                  <a:pt x="33" y="14"/>
                  <a:pt x="33" y="14"/>
                  <a:pt x="33" y="14"/>
                </a:cubicBezTo>
                <a:cubicBezTo>
                  <a:pt x="43" y="25"/>
                  <a:pt x="43" y="25"/>
                  <a:pt x="43" y="25"/>
                </a:cubicBezTo>
                <a:lnTo>
                  <a:pt x="47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45" name="Freeform 114">
            <a:extLst>
              <a:ext uri="{FF2B5EF4-FFF2-40B4-BE49-F238E27FC236}">
                <a16:creationId xmlns:a16="http://schemas.microsoft.com/office/drawing/2014/main" xmlns="" id="{2A5F84B4-E4E0-6D44-944E-274E4FE538FA}"/>
              </a:ext>
            </a:extLst>
          </p:cNvPr>
          <p:cNvSpPr>
            <a:spLocks noEditPoints="1"/>
          </p:cNvSpPr>
          <p:nvPr/>
        </p:nvSpPr>
        <p:spPr bwMode="auto">
          <a:xfrm>
            <a:off x="8174703" y="3150244"/>
            <a:ext cx="533975" cy="567989"/>
          </a:xfrm>
          <a:custGeom>
            <a:avLst/>
            <a:gdLst>
              <a:gd name="T0" fmla="*/ 38 w 72"/>
              <a:gd name="T1" fmla="*/ 50 h 72"/>
              <a:gd name="T2" fmla="*/ 38 w 72"/>
              <a:gd name="T3" fmla="*/ 53 h 72"/>
              <a:gd name="T4" fmla="*/ 19 w 72"/>
              <a:gd name="T5" fmla="*/ 72 h 72"/>
              <a:gd name="T6" fmla="*/ 0 w 72"/>
              <a:gd name="T7" fmla="*/ 49 h 72"/>
              <a:gd name="T8" fmla="*/ 8 w 72"/>
              <a:gd name="T9" fmla="*/ 54 h 72"/>
              <a:gd name="T10" fmla="*/ 10 w 72"/>
              <a:gd name="T11" fmla="*/ 53 h 72"/>
              <a:gd name="T12" fmla="*/ 28 w 72"/>
              <a:gd name="T13" fmla="*/ 42 h 72"/>
              <a:gd name="T14" fmla="*/ 38 w 72"/>
              <a:gd name="T15" fmla="*/ 50 h 72"/>
              <a:gd name="T16" fmla="*/ 72 w 72"/>
              <a:gd name="T17" fmla="*/ 7 h 72"/>
              <a:gd name="T18" fmla="*/ 70 w 72"/>
              <a:gd name="T19" fmla="*/ 13 h 72"/>
              <a:gd name="T20" fmla="*/ 51 w 72"/>
              <a:gd name="T21" fmla="*/ 43 h 72"/>
              <a:gd name="T22" fmla="*/ 42 w 72"/>
              <a:gd name="T23" fmla="*/ 47 h 72"/>
              <a:gd name="T24" fmla="*/ 30 w 72"/>
              <a:gd name="T25" fmla="*/ 34 h 72"/>
              <a:gd name="T26" fmla="*/ 34 w 72"/>
              <a:gd name="T27" fmla="*/ 26 h 72"/>
              <a:gd name="T28" fmla="*/ 59 w 72"/>
              <a:gd name="T29" fmla="*/ 2 h 72"/>
              <a:gd name="T30" fmla="*/ 65 w 72"/>
              <a:gd name="T31" fmla="*/ 0 h 72"/>
              <a:gd name="T32" fmla="*/ 72 w 72"/>
              <a:gd name="T33" fmla="*/ 7 h 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2" h="72">
                <a:moveTo>
                  <a:pt x="38" y="50"/>
                </a:moveTo>
                <a:cubicBezTo>
                  <a:pt x="38" y="53"/>
                  <a:pt x="38" y="53"/>
                  <a:pt x="38" y="53"/>
                </a:cubicBezTo>
                <a:cubicBezTo>
                  <a:pt x="39" y="64"/>
                  <a:pt x="31" y="72"/>
                  <a:pt x="19" y="72"/>
                </a:cubicBezTo>
                <a:cubicBezTo>
                  <a:pt x="6" y="72"/>
                  <a:pt x="0" y="61"/>
                  <a:pt x="0" y="49"/>
                </a:cubicBezTo>
                <a:cubicBezTo>
                  <a:pt x="1" y="50"/>
                  <a:pt x="6" y="54"/>
                  <a:pt x="8" y="54"/>
                </a:cubicBezTo>
                <a:cubicBezTo>
                  <a:pt x="9" y="54"/>
                  <a:pt x="10" y="54"/>
                  <a:pt x="10" y="53"/>
                </a:cubicBezTo>
                <a:cubicBezTo>
                  <a:pt x="14" y="44"/>
                  <a:pt x="19" y="42"/>
                  <a:pt x="28" y="42"/>
                </a:cubicBezTo>
                <a:cubicBezTo>
                  <a:pt x="30" y="46"/>
                  <a:pt x="34" y="49"/>
                  <a:pt x="38" y="50"/>
                </a:cubicBezTo>
                <a:close/>
                <a:moveTo>
                  <a:pt x="72" y="7"/>
                </a:moveTo>
                <a:cubicBezTo>
                  <a:pt x="72" y="9"/>
                  <a:pt x="71" y="11"/>
                  <a:pt x="70" y="13"/>
                </a:cubicBezTo>
                <a:cubicBezTo>
                  <a:pt x="67" y="19"/>
                  <a:pt x="56" y="39"/>
                  <a:pt x="51" y="43"/>
                </a:cubicBezTo>
                <a:cubicBezTo>
                  <a:pt x="49" y="45"/>
                  <a:pt x="46" y="47"/>
                  <a:pt x="42" y="47"/>
                </a:cubicBezTo>
                <a:cubicBezTo>
                  <a:pt x="36" y="47"/>
                  <a:pt x="30" y="41"/>
                  <a:pt x="30" y="34"/>
                </a:cubicBezTo>
                <a:cubicBezTo>
                  <a:pt x="30" y="31"/>
                  <a:pt x="31" y="28"/>
                  <a:pt x="34" y="26"/>
                </a:cubicBezTo>
                <a:cubicBezTo>
                  <a:pt x="59" y="2"/>
                  <a:pt x="59" y="2"/>
                  <a:pt x="59" y="2"/>
                </a:cubicBezTo>
                <a:cubicBezTo>
                  <a:pt x="61" y="1"/>
                  <a:pt x="63" y="0"/>
                  <a:pt x="65" y="0"/>
                </a:cubicBezTo>
                <a:cubicBezTo>
                  <a:pt x="68" y="0"/>
                  <a:pt x="72" y="3"/>
                  <a:pt x="72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15A8522-CA41-4B4C-99E9-652CC5D179EB}"/>
              </a:ext>
            </a:extLst>
          </p:cNvPr>
          <p:cNvSpPr txBox="1"/>
          <p:nvPr/>
        </p:nvSpPr>
        <p:spPr>
          <a:xfrm>
            <a:off x="50550" y="5562725"/>
            <a:ext cx="177031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«Формирование </a:t>
            </a: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комфортной городской </a:t>
            </a: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среды»</a:t>
            </a:r>
            <a:endParaRPr lang="ru-RU" sz="9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Создание механизма прямого участия граждан в формировании комфортной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ГС,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увеличение доли граждан, принимающих участие в решении вопросов развития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ГС</a:t>
            </a:r>
            <a:endParaRPr lang="ru-RU" sz="75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50550" y="5062437"/>
            <a:ext cx="175080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НП «Жилье </a:t>
            </a:r>
          </a:p>
          <a:p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и </a:t>
            </a:r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городская </a:t>
            </a:r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среда»</a:t>
            </a:r>
            <a:endParaRPr lang="en-US" sz="12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39" name="Freeform 116">
            <a:extLst>
              <a:ext uri="{FF2B5EF4-FFF2-40B4-BE49-F238E27FC236}">
                <a16:creationId xmlns="" xmlns:a16="http://schemas.microsoft.com/office/drawing/2014/main" id="{C333A32D-0666-FD4E-B8CF-039107A110F7}"/>
              </a:ext>
            </a:extLst>
          </p:cNvPr>
          <p:cNvSpPr>
            <a:spLocks noEditPoints="1"/>
          </p:cNvSpPr>
          <p:nvPr/>
        </p:nvSpPr>
        <p:spPr bwMode="auto">
          <a:xfrm>
            <a:off x="978880" y="3161245"/>
            <a:ext cx="667544" cy="564885"/>
          </a:xfrm>
          <a:custGeom>
            <a:avLst/>
            <a:gdLst>
              <a:gd name="T0" fmla="*/ 55 w 57"/>
              <a:gd name="T1" fmla="*/ 27 h 46"/>
              <a:gd name="T2" fmla="*/ 54 w 57"/>
              <a:gd name="T3" fmla="*/ 27 h 46"/>
              <a:gd name="T4" fmla="*/ 54 w 57"/>
              <a:gd name="T5" fmla="*/ 27 h 46"/>
              <a:gd name="T6" fmla="*/ 53 w 57"/>
              <a:gd name="T7" fmla="*/ 27 h 46"/>
              <a:gd name="T8" fmla="*/ 28 w 57"/>
              <a:gd name="T9" fmla="*/ 6 h 46"/>
              <a:gd name="T10" fmla="*/ 4 w 57"/>
              <a:gd name="T11" fmla="*/ 27 h 46"/>
              <a:gd name="T12" fmla="*/ 3 w 57"/>
              <a:gd name="T13" fmla="*/ 27 h 46"/>
              <a:gd name="T14" fmla="*/ 2 w 57"/>
              <a:gd name="T15" fmla="*/ 27 h 46"/>
              <a:gd name="T16" fmla="*/ 0 w 57"/>
              <a:gd name="T17" fmla="*/ 24 h 46"/>
              <a:gd name="T18" fmla="*/ 0 w 57"/>
              <a:gd name="T19" fmla="*/ 23 h 46"/>
              <a:gd name="T20" fmla="*/ 26 w 57"/>
              <a:gd name="T21" fmla="*/ 1 h 46"/>
              <a:gd name="T22" fmla="*/ 31 w 57"/>
              <a:gd name="T23" fmla="*/ 1 h 46"/>
              <a:gd name="T24" fmla="*/ 40 w 57"/>
              <a:gd name="T25" fmla="*/ 8 h 46"/>
              <a:gd name="T26" fmla="*/ 40 w 57"/>
              <a:gd name="T27" fmla="*/ 1 h 46"/>
              <a:gd name="T28" fmla="*/ 41 w 57"/>
              <a:gd name="T29" fmla="*/ 0 h 46"/>
              <a:gd name="T30" fmla="*/ 48 w 57"/>
              <a:gd name="T31" fmla="*/ 0 h 46"/>
              <a:gd name="T32" fmla="*/ 49 w 57"/>
              <a:gd name="T33" fmla="*/ 1 h 46"/>
              <a:gd name="T34" fmla="*/ 49 w 57"/>
              <a:gd name="T35" fmla="*/ 16 h 46"/>
              <a:gd name="T36" fmla="*/ 57 w 57"/>
              <a:gd name="T37" fmla="*/ 23 h 46"/>
              <a:gd name="T38" fmla="*/ 57 w 57"/>
              <a:gd name="T39" fmla="*/ 24 h 46"/>
              <a:gd name="T40" fmla="*/ 55 w 57"/>
              <a:gd name="T41" fmla="*/ 27 h 46"/>
              <a:gd name="T42" fmla="*/ 49 w 57"/>
              <a:gd name="T43" fmla="*/ 44 h 46"/>
              <a:gd name="T44" fmla="*/ 47 w 57"/>
              <a:gd name="T45" fmla="*/ 46 h 46"/>
              <a:gd name="T46" fmla="*/ 33 w 57"/>
              <a:gd name="T47" fmla="*/ 46 h 46"/>
              <a:gd name="T48" fmla="*/ 33 w 57"/>
              <a:gd name="T49" fmla="*/ 32 h 46"/>
              <a:gd name="T50" fmla="*/ 24 w 57"/>
              <a:gd name="T51" fmla="*/ 32 h 46"/>
              <a:gd name="T52" fmla="*/ 24 w 57"/>
              <a:gd name="T53" fmla="*/ 46 h 46"/>
              <a:gd name="T54" fmla="*/ 10 w 57"/>
              <a:gd name="T55" fmla="*/ 46 h 46"/>
              <a:gd name="T56" fmla="*/ 8 w 57"/>
              <a:gd name="T57" fmla="*/ 44 h 46"/>
              <a:gd name="T58" fmla="*/ 8 w 57"/>
              <a:gd name="T59" fmla="*/ 27 h 46"/>
              <a:gd name="T60" fmla="*/ 8 w 57"/>
              <a:gd name="T61" fmla="*/ 26 h 46"/>
              <a:gd name="T62" fmla="*/ 28 w 57"/>
              <a:gd name="T63" fmla="*/ 9 h 46"/>
              <a:gd name="T64" fmla="*/ 49 w 57"/>
              <a:gd name="T65" fmla="*/ 26 h 46"/>
              <a:gd name="T66" fmla="*/ 49 w 57"/>
              <a:gd name="T67" fmla="*/ 27 h 46"/>
              <a:gd name="T68" fmla="*/ 49 w 57"/>
              <a:gd name="T69" fmla="*/ 44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15A8522-CA41-4B4C-99E9-652CC5D179EB}"/>
              </a:ext>
            </a:extLst>
          </p:cNvPr>
          <p:cNvSpPr txBox="1"/>
          <p:nvPr/>
        </p:nvSpPr>
        <p:spPr>
          <a:xfrm>
            <a:off x="9990022" y="5316352"/>
            <a:ext cx="2101755" cy="14311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«Чистая страна»</a:t>
            </a:r>
            <a:endParaRPr lang="ru-RU" sz="9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Формирование комплексной системы обращения с твердыми коммунальными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отходами…</a:t>
            </a:r>
            <a:endParaRPr lang="ru-RU" sz="75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r"/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«Сохранение </a:t>
            </a: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уникальных водных </a:t>
            </a: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объектов»</a:t>
            </a:r>
            <a:endParaRPr lang="ru-RU" sz="9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 привлечением волонтерского движения проведены мероприятия по очистке от бытового мусора и древесного хлама не менее 9000 км берегов водных объектов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10576718" y="5023885"/>
            <a:ext cx="148631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НП «Экология»</a:t>
            </a:r>
            <a:endParaRPr lang="en-US" sz="12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50" name="Freeform 126">
            <a:extLst>
              <a:ext uri="{FF2B5EF4-FFF2-40B4-BE49-F238E27FC236}">
                <a16:creationId xmlns="" xmlns:a16="http://schemas.microsoft.com/office/drawing/2014/main" id="{4201FC69-07DA-C34D-9EEF-5A708434D1D1}"/>
              </a:ext>
            </a:extLst>
          </p:cNvPr>
          <p:cNvSpPr>
            <a:spLocks/>
          </p:cNvSpPr>
          <p:nvPr/>
        </p:nvSpPr>
        <p:spPr bwMode="auto">
          <a:xfrm>
            <a:off x="10818735" y="3171229"/>
            <a:ext cx="512763" cy="577667"/>
          </a:xfrm>
          <a:custGeom>
            <a:avLst/>
            <a:gdLst>
              <a:gd name="T0" fmla="*/ 25 w 50"/>
              <a:gd name="T1" fmla="*/ 46 h 64"/>
              <a:gd name="T2" fmla="*/ 1 w 50"/>
              <a:gd name="T3" fmla="*/ 64 h 64"/>
              <a:gd name="T4" fmla="*/ 0 w 50"/>
              <a:gd name="T5" fmla="*/ 62 h 64"/>
              <a:gd name="T6" fmla="*/ 1 w 50"/>
              <a:gd name="T7" fmla="*/ 61 h 64"/>
              <a:gd name="T8" fmla="*/ 22 w 50"/>
              <a:gd name="T9" fmla="*/ 46 h 64"/>
              <a:gd name="T10" fmla="*/ 1 w 50"/>
              <a:gd name="T11" fmla="*/ 36 h 64"/>
              <a:gd name="T12" fmla="*/ 24 w 50"/>
              <a:gd name="T13" fmla="*/ 41 h 64"/>
              <a:gd name="T14" fmla="*/ 27 w 50"/>
              <a:gd name="T15" fmla="*/ 31 h 64"/>
              <a:gd name="T16" fmla="*/ 7 w 50"/>
              <a:gd name="T17" fmla="*/ 18 h 64"/>
              <a:gd name="T18" fmla="*/ 27 w 50"/>
              <a:gd name="T19" fmla="*/ 28 h 64"/>
              <a:gd name="T20" fmla="*/ 28 w 50"/>
              <a:gd name="T21" fmla="*/ 21 h 64"/>
              <a:gd name="T22" fmla="*/ 23 w 50"/>
              <a:gd name="T23" fmla="*/ 0 h 64"/>
              <a:gd name="T24" fmla="*/ 31 w 50"/>
              <a:gd name="T25" fmla="*/ 21 h 64"/>
              <a:gd name="T26" fmla="*/ 31 w 50"/>
              <a:gd name="T27" fmla="*/ 25 h 64"/>
              <a:gd name="T28" fmla="*/ 48 w 50"/>
              <a:gd name="T29" fmla="*/ 18 h 64"/>
              <a:gd name="T30" fmla="*/ 30 w 50"/>
              <a:gd name="T31" fmla="*/ 32 h 64"/>
              <a:gd name="T32" fmla="*/ 27 w 50"/>
              <a:gd name="T33" fmla="*/ 42 h 64"/>
              <a:gd name="T34" fmla="*/ 50 w 50"/>
              <a:gd name="T35" fmla="*/ 39 h 64"/>
              <a:gd name="T36" fmla="*/ 25 w 50"/>
              <a:gd name="T37" fmla="*/ 46 h 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15A8522-CA41-4B4C-99E9-652CC5D179EB}"/>
              </a:ext>
            </a:extLst>
          </p:cNvPr>
          <p:cNvSpPr txBox="1"/>
          <p:nvPr/>
        </p:nvSpPr>
        <p:spPr>
          <a:xfrm>
            <a:off x="1820863" y="5798082"/>
            <a:ext cx="1918869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«Безопасность дорожного движения»</a:t>
            </a:r>
          </a:p>
          <a:p>
            <a:pPr algn="just"/>
            <a:r>
              <a:rPr lang="ru-RU" sz="9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Совершенствование обучения детей основам </a:t>
            </a:r>
            <a:r>
              <a:rPr lang="ru-RU" sz="9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ПДД и </a:t>
            </a:r>
            <a:r>
              <a:rPr lang="ru-RU" sz="9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привития им навыков безопасного поведения на дорогах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1828922" y="5035506"/>
            <a:ext cx="1895035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НП </a:t>
            </a:r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«Безопасные </a:t>
            </a:r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и </a:t>
            </a:r>
            <a:endParaRPr lang="ru-RU" sz="12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качественные </a:t>
            </a:r>
          </a:p>
          <a:p>
            <a:r>
              <a:rPr lang="ru-RU" sz="12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автомобильные дороги»</a:t>
            </a:r>
            <a:endParaRPr lang="en-US" sz="12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53" name="Shape 19463">
            <a:extLst>
              <a:ext uri="{FF2B5EF4-FFF2-40B4-BE49-F238E27FC236}">
                <a16:creationId xmlns:a16="http://schemas.microsoft.com/office/drawing/2014/main" xmlns="" id="{A40C28F4-FBFF-3A4A-85D0-C5F134A63EB2}"/>
              </a:ext>
            </a:extLst>
          </p:cNvPr>
          <p:cNvSpPr/>
          <p:nvPr/>
        </p:nvSpPr>
        <p:spPr>
          <a:xfrm flipH="1" flipV="1">
            <a:off x="2430617" y="4980010"/>
            <a:ext cx="1" cy="163288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54" name="Shape 19463">
            <a:extLst>
              <a:ext uri="{FF2B5EF4-FFF2-40B4-BE49-F238E27FC236}">
                <a16:creationId xmlns:a16="http://schemas.microsoft.com/office/drawing/2014/main" xmlns="" id="{A40C28F4-FBFF-3A4A-85D0-C5F134A63EB2}"/>
              </a:ext>
            </a:extLst>
          </p:cNvPr>
          <p:cNvSpPr/>
          <p:nvPr/>
        </p:nvSpPr>
        <p:spPr>
          <a:xfrm flipH="1" flipV="1">
            <a:off x="4790608" y="4967314"/>
            <a:ext cx="1" cy="163288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55" name="Shape 19463">
            <a:extLst>
              <a:ext uri="{FF2B5EF4-FFF2-40B4-BE49-F238E27FC236}">
                <a16:creationId xmlns:a16="http://schemas.microsoft.com/office/drawing/2014/main" xmlns="" id="{A40C28F4-FBFF-3A4A-85D0-C5F134A63EB2}"/>
              </a:ext>
            </a:extLst>
          </p:cNvPr>
          <p:cNvSpPr/>
          <p:nvPr/>
        </p:nvSpPr>
        <p:spPr>
          <a:xfrm flipH="1" flipV="1">
            <a:off x="7259348" y="4966938"/>
            <a:ext cx="1" cy="163288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15A8522-CA41-4B4C-99E9-652CC5D179EB}"/>
              </a:ext>
            </a:extLst>
          </p:cNvPr>
          <p:cNvSpPr txBox="1"/>
          <p:nvPr/>
        </p:nvSpPr>
        <p:spPr>
          <a:xfrm>
            <a:off x="3780828" y="5976775"/>
            <a:ext cx="2259007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«Улучшение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условий ведения предпринимательской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деятельности»</a:t>
            </a:r>
          </a:p>
          <a:p>
            <a:pPr algn="just"/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«Создание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системы поддержки фермеров и развитие сельской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кооперации»</a:t>
            </a:r>
            <a:endParaRPr lang="ru-RU" sz="75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ru-RU" sz="750" dirty="0" err="1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ФП«Популяризация</a:t>
            </a:r>
            <a:r>
              <a:rPr lang="ru-RU" sz="750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75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предпринимательства»</a:t>
            </a:r>
            <a:endParaRPr lang="ru-RU" sz="90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3780828" y="5069194"/>
            <a:ext cx="2268570" cy="93871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НП «Малое и среднее </a:t>
            </a:r>
            <a:endParaRPr lang="ru-RU" sz="11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предпринимательство </a:t>
            </a:r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и </a:t>
            </a:r>
            <a:endParaRPr lang="ru-RU" sz="11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поддержка </a:t>
            </a:r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индивидуальной </a:t>
            </a:r>
            <a:endParaRPr lang="ru-RU" sz="11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предпринимательской </a:t>
            </a:r>
          </a:p>
          <a:p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инициативы</a:t>
            </a:r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»</a:t>
            </a:r>
            <a:endParaRPr lang="en-US" sz="11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62" name="Freeform 124">
            <a:extLst>
              <a:ext uri="{FF2B5EF4-FFF2-40B4-BE49-F238E27FC236}">
                <a16:creationId xmlns="" xmlns:a16="http://schemas.microsoft.com/office/drawing/2014/main" id="{F9C82844-FA25-A549-B71A-1E2C78CA6AFE}"/>
              </a:ext>
            </a:extLst>
          </p:cNvPr>
          <p:cNvSpPr>
            <a:spLocks noEditPoints="1"/>
          </p:cNvSpPr>
          <p:nvPr/>
        </p:nvSpPr>
        <p:spPr bwMode="auto">
          <a:xfrm>
            <a:off x="4495670" y="4061657"/>
            <a:ext cx="589879" cy="379660"/>
          </a:xfrm>
          <a:custGeom>
            <a:avLst/>
            <a:gdLst>
              <a:gd name="T0" fmla="*/ 68 w 68"/>
              <a:gd name="T1" fmla="*/ 43 h 46"/>
              <a:gd name="T2" fmla="*/ 66 w 68"/>
              <a:gd name="T3" fmla="*/ 46 h 46"/>
              <a:gd name="T4" fmla="*/ 2 w 68"/>
              <a:gd name="T5" fmla="*/ 46 h 46"/>
              <a:gd name="T6" fmla="*/ 0 w 68"/>
              <a:gd name="T7" fmla="*/ 43 h 46"/>
              <a:gd name="T8" fmla="*/ 0 w 68"/>
              <a:gd name="T9" fmla="*/ 2 h 46"/>
              <a:gd name="T10" fmla="*/ 2 w 68"/>
              <a:gd name="T11" fmla="*/ 0 h 46"/>
              <a:gd name="T12" fmla="*/ 66 w 68"/>
              <a:gd name="T13" fmla="*/ 0 h 46"/>
              <a:gd name="T14" fmla="*/ 68 w 68"/>
              <a:gd name="T15" fmla="*/ 2 h 46"/>
              <a:gd name="T16" fmla="*/ 68 w 68"/>
              <a:gd name="T17" fmla="*/ 43 h 46"/>
              <a:gd name="T18" fmla="*/ 64 w 68"/>
              <a:gd name="T19" fmla="*/ 14 h 46"/>
              <a:gd name="T20" fmla="*/ 55 w 68"/>
              <a:gd name="T21" fmla="*/ 4 h 46"/>
              <a:gd name="T22" fmla="*/ 13 w 68"/>
              <a:gd name="T23" fmla="*/ 4 h 46"/>
              <a:gd name="T24" fmla="*/ 4 w 68"/>
              <a:gd name="T25" fmla="*/ 14 h 46"/>
              <a:gd name="T26" fmla="*/ 4 w 68"/>
              <a:gd name="T27" fmla="*/ 32 h 46"/>
              <a:gd name="T28" fmla="*/ 13 w 68"/>
              <a:gd name="T29" fmla="*/ 41 h 46"/>
              <a:gd name="T30" fmla="*/ 55 w 68"/>
              <a:gd name="T31" fmla="*/ 41 h 46"/>
              <a:gd name="T32" fmla="*/ 64 w 68"/>
              <a:gd name="T33" fmla="*/ 32 h 46"/>
              <a:gd name="T34" fmla="*/ 64 w 68"/>
              <a:gd name="T35" fmla="*/ 14 h 46"/>
              <a:gd name="T36" fmla="*/ 34 w 68"/>
              <a:gd name="T37" fmla="*/ 38 h 46"/>
              <a:gd name="T38" fmla="*/ 23 w 68"/>
              <a:gd name="T39" fmla="*/ 23 h 46"/>
              <a:gd name="T40" fmla="*/ 34 w 68"/>
              <a:gd name="T41" fmla="*/ 8 h 46"/>
              <a:gd name="T42" fmla="*/ 45 w 68"/>
              <a:gd name="T43" fmla="*/ 23 h 46"/>
              <a:gd name="T44" fmla="*/ 34 w 68"/>
              <a:gd name="T45" fmla="*/ 38 h 46"/>
              <a:gd name="T46" fmla="*/ 41 w 68"/>
              <a:gd name="T47" fmla="*/ 32 h 46"/>
              <a:gd name="T48" fmla="*/ 41 w 68"/>
              <a:gd name="T49" fmla="*/ 28 h 46"/>
              <a:gd name="T50" fmla="*/ 36 w 68"/>
              <a:gd name="T51" fmla="*/ 28 h 46"/>
              <a:gd name="T52" fmla="*/ 36 w 68"/>
              <a:gd name="T53" fmla="*/ 12 h 46"/>
              <a:gd name="T54" fmla="*/ 32 w 68"/>
              <a:gd name="T55" fmla="*/ 12 h 46"/>
              <a:gd name="T56" fmla="*/ 27 w 68"/>
              <a:gd name="T57" fmla="*/ 17 h 46"/>
              <a:gd name="T58" fmla="*/ 30 w 68"/>
              <a:gd name="T59" fmla="*/ 20 h 46"/>
              <a:gd name="T60" fmla="*/ 32 w 68"/>
              <a:gd name="T61" fmla="*/ 18 h 46"/>
              <a:gd name="T62" fmla="*/ 32 w 68"/>
              <a:gd name="T63" fmla="*/ 18 h 46"/>
              <a:gd name="T64" fmla="*/ 32 w 68"/>
              <a:gd name="T65" fmla="*/ 28 h 46"/>
              <a:gd name="T66" fmla="*/ 27 w 68"/>
              <a:gd name="T67" fmla="*/ 28 h 46"/>
              <a:gd name="T68" fmla="*/ 27 w 68"/>
              <a:gd name="T69" fmla="*/ 32 h 46"/>
              <a:gd name="T70" fmla="*/ 41 w 68"/>
              <a:gd name="T71" fmla="*/ 32 h 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63" name="Freeform 38">
            <a:extLst>
              <a:ext uri="{FF2B5EF4-FFF2-40B4-BE49-F238E27FC236}">
                <a16:creationId xmlns="" xmlns:a16="http://schemas.microsoft.com/office/drawing/2014/main" id="{9529A13E-0521-C342-8289-2DEF85D0B9F5}"/>
              </a:ext>
            </a:extLst>
          </p:cNvPr>
          <p:cNvSpPr>
            <a:spLocks noEditPoints="1"/>
          </p:cNvSpPr>
          <p:nvPr/>
        </p:nvSpPr>
        <p:spPr bwMode="auto">
          <a:xfrm>
            <a:off x="2141990" y="3976967"/>
            <a:ext cx="555625" cy="437601"/>
          </a:xfrm>
          <a:custGeom>
            <a:avLst/>
            <a:gdLst>
              <a:gd name="T0" fmla="*/ 73 w 73"/>
              <a:gd name="T1" fmla="*/ 45 h 57"/>
              <a:gd name="T2" fmla="*/ 72 w 73"/>
              <a:gd name="T3" fmla="*/ 46 h 57"/>
              <a:gd name="T4" fmla="*/ 68 w 73"/>
              <a:gd name="T5" fmla="*/ 46 h 57"/>
              <a:gd name="T6" fmla="*/ 68 w 73"/>
              <a:gd name="T7" fmla="*/ 51 h 57"/>
              <a:gd name="T8" fmla="*/ 61 w 73"/>
              <a:gd name="T9" fmla="*/ 57 h 57"/>
              <a:gd name="T10" fmla="*/ 55 w 73"/>
              <a:gd name="T11" fmla="*/ 51 h 57"/>
              <a:gd name="T12" fmla="*/ 55 w 73"/>
              <a:gd name="T13" fmla="*/ 46 h 57"/>
              <a:gd name="T14" fmla="*/ 18 w 73"/>
              <a:gd name="T15" fmla="*/ 46 h 57"/>
              <a:gd name="T16" fmla="*/ 18 w 73"/>
              <a:gd name="T17" fmla="*/ 51 h 57"/>
              <a:gd name="T18" fmla="*/ 11 w 73"/>
              <a:gd name="T19" fmla="*/ 57 h 57"/>
              <a:gd name="T20" fmla="*/ 4 w 73"/>
              <a:gd name="T21" fmla="*/ 51 h 57"/>
              <a:gd name="T22" fmla="*/ 4 w 73"/>
              <a:gd name="T23" fmla="*/ 46 h 57"/>
              <a:gd name="T24" fmla="*/ 1 w 73"/>
              <a:gd name="T25" fmla="*/ 46 h 57"/>
              <a:gd name="T26" fmla="*/ 0 w 73"/>
              <a:gd name="T27" fmla="*/ 45 h 57"/>
              <a:gd name="T28" fmla="*/ 0 w 73"/>
              <a:gd name="T29" fmla="*/ 31 h 57"/>
              <a:gd name="T30" fmla="*/ 8 w 73"/>
              <a:gd name="T31" fmla="*/ 23 h 57"/>
              <a:gd name="T32" fmla="*/ 9 w 73"/>
              <a:gd name="T33" fmla="*/ 23 h 57"/>
              <a:gd name="T34" fmla="*/ 13 w 73"/>
              <a:gd name="T35" fmla="*/ 8 h 57"/>
              <a:gd name="T36" fmla="*/ 23 w 73"/>
              <a:gd name="T37" fmla="*/ 0 h 57"/>
              <a:gd name="T38" fmla="*/ 50 w 73"/>
              <a:gd name="T39" fmla="*/ 0 h 57"/>
              <a:gd name="T40" fmla="*/ 60 w 73"/>
              <a:gd name="T41" fmla="*/ 8 h 57"/>
              <a:gd name="T42" fmla="*/ 64 w 73"/>
              <a:gd name="T43" fmla="*/ 23 h 57"/>
              <a:gd name="T44" fmla="*/ 65 w 73"/>
              <a:gd name="T45" fmla="*/ 23 h 57"/>
              <a:gd name="T46" fmla="*/ 73 w 73"/>
              <a:gd name="T47" fmla="*/ 31 h 57"/>
              <a:gd name="T48" fmla="*/ 73 w 73"/>
              <a:gd name="T49" fmla="*/ 45 h 57"/>
              <a:gd name="T50" fmla="*/ 11 w 73"/>
              <a:gd name="T51" fmla="*/ 29 h 57"/>
              <a:gd name="T52" fmla="*/ 5 w 73"/>
              <a:gd name="T53" fmla="*/ 35 h 57"/>
              <a:gd name="T54" fmla="*/ 11 w 73"/>
              <a:gd name="T55" fmla="*/ 40 h 57"/>
              <a:gd name="T56" fmla="*/ 17 w 73"/>
              <a:gd name="T57" fmla="*/ 35 h 57"/>
              <a:gd name="T58" fmla="*/ 11 w 73"/>
              <a:gd name="T59" fmla="*/ 29 h 57"/>
              <a:gd name="T60" fmla="*/ 54 w 73"/>
              <a:gd name="T61" fmla="*/ 23 h 57"/>
              <a:gd name="T62" fmla="*/ 51 w 73"/>
              <a:gd name="T63" fmla="*/ 10 h 57"/>
              <a:gd name="T64" fmla="*/ 50 w 73"/>
              <a:gd name="T65" fmla="*/ 9 h 57"/>
              <a:gd name="T66" fmla="*/ 23 w 73"/>
              <a:gd name="T67" fmla="*/ 9 h 57"/>
              <a:gd name="T68" fmla="*/ 21 w 73"/>
              <a:gd name="T69" fmla="*/ 10 h 57"/>
              <a:gd name="T70" fmla="*/ 18 w 73"/>
              <a:gd name="T71" fmla="*/ 23 h 57"/>
              <a:gd name="T72" fmla="*/ 54 w 73"/>
              <a:gd name="T73" fmla="*/ 23 h 57"/>
              <a:gd name="T74" fmla="*/ 61 w 73"/>
              <a:gd name="T75" fmla="*/ 29 h 57"/>
              <a:gd name="T76" fmla="*/ 56 w 73"/>
              <a:gd name="T77" fmla="*/ 35 h 57"/>
              <a:gd name="T78" fmla="*/ 61 w 73"/>
              <a:gd name="T79" fmla="*/ 40 h 57"/>
              <a:gd name="T80" fmla="*/ 67 w 73"/>
              <a:gd name="T81" fmla="*/ 35 h 57"/>
              <a:gd name="T82" fmla="*/ 61 w 73"/>
              <a:gd name="T83" fmla="*/ 29 h 5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3" h="57">
                <a:moveTo>
                  <a:pt x="73" y="45"/>
                </a:moveTo>
                <a:cubicBezTo>
                  <a:pt x="73" y="46"/>
                  <a:pt x="72" y="46"/>
                  <a:pt x="72" y="46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1"/>
                  <a:pt x="68" y="51"/>
                  <a:pt x="68" y="51"/>
                </a:cubicBezTo>
                <a:cubicBezTo>
                  <a:pt x="68" y="54"/>
                  <a:pt x="65" y="57"/>
                  <a:pt x="61" y="57"/>
                </a:cubicBezTo>
                <a:cubicBezTo>
                  <a:pt x="58" y="57"/>
                  <a:pt x="55" y="54"/>
                  <a:pt x="55" y="51"/>
                </a:cubicBezTo>
                <a:cubicBezTo>
                  <a:pt x="55" y="46"/>
                  <a:pt x="55" y="46"/>
                  <a:pt x="55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4"/>
                  <a:pt x="15" y="57"/>
                  <a:pt x="11" y="57"/>
                </a:cubicBezTo>
                <a:cubicBezTo>
                  <a:pt x="7" y="57"/>
                  <a:pt x="4" y="54"/>
                  <a:pt x="4" y="51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5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7"/>
                  <a:pt x="3" y="23"/>
                  <a:pt x="8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4"/>
                  <a:pt x="18" y="0"/>
                  <a:pt x="23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5" y="0"/>
                  <a:pt x="59" y="4"/>
                  <a:pt x="60" y="8"/>
                </a:cubicBezTo>
                <a:cubicBezTo>
                  <a:pt x="64" y="23"/>
                  <a:pt x="64" y="23"/>
                  <a:pt x="64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9" y="23"/>
                  <a:pt x="73" y="27"/>
                  <a:pt x="73" y="31"/>
                </a:cubicBezTo>
                <a:lnTo>
                  <a:pt x="73" y="45"/>
                </a:lnTo>
                <a:close/>
                <a:moveTo>
                  <a:pt x="11" y="29"/>
                </a:moveTo>
                <a:cubicBezTo>
                  <a:pt x="8" y="29"/>
                  <a:pt x="5" y="31"/>
                  <a:pt x="5" y="35"/>
                </a:cubicBezTo>
                <a:cubicBezTo>
                  <a:pt x="5" y="38"/>
                  <a:pt x="8" y="40"/>
                  <a:pt x="11" y="40"/>
                </a:cubicBezTo>
                <a:cubicBezTo>
                  <a:pt x="14" y="40"/>
                  <a:pt x="17" y="38"/>
                  <a:pt x="17" y="35"/>
                </a:cubicBezTo>
                <a:cubicBezTo>
                  <a:pt x="17" y="31"/>
                  <a:pt x="14" y="29"/>
                  <a:pt x="11" y="29"/>
                </a:cubicBezTo>
                <a:close/>
                <a:moveTo>
                  <a:pt x="54" y="23"/>
                </a:move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0" y="9"/>
                  <a:pt x="50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9"/>
                  <a:pt x="21" y="10"/>
                  <a:pt x="21" y="10"/>
                </a:cubicBezTo>
                <a:cubicBezTo>
                  <a:pt x="18" y="23"/>
                  <a:pt x="18" y="23"/>
                  <a:pt x="18" y="23"/>
                </a:cubicBezTo>
                <a:lnTo>
                  <a:pt x="54" y="23"/>
                </a:lnTo>
                <a:close/>
                <a:moveTo>
                  <a:pt x="61" y="29"/>
                </a:moveTo>
                <a:cubicBezTo>
                  <a:pt x="58" y="29"/>
                  <a:pt x="56" y="31"/>
                  <a:pt x="56" y="35"/>
                </a:cubicBezTo>
                <a:cubicBezTo>
                  <a:pt x="56" y="38"/>
                  <a:pt x="58" y="40"/>
                  <a:pt x="61" y="40"/>
                </a:cubicBezTo>
                <a:cubicBezTo>
                  <a:pt x="65" y="40"/>
                  <a:pt x="67" y="38"/>
                  <a:pt x="67" y="35"/>
                </a:cubicBezTo>
                <a:cubicBezTo>
                  <a:pt x="67" y="31"/>
                  <a:pt x="65" y="29"/>
                  <a:pt x="61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15A8522-CA41-4B4C-99E9-652CC5D179EB}"/>
              </a:ext>
            </a:extLst>
          </p:cNvPr>
          <p:cNvSpPr txBox="1"/>
          <p:nvPr/>
        </p:nvSpPr>
        <p:spPr>
          <a:xfrm>
            <a:off x="6087664" y="5638334"/>
            <a:ext cx="199926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8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Формирование системы методической и организационной поддержки повышения производительности труда, создание образцов, разработка ИТ-платформы, создание РЦК, обучение инструментам бережливого производства, подготовка внутренних тренеров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6090711" y="5038170"/>
            <a:ext cx="1903191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НП </a:t>
            </a:r>
            <a:r>
              <a:rPr lang="ru-RU" sz="11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Производительность </a:t>
            </a:r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труда </a:t>
            </a:r>
            <a:r>
              <a:rPr lang="ru-RU" sz="11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и </a:t>
            </a:r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поддержка занятости»</a:t>
            </a:r>
            <a:endParaRPr lang="en-US" sz="11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8086927" y="5053282"/>
            <a:ext cx="190309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НП «Цифровая </a:t>
            </a:r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экономика </a:t>
            </a:r>
            <a:r>
              <a:rPr lang="ru-RU" sz="11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РФ»</a:t>
            </a:r>
            <a:endParaRPr lang="en-US" sz="11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15A8522-CA41-4B4C-99E9-652CC5D179EB}"/>
              </a:ext>
            </a:extLst>
          </p:cNvPr>
          <p:cNvSpPr txBox="1"/>
          <p:nvPr/>
        </p:nvSpPr>
        <p:spPr>
          <a:xfrm>
            <a:off x="8122739" y="5474087"/>
            <a:ext cx="1751347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</a:t>
            </a:r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«Кадры </a:t>
            </a:r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для цифровой </a:t>
            </a:r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экономики»</a:t>
            </a:r>
            <a:endParaRPr lang="ru-RU" sz="8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ru-RU" sz="8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Обеспечение подготовки высококвалифицированных кадров для </a:t>
            </a:r>
            <a:r>
              <a:rPr lang="ru-RU" sz="8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ЦЭ</a:t>
            </a:r>
            <a:endParaRPr lang="ru-RU" sz="80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ФП  </a:t>
            </a:r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«Цифровое </a:t>
            </a:r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государственное </a:t>
            </a:r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управление»</a:t>
            </a:r>
            <a:endParaRPr lang="ru-RU" sz="8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5" name="Freeform 65">
            <a:extLst>
              <a:ext uri="{FF2B5EF4-FFF2-40B4-BE49-F238E27FC236}">
                <a16:creationId xmlns="" xmlns:a16="http://schemas.microsoft.com/office/drawing/2014/main" id="{D1680000-81CD-A347-B549-6AAAA442C500}"/>
              </a:ext>
            </a:extLst>
          </p:cNvPr>
          <p:cNvSpPr>
            <a:spLocks noEditPoints="1"/>
          </p:cNvSpPr>
          <p:nvPr/>
        </p:nvSpPr>
        <p:spPr bwMode="auto">
          <a:xfrm>
            <a:off x="6966329" y="3941140"/>
            <a:ext cx="557361" cy="543719"/>
          </a:xfrm>
          <a:custGeom>
            <a:avLst/>
            <a:gdLst>
              <a:gd name="T0" fmla="*/ 45 w 78"/>
              <a:gd name="T1" fmla="*/ 41 h 71"/>
              <a:gd name="T2" fmla="*/ 47 w 78"/>
              <a:gd name="T3" fmla="*/ 50 h 71"/>
              <a:gd name="T4" fmla="*/ 40 w 78"/>
              <a:gd name="T5" fmla="*/ 56 h 71"/>
              <a:gd name="T6" fmla="*/ 31 w 78"/>
              <a:gd name="T7" fmla="*/ 60 h 71"/>
              <a:gd name="T8" fmla="*/ 21 w 78"/>
              <a:gd name="T9" fmla="*/ 60 h 71"/>
              <a:gd name="T10" fmla="*/ 13 w 78"/>
              <a:gd name="T11" fmla="*/ 56 h 71"/>
              <a:gd name="T12" fmla="*/ 5 w 78"/>
              <a:gd name="T13" fmla="*/ 50 h 71"/>
              <a:gd name="T14" fmla="*/ 8 w 78"/>
              <a:gd name="T15" fmla="*/ 41 h 71"/>
              <a:gd name="T16" fmla="*/ 0 w 78"/>
              <a:gd name="T17" fmla="*/ 32 h 71"/>
              <a:gd name="T18" fmla="*/ 9 w 78"/>
              <a:gd name="T19" fmla="*/ 26 h 71"/>
              <a:gd name="T20" fmla="*/ 5 w 78"/>
              <a:gd name="T21" fmla="*/ 20 h 71"/>
              <a:gd name="T22" fmla="*/ 17 w 78"/>
              <a:gd name="T23" fmla="*/ 18 h 71"/>
              <a:gd name="T24" fmla="*/ 22 w 78"/>
              <a:gd name="T25" fmla="*/ 10 h 71"/>
              <a:gd name="T26" fmla="*/ 32 w 78"/>
              <a:gd name="T27" fmla="*/ 17 h 71"/>
              <a:gd name="T28" fmla="*/ 41 w 78"/>
              <a:gd name="T29" fmla="*/ 14 h 71"/>
              <a:gd name="T30" fmla="*/ 47 w 78"/>
              <a:gd name="T31" fmla="*/ 22 h 71"/>
              <a:gd name="T32" fmla="*/ 51 w 78"/>
              <a:gd name="T33" fmla="*/ 30 h 71"/>
              <a:gd name="T34" fmla="*/ 26 w 78"/>
              <a:gd name="T35" fmla="*/ 25 h 71"/>
              <a:gd name="T36" fmla="*/ 36 w 78"/>
              <a:gd name="T37" fmla="*/ 35 h 71"/>
              <a:gd name="T38" fmla="*/ 72 w 78"/>
              <a:gd name="T39" fmla="*/ 19 h 71"/>
              <a:gd name="T40" fmla="*/ 72 w 78"/>
              <a:gd name="T41" fmla="*/ 27 h 71"/>
              <a:gd name="T42" fmla="*/ 62 w 78"/>
              <a:gd name="T43" fmla="*/ 25 h 71"/>
              <a:gd name="T44" fmla="*/ 52 w 78"/>
              <a:gd name="T45" fmla="*/ 27 h 71"/>
              <a:gd name="T46" fmla="*/ 53 w 78"/>
              <a:gd name="T47" fmla="*/ 19 h 71"/>
              <a:gd name="T48" fmla="*/ 53 w 78"/>
              <a:gd name="T49" fmla="*/ 11 h 71"/>
              <a:gd name="T50" fmla="*/ 52 w 78"/>
              <a:gd name="T51" fmla="*/ 3 h 71"/>
              <a:gd name="T52" fmla="*/ 62 w 78"/>
              <a:gd name="T53" fmla="*/ 4 h 71"/>
              <a:gd name="T54" fmla="*/ 67 w 78"/>
              <a:gd name="T55" fmla="*/ 0 h 71"/>
              <a:gd name="T56" fmla="*/ 70 w 78"/>
              <a:gd name="T57" fmla="*/ 9 h 71"/>
              <a:gd name="T58" fmla="*/ 78 w 78"/>
              <a:gd name="T59" fmla="*/ 18 h 71"/>
              <a:gd name="T60" fmla="*/ 70 w 78"/>
              <a:gd name="T61" fmla="*/ 62 h 71"/>
              <a:gd name="T62" fmla="*/ 67 w 78"/>
              <a:gd name="T63" fmla="*/ 71 h 71"/>
              <a:gd name="T64" fmla="*/ 61 w 78"/>
              <a:gd name="T65" fmla="*/ 66 h 71"/>
              <a:gd name="T66" fmla="*/ 52 w 78"/>
              <a:gd name="T67" fmla="*/ 68 h 71"/>
              <a:gd name="T68" fmla="*/ 47 w 78"/>
              <a:gd name="T69" fmla="*/ 59 h 71"/>
              <a:gd name="T70" fmla="*/ 54 w 78"/>
              <a:gd name="T71" fmla="*/ 50 h 71"/>
              <a:gd name="T72" fmla="*/ 57 w 78"/>
              <a:gd name="T73" fmla="*/ 41 h 71"/>
              <a:gd name="T74" fmla="*/ 63 w 78"/>
              <a:gd name="T75" fmla="*/ 46 h 71"/>
              <a:gd name="T76" fmla="*/ 72 w 78"/>
              <a:gd name="T77" fmla="*/ 44 h 71"/>
              <a:gd name="T78" fmla="*/ 72 w 78"/>
              <a:gd name="T79" fmla="*/ 52 h 71"/>
              <a:gd name="T80" fmla="*/ 62 w 78"/>
              <a:gd name="T81" fmla="*/ 10 h 71"/>
              <a:gd name="T82" fmla="*/ 67 w 78"/>
              <a:gd name="T83" fmla="*/ 15 h 71"/>
              <a:gd name="T84" fmla="*/ 57 w 78"/>
              <a:gd name="T85" fmla="*/ 56 h 71"/>
              <a:gd name="T86" fmla="*/ 62 w 78"/>
              <a:gd name="T87" fmla="*/ 51 h 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76" name="Freeform 101">
            <a:extLst>
              <a:ext uri="{FF2B5EF4-FFF2-40B4-BE49-F238E27FC236}">
                <a16:creationId xmlns="" xmlns:a16="http://schemas.microsoft.com/office/drawing/2014/main" id="{0FE1A9BA-A8D4-9246-8DE1-5595FB54DC11}"/>
              </a:ext>
            </a:extLst>
          </p:cNvPr>
          <p:cNvSpPr>
            <a:spLocks noEditPoints="1"/>
          </p:cNvSpPr>
          <p:nvPr/>
        </p:nvSpPr>
        <p:spPr bwMode="auto">
          <a:xfrm>
            <a:off x="9558333" y="3984163"/>
            <a:ext cx="546497" cy="369094"/>
          </a:xfrm>
          <a:custGeom>
            <a:avLst/>
            <a:gdLst>
              <a:gd name="T0" fmla="*/ 77 w 77"/>
              <a:gd name="T1" fmla="*/ 43 h 51"/>
              <a:gd name="T2" fmla="*/ 77 w 77"/>
              <a:gd name="T3" fmla="*/ 47 h 51"/>
              <a:gd name="T4" fmla="*/ 70 w 77"/>
              <a:gd name="T5" fmla="*/ 51 h 51"/>
              <a:gd name="T6" fmla="*/ 6 w 77"/>
              <a:gd name="T7" fmla="*/ 51 h 51"/>
              <a:gd name="T8" fmla="*/ 0 w 77"/>
              <a:gd name="T9" fmla="*/ 47 h 51"/>
              <a:gd name="T10" fmla="*/ 0 w 77"/>
              <a:gd name="T11" fmla="*/ 43 h 51"/>
              <a:gd name="T12" fmla="*/ 6 w 77"/>
              <a:gd name="T13" fmla="*/ 43 h 51"/>
              <a:gd name="T14" fmla="*/ 70 w 77"/>
              <a:gd name="T15" fmla="*/ 43 h 51"/>
              <a:gd name="T16" fmla="*/ 77 w 77"/>
              <a:gd name="T17" fmla="*/ 43 h 51"/>
              <a:gd name="T18" fmla="*/ 10 w 77"/>
              <a:gd name="T19" fmla="*/ 34 h 51"/>
              <a:gd name="T20" fmla="*/ 10 w 77"/>
              <a:gd name="T21" fmla="*/ 6 h 51"/>
              <a:gd name="T22" fmla="*/ 16 w 77"/>
              <a:gd name="T23" fmla="*/ 0 h 51"/>
              <a:gd name="T24" fmla="*/ 60 w 77"/>
              <a:gd name="T25" fmla="*/ 0 h 51"/>
              <a:gd name="T26" fmla="*/ 67 w 77"/>
              <a:gd name="T27" fmla="*/ 6 h 51"/>
              <a:gd name="T28" fmla="*/ 67 w 77"/>
              <a:gd name="T29" fmla="*/ 34 h 51"/>
              <a:gd name="T30" fmla="*/ 60 w 77"/>
              <a:gd name="T31" fmla="*/ 41 h 51"/>
              <a:gd name="T32" fmla="*/ 16 w 77"/>
              <a:gd name="T33" fmla="*/ 41 h 51"/>
              <a:gd name="T34" fmla="*/ 10 w 77"/>
              <a:gd name="T35" fmla="*/ 34 h 51"/>
              <a:gd name="T36" fmla="*/ 15 w 77"/>
              <a:gd name="T37" fmla="*/ 34 h 51"/>
              <a:gd name="T38" fmla="*/ 16 w 77"/>
              <a:gd name="T39" fmla="*/ 36 h 51"/>
              <a:gd name="T40" fmla="*/ 60 w 77"/>
              <a:gd name="T41" fmla="*/ 36 h 51"/>
              <a:gd name="T42" fmla="*/ 61 w 77"/>
              <a:gd name="T43" fmla="*/ 34 h 51"/>
              <a:gd name="T44" fmla="*/ 61 w 77"/>
              <a:gd name="T45" fmla="*/ 6 h 51"/>
              <a:gd name="T46" fmla="*/ 60 w 77"/>
              <a:gd name="T47" fmla="*/ 5 h 51"/>
              <a:gd name="T48" fmla="*/ 16 w 77"/>
              <a:gd name="T49" fmla="*/ 5 h 51"/>
              <a:gd name="T50" fmla="*/ 15 w 77"/>
              <a:gd name="T51" fmla="*/ 6 h 51"/>
              <a:gd name="T52" fmla="*/ 15 w 77"/>
              <a:gd name="T53" fmla="*/ 34 h 51"/>
              <a:gd name="T54" fmla="*/ 42 w 77"/>
              <a:gd name="T55" fmla="*/ 47 h 51"/>
              <a:gd name="T56" fmla="*/ 42 w 77"/>
              <a:gd name="T57" fmla="*/ 46 h 51"/>
              <a:gd name="T58" fmla="*/ 35 w 77"/>
              <a:gd name="T59" fmla="*/ 46 h 51"/>
              <a:gd name="T60" fmla="*/ 34 w 77"/>
              <a:gd name="T61" fmla="*/ 47 h 51"/>
              <a:gd name="T62" fmla="*/ 35 w 77"/>
              <a:gd name="T63" fmla="*/ 47 h 51"/>
              <a:gd name="T64" fmla="*/ 42 w 77"/>
              <a:gd name="T65" fmla="*/ 47 h 51"/>
              <a:gd name="T66" fmla="*/ 42 w 77"/>
              <a:gd name="T67" fmla="*/ 47 h 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341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 rot="8100000">
            <a:off x="4954050" y="2534619"/>
            <a:ext cx="722479" cy="72247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8100000">
            <a:off x="4954050" y="4055321"/>
            <a:ext cx="722479" cy="72247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18900000">
            <a:off x="6751925" y="3258155"/>
            <a:ext cx="815243" cy="815243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18900000">
            <a:off x="6104659" y="4055321"/>
            <a:ext cx="722479" cy="72247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5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18900000">
            <a:off x="6104659" y="2534619"/>
            <a:ext cx="722479" cy="72247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3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8100000">
            <a:off x="4218432" y="3261368"/>
            <a:ext cx="815243" cy="815243"/>
          </a:xfrm>
          <a:prstGeom prst="rect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3355791" y="2402383"/>
            <a:ext cx="1704063" cy="210240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7" idx="3"/>
          </p:cNvCxnSpPr>
          <p:nvPr/>
        </p:nvCxnSpPr>
        <p:spPr>
          <a:xfrm flipH="1">
            <a:off x="3355791" y="4671993"/>
            <a:ext cx="1704063" cy="205992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2" idx="2"/>
          </p:cNvCxnSpPr>
          <p:nvPr/>
        </p:nvCxnSpPr>
        <p:spPr>
          <a:xfrm flipH="1" flipV="1">
            <a:off x="6721334" y="4671993"/>
            <a:ext cx="1722153" cy="205992"/>
          </a:xfrm>
          <a:prstGeom prst="line">
            <a:avLst/>
          </a:prstGeom>
          <a:ln w="381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3" idx="3"/>
          </p:cNvCxnSpPr>
          <p:nvPr/>
        </p:nvCxnSpPr>
        <p:spPr>
          <a:xfrm flipH="1">
            <a:off x="6721334" y="2430184"/>
            <a:ext cx="1722153" cy="210240"/>
          </a:xfrm>
          <a:prstGeom prst="line">
            <a:avLst/>
          </a:prstGeom>
          <a:ln w="38100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736011" y="3662636"/>
            <a:ext cx="1122563" cy="0"/>
          </a:xfrm>
          <a:prstGeom prst="line">
            <a:avLst/>
          </a:prstGeom>
          <a:ln w="38100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917763" y="3662637"/>
            <a:ext cx="1131827" cy="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Inhaltsplatzhalter 4"/>
          <p:cNvSpPr txBox="1">
            <a:spLocks/>
          </p:cNvSpPr>
          <p:nvPr/>
        </p:nvSpPr>
        <p:spPr>
          <a:xfrm>
            <a:off x="-237224" y="3248830"/>
            <a:ext cx="2906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гражданско-патриотическое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Inhaltsplatzhalter 4"/>
          <p:cNvSpPr txBox="1">
            <a:spLocks/>
          </p:cNvSpPr>
          <p:nvPr/>
        </p:nvSpPr>
        <p:spPr>
          <a:xfrm>
            <a:off x="8557350" y="2101063"/>
            <a:ext cx="393945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спортивное и здоровьеориентирующее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Inhaltsplatzhalter 4"/>
          <p:cNvSpPr txBox="1">
            <a:spLocks/>
          </p:cNvSpPr>
          <p:nvPr/>
        </p:nvSpPr>
        <p:spPr>
          <a:xfrm>
            <a:off x="432341" y="2101063"/>
            <a:ext cx="248542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экологическое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Inhaltsplatzhalter 4"/>
          <p:cNvSpPr txBox="1">
            <a:spLocks/>
          </p:cNvSpPr>
          <p:nvPr/>
        </p:nvSpPr>
        <p:spPr>
          <a:xfrm>
            <a:off x="8972438" y="3259328"/>
            <a:ext cx="249018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культурно-творческое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Inhaltsplatzhalter 4"/>
          <p:cNvSpPr txBox="1">
            <a:spLocks/>
          </p:cNvSpPr>
          <p:nvPr/>
        </p:nvSpPr>
        <p:spPr>
          <a:xfrm>
            <a:off x="297409" y="4561884"/>
            <a:ext cx="290624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профессионально-ориентирующее (развитие карьеры)</a:t>
            </a:r>
            <a:endParaRPr lang="en-US" sz="20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Inhaltsplatzhalter 4"/>
          <p:cNvSpPr txBox="1">
            <a:spLocks/>
          </p:cNvSpPr>
          <p:nvPr/>
        </p:nvSpPr>
        <p:spPr>
          <a:xfrm>
            <a:off x="8557350" y="4474678"/>
            <a:ext cx="291181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студенческое самоуправление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484854" y="257541"/>
            <a:ext cx="11157817" cy="6605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КЛЮЧЕВЫЕ ОРИЕНТИРЫ СИСТЕМЫ ВОСПИТАНИЯ МОЛОДЕЖИ </a:t>
            </a:r>
          </a:p>
        </p:txBody>
      </p:sp>
      <p:sp>
        <p:nvSpPr>
          <p:cNvPr id="41" name="Rectangle 21"/>
          <p:cNvSpPr/>
          <p:nvPr/>
        </p:nvSpPr>
        <p:spPr bwMode="auto">
          <a:xfrm rot="18900000">
            <a:off x="5527775" y="4893691"/>
            <a:ext cx="722479" cy="72247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44" name="Inhaltsplatzhalter 4"/>
          <p:cNvSpPr txBox="1">
            <a:spLocks/>
          </p:cNvSpPr>
          <p:nvPr/>
        </p:nvSpPr>
        <p:spPr>
          <a:xfrm>
            <a:off x="3038429" y="5902959"/>
            <a:ext cx="642374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бизнес-ориентирующее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(молодежное предпринимательство)</a:t>
            </a:r>
          </a:p>
        </p:txBody>
      </p:sp>
      <p:sp>
        <p:nvSpPr>
          <p:cNvPr id="45" name="Freeform 128"/>
          <p:cNvSpPr>
            <a:spLocks noEditPoints="1"/>
          </p:cNvSpPr>
          <p:nvPr/>
        </p:nvSpPr>
        <p:spPr bwMode="auto">
          <a:xfrm>
            <a:off x="5080524" y="4157340"/>
            <a:ext cx="464113" cy="480000"/>
          </a:xfrm>
          <a:custGeom>
            <a:avLst/>
            <a:gdLst>
              <a:gd name="T0" fmla="*/ 162 w 176"/>
              <a:gd name="T1" fmla="*/ 68 h 176"/>
              <a:gd name="T2" fmla="*/ 159 w 176"/>
              <a:gd name="T3" fmla="*/ 42 h 176"/>
              <a:gd name="T4" fmla="*/ 142 w 176"/>
              <a:gd name="T5" fmla="*/ 17 h 176"/>
              <a:gd name="T6" fmla="*/ 134 w 176"/>
              <a:gd name="T7" fmla="*/ 17 h 176"/>
              <a:gd name="T8" fmla="*/ 108 w 176"/>
              <a:gd name="T9" fmla="*/ 14 h 176"/>
              <a:gd name="T10" fmla="*/ 100 w 176"/>
              <a:gd name="T11" fmla="*/ 0 h 176"/>
              <a:gd name="T12" fmla="*/ 70 w 176"/>
              <a:gd name="T13" fmla="*/ 6 h 176"/>
              <a:gd name="T14" fmla="*/ 50 w 176"/>
              <a:gd name="T15" fmla="*/ 22 h 176"/>
              <a:gd name="T16" fmla="*/ 38 w 176"/>
              <a:gd name="T17" fmla="*/ 16 h 176"/>
              <a:gd name="T18" fmla="*/ 17 w 176"/>
              <a:gd name="T19" fmla="*/ 34 h 176"/>
              <a:gd name="T20" fmla="*/ 22 w 176"/>
              <a:gd name="T21" fmla="*/ 50 h 176"/>
              <a:gd name="T22" fmla="*/ 6 w 176"/>
              <a:gd name="T23" fmla="*/ 70 h 176"/>
              <a:gd name="T24" fmla="*/ 0 w 176"/>
              <a:gd name="T25" fmla="*/ 100 h 176"/>
              <a:gd name="T26" fmla="*/ 14 w 176"/>
              <a:gd name="T27" fmla="*/ 108 h 176"/>
              <a:gd name="T28" fmla="*/ 17 w 176"/>
              <a:gd name="T29" fmla="*/ 134 h 176"/>
              <a:gd name="T30" fmla="*/ 34 w 176"/>
              <a:gd name="T31" fmla="*/ 159 h 176"/>
              <a:gd name="T32" fmla="*/ 42 w 176"/>
              <a:gd name="T33" fmla="*/ 159 h 176"/>
              <a:gd name="T34" fmla="*/ 68 w 176"/>
              <a:gd name="T35" fmla="*/ 162 h 176"/>
              <a:gd name="T36" fmla="*/ 76 w 176"/>
              <a:gd name="T37" fmla="*/ 176 h 176"/>
              <a:gd name="T38" fmla="*/ 106 w 176"/>
              <a:gd name="T39" fmla="*/ 170 h 176"/>
              <a:gd name="T40" fmla="*/ 126 w 176"/>
              <a:gd name="T41" fmla="*/ 154 h 176"/>
              <a:gd name="T42" fmla="*/ 138 w 176"/>
              <a:gd name="T43" fmla="*/ 160 h 176"/>
              <a:gd name="T44" fmla="*/ 159 w 176"/>
              <a:gd name="T45" fmla="*/ 142 h 176"/>
              <a:gd name="T46" fmla="*/ 154 w 176"/>
              <a:gd name="T47" fmla="*/ 126 h 176"/>
              <a:gd name="T48" fmla="*/ 170 w 176"/>
              <a:gd name="T49" fmla="*/ 106 h 176"/>
              <a:gd name="T50" fmla="*/ 176 w 176"/>
              <a:gd name="T51" fmla="*/ 76 h 176"/>
              <a:gd name="T52" fmla="*/ 168 w 176"/>
              <a:gd name="T53" fmla="*/ 98 h 176"/>
              <a:gd name="T54" fmla="*/ 160 w 176"/>
              <a:gd name="T55" fmla="*/ 100 h 176"/>
              <a:gd name="T56" fmla="*/ 147 w 176"/>
              <a:gd name="T57" fmla="*/ 122 h 176"/>
              <a:gd name="T58" fmla="*/ 152 w 176"/>
              <a:gd name="T59" fmla="*/ 138 h 176"/>
              <a:gd name="T60" fmla="*/ 138 w 176"/>
              <a:gd name="T61" fmla="*/ 152 h 176"/>
              <a:gd name="T62" fmla="*/ 126 w 176"/>
              <a:gd name="T63" fmla="*/ 146 h 176"/>
              <a:gd name="T64" fmla="*/ 106 w 176"/>
              <a:gd name="T65" fmla="*/ 154 h 176"/>
              <a:gd name="T66" fmla="*/ 98 w 176"/>
              <a:gd name="T67" fmla="*/ 168 h 176"/>
              <a:gd name="T68" fmla="*/ 78 w 176"/>
              <a:gd name="T69" fmla="*/ 168 h 176"/>
              <a:gd name="T70" fmla="*/ 70 w 176"/>
              <a:gd name="T71" fmla="*/ 154 h 176"/>
              <a:gd name="T72" fmla="*/ 50 w 176"/>
              <a:gd name="T73" fmla="*/ 146 h 176"/>
              <a:gd name="T74" fmla="*/ 39 w 176"/>
              <a:gd name="T75" fmla="*/ 152 h 176"/>
              <a:gd name="T76" fmla="*/ 24 w 176"/>
              <a:gd name="T77" fmla="*/ 138 h 176"/>
              <a:gd name="T78" fmla="*/ 29 w 176"/>
              <a:gd name="T79" fmla="*/ 122 h 176"/>
              <a:gd name="T80" fmla="*/ 16 w 176"/>
              <a:gd name="T81" fmla="*/ 100 h 176"/>
              <a:gd name="T82" fmla="*/ 8 w 176"/>
              <a:gd name="T83" fmla="*/ 98 h 176"/>
              <a:gd name="T84" fmla="*/ 16 w 176"/>
              <a:gd name="T85" fmla="*/ 76 h 176"/>
              <a:gd name="T86" fmla="*/ 29 w 176"/>
              <a:gd name="T87" fmla="*/ 54 h 176"/>
              <a:gd name="T88" fmla="*/ 24 w 176"/>
              <a:gd name="T89" fmla="*/ 38 h 176"/>
              <a:gd name="T90" fmla="*/ 38 w 176"/>
              <a:gd name="T91" fmla="*/ 24 h 176"/>
              <a:gd name="T92" fmla="*/ 50 w 176"/>
              <a:gd name="T93" fmla="*/ 30 h 176"/>
              <a:gd name="T94" fmla="*/ 70 w 176"/>
              <a:gd name="T95" fmla="*/ 22 h 176"/>
              <a:gd name="T96" fmla="*/ 78 w 176"/>
              <a:gd name="T97" fmla="*/ 8 h 176"/>
              <a:gd name="T98" fmla="*/ 98 w 176"/>
              <a:gd name="T99" fmla="*/ 8 h 176"/>
              <a:gd name="T100" fmla="*/ 106 w 176"/>
              <a:gd name="T101" fmla="*/ 22 h 176"/>
              <a:gd name="T102" fmla="*/ 126 w 176"/>
              <a:gd name="T103" fmla="*/ 30 h 176"/>
              <a:gd name="T104" fmla="*/ 138 w 176"/>
              <a:gd name="T105" fmla="*/ 24 h 176"/>
              <a:gd name="T106" fmla="*/ 152 w 176"/>
              <a:gd name="T107" fmla="*/ 39 h 176"/>
              <a:gd name="T108" fmla="*/ 147 w 176"/>
              <a:gd name="T109" fmla="*/ 54 h 176"/>
              <a:gd name="T110" fmla="*/ 160 w 176"/>
              <a:gd name="T111" fmla="*/ 76 h 176"/>
              <a:gd name="T112" fmla="*/ 168 w 176"/>
              <a:gd name="T113" fmla="*/ 98 h 176"/>
              <a:gd name="T114" fmla="*/ 48 w 176"/>
              <a:gd name="T115" fmla="*/ 88 h 176"/>
              <a:gd name="T116" fmla="*/ 128 w 176"/>
              <a:gd name="T117" fmla="*/ 88 h 176"/>
              <a:gd name="T118" fmla="*/ 88 w 176"/>
              <a:gd name="T119" fmla="*/ 120 h 176"/>
              <a:gd name="T120" fmla="*/ 88 w 176"/>
              <a:gd name="T121" fmla="*/ 56 h 176"/>
              <a:gd name="T122" fmla="*/ 88 w 176"/>
              <a:gd name="T12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</a:path>
            </a:pathLst>
          </a:custGeom>
          <a:solidFill>
            <a:schemeClr val="accent5"/>
          </a:solidFill>
          <a:ln w="19050">
            <a:solidFill>
              <a:schemeClr val="accent6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46" name="Freeform 173"/>
          <p:cNvSpPr>
            <a:spLocks noEditPoints="1"/>
          </p:cNvSpPr>
          <p:nvPr/>
        </p:nvSpPr>
        <p:spPr bwMode="auto">
          <a:xfrm>
            <a:off x="6919547" y="3378161"/>
            <a:ext cx="480000" cy="480000"/>
          </a:xfrm>
          <a:custGeom>
            <a:avLst/>
            <a:gdLst>
              <a:gd name="T0" fmla="*/ 75 w 180"/>
              <a:gd name="T1" fmla="*/ 100 h 180"/>
              <a:gd name="T2" fmla="*/ 80 w 180"/>
              <a:gd name="T3" fmla="*/ 105 h 180"/>
              <a:gd name="T4" fmla="*/ 106 w 180"/>
              <a:gd name="T5" fmla="*/ 86 h 180"/>
              <a:gd name="T6" fmla="*/ 94 w 180"/>
              <a:gd name="T7" fmla="*/ 74 h 180"/>
              <a:gd name="T8" fmla="*/ 75 w 180"/>
              <a:gd name="T9" fmla="*/ 100 h 180"/>
              <a:gd name="T10" fmla="*/ 164 w 180"/>
              <a:gd name="T11" fmla="*/ 16 h 180"/>
              <a:gd name="T12" fmla="*/ 108 w 180"/>
              <a:gd name="T13" fmla="*/ 16 h 180"/>
              <a:gd name="T14" fmla="*/ 96 w 180"/>
              <a:gd name="T15" fmla="*/ 43 h 180"/>
              <a:gd name="T16" fmla="*/ 35 w 180"/>
              <a:gd name="T17" fmla="*/ 111 h 180"/>
              <a:gd name="T18" fmla="*/ 28 w 180"/>
              <a:gd name="T19" fmla="*/ 128 h 180"/>
              <a:gd name="T20" fmla="*/ 31 w 180"/>
              <a:gd name="T21" fmla="*/ 140 h 180"/>
              <a:gd name="T22" fmla="*/ 20 w 180"/>
              <a:gd name="T23" fmla="*/ 165 h 180"/>
              <a:gd name="T24" fmla="*/ 20 w 180"/>
              <a:gd name="T25" fmla="*/ 168 h 180"/>
              <a:gd name="T26" fmla="*/ 4 w 180"/>
              <a:gd name="T27" fmla="*/ 172 h 180"/>
              <a:gd name="T28" fmla="*/ 4 w 180"/>
              <a:gd name="T29" fmla="*/ 172 h 180"/>
              <a:gd name="T30" fmla="*/ 0 w 180"/>
              <a:gd name="T31" fmla="*/ 176 h 180"/>
              <a:gd name="T32" fmla="*/ 4 w 180"/>
              <a:gd name="T33" fmla="*/ 180 h 180"/>
              <a:gd name="T34" fmla="*/ 4 w 180"/>
              <a:gd name="T35" fmla="*/ 180 h 180"/>
              <a:gd name="T36" fmla="*/ 27 w 180"/>
              <a:gd name="T37" fmla="*/ 172 h 180"/>
              <a:gd name="T38" fmla="*/ 28 w 180"/>
              <a:gd name="T39" fmla="*/ 163 h 180"/>
              <a:gd name="T40" fmla="*/ 37 w 180"/>
              <a:gd name="T41" fmla="*/ 146 h 180"/>
              <a:gd name="T42" fmla="*/ 52 w 180"/>
              <a:gd name="T43" fmla="*/ 152 h 180"/>
              <a:gd name="T44" fmla="*/ 69 w 180"/>
              <a:gd name="T45" fmla="*/ 145 h 180"/>
              <a:gd name="T46" fmla="*/ 137 w 180"/>
              <a:gd name="T47" fmla="*/ 84 h 180"/>
              <a:gd name="T48" fmla="*/ 164 w 180"/>
              <a:gd name="T49" fmla="*/ 72 h 180"/>
              <a:gd name="T50" fmla="*/ 164 w 180"/>
              <a:gd name="T51" fmla="*/ 16 h 180"/>
              <a:gd name="T52" fmla="*/ 63 w 180"/>
              <a:gd name="T53" fmla="*/ 139 h 180"/>
              <a:gd name="T54" fmla="*/ 52 w 180"/>
              <a:gd name="T55" fmla="*/ 144 h 180"/>
              <a:gd name="T56" fmla="*/ 36 w 180"/>
              <a:gd name="T57" fmla="*/ 128 h 180"/>
              <a:gd name="T58" fmla="*/ 41 w 180"/>
              <a:gd name="T59" fmla="*/ 117 h 180"/>
              <a:gd name="T60" fmla="*/ 97 w 180"/>
              <a:gd name="T61" fmla="*/ 54 h 180"/>
              <a:gd name="T62" fmla="*/ 108 w 180"/>
              <a:gd name="T63" fmla="*/ 72 h 180"/>
              <a:gd name="T64" fmla="*/ 126 w 180"/>
              <a:gd name="T65" fmla="*/ 83 h 180"/>
              <a:gd name="T66" fmla="*/ 63 w 180"/>
              <a:gd name="T67" fmla="*/ 139 h 180"/>
              <a:gd name="T68" fmla="*/ 159 w 180"/>
              <a:gd name="T69" fmla="*/ 67 h 180"/>
              <a:gd name="T70" fmla="*/ 113 w 180"/>
              <a:gd name="T71" fmla="*/ 67 h 180"/>
              <a:gd name="T72" fmla="*/ 113 w 180"/>
              <a:gd name="T73" fmla="*/ 21 h 180"/>
              <a:gd name="T74" fmla="*/ 159 w 180"/>
              <a:gd name="T75" fmla="*/ 21 h 180"/>
              <a:gd name="T76" fmla="*/ 159 w 180"/>
              <a:gd name="T77" fmla="*/ 6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0" h="180">
                <a:moveTo>
                  <a:pt x="75" y="100"/>
                </a:moveTo>
                <a:cubicBezTo>
                  <a:pt x="80" y="105"/>
                  <a:pt x="80" y="105"/>
                  <a:pt x="80" y="105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94" y="74"/>
                  <a:pt x="94" y="74"/>
                  <a:pt x="94" y="74"/>
                </a:cubicBezTo>
                <a:lnTo>
                  <a:pt x="75" y="100"/>
                </a:lnTo>
                <a:close/>
                <a:moveTo>
                  <a:pt x="164" y="16"/>
                </a:moveTo>
                <a:cubicBezTo>
                  <a:pt x="149" y="0"/>
                  <a:pt x="123" y="0"/>
                  <a:pt x="108" y="16"/>
                </a:cubicBezTo>
                <a:cubicBezTo>
                  <a:pt x="100" y="23"/>
                  <a:pt x="96" y="33"/>
                  <a:pt x="96" y="43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1" y="115"/>
                  <a:pt x="28" y="121"/>
                  <a:pt x="28" y="128"/>
                </a:cubicBezTo>
                <a:cubicBezTo>
                  <a:pt x="28" y="132"/>
                  <a:pt x="29" y="137"/>
                  <a:pt x="31" y="140"/>
                </a:cubicBezTo>
                <a:cubicBezTo>
                  <a:pt x="20" y="146"/>
                  <a:pt x="16" y="152"/>
                  <a:pt x="20" y="165"/>
                </a:cubicBezTo>
                <a:cubicBezTo>
                  <a:pt x="21" y="167"/>
                  <a:pt x="20" y="167"/>
                  <a:pt x="20" y="168"/>
                </a:cubicBezTo>
                <a:cubicBezTo>
                  <a:pt x="18" y="171"/>
                  <a:pt x="9" y="172"/>
                  <a:pt x="4" y="172"/>
                </a:cubicBezTo>
                <a:cubicBezTo>
                  <a:pt x="4" y="172"/>
                  <a:pt x="4" y="172"/>
                  <a:pt x="4" y="172"/>
                </a:cubicBezTo>
                <a:cubicBezTo>
                  <a:pt x="2" y="172"/>
                  <a:pt x="0" y="174"/>
                  <a:pt x="0" y="176"/>
                </a:cubicBezTo>
                <a:cubicBezTo>
                  <a:pt x="0" y="178"/>
                  <a:pt x="2" y="180"/>
                  <a:pt x="4" y="180"/>
                </a:cubicBezTo>
                <a:cubicBezTo>
                  <a:pt x="4" y="180"/>
                  <a:pt x="4" y="180"/>
                  <a:pt x="4" y="180"/>
                </a:cubicBezTo>
                <a:cubicBezTo>
                  <a:pt x="7" y="180"/>
                  <a:pt x="21" y="180"/>
                  <a:pt x="27" y="172"/>
                </a:cubicBezTo>
                <a:cubicBezTo>
                  <a:pt x="28" y="171"/>
                  <a:pt x="29" y="167"/>
                  <a:pt x="28" y="163"/>
                </a:cubicBezTo>
                <a:cubicBezTo>
                  <a:pt x="25" y="155"/>
                  <a:pt x="26" y="152"/>
                  <a:pt x="37" y="146"/>
                </a:cubicBezTo>
                <a:cubicBezTo>
                  <a:pt x="41" y="150"/>
                  <a:pt x="46" y="152"/>
                  <a:pt x="52" y="152"/>
                </a:cubicBezTo>
                <a:cubicBezTo>
                  <a:pt x="59" y="152"/>
                  <a:pt x="65" y="149"/>
                  <a:pt x="69" y="145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47" y="84"/>
                  <a:pt x="157" y="80"/>
                  <a:pt x="164" y="72"/>
                </a:cubicBezTo>
                <a:cubicBezTo>
                  <a:pt x="180" y="57"/>
                  <a:pt x="180" y="31"/>
                  <a:pt x="164" y="16"/>
                </a:cubicBezTo>
                <a:moveTo>
                  <a:pt x="63" y="139"/>
                </a:moveTo>
                <a:cubicBezTo>
                  <a:pt x="60" y="142"/>
                  <a:pt x="56" y="144"/>
                  <a:pt x="52" y="144"/>
                </a:cubicBezTo>
                <a:cubicBezTo>
                  <a:pt x="43" y="144"/>
                  <a:pt x="36" y="137"/>
                  <a:pt x="36" y="128"/>
                </a:cubicBezTo>
                <a:cubicBezTo>
                  <a:pt x="36" y="124"/>
                  <a:pt x="38" y="120"/>
                  <a:pt x="41" y="117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61"/>
                  <a:pt x="102" y="67"/>
                  <a:pt x="108" y="72"/>
                </a:cubicBezTo>
                <a:cubicBezTo>
                  <a:pt x="113" y="78"/>
                  <a:pt x="119" y="81"/>
                  <a:pt x="126" y="83"/>
                </a:cubicBezTo>
                <a:lnTo>
                  <a:pt x="63" y="139"/>
                </a:lnTo>
                <a:close/>
                <a:moveTo>
                  <a:pt x="159" y="67"/>
                </a:moveTo>
                <a:cubicBezTo>
                  <a:pt x="146" y="79"/>
                  <a:pt x="126" y="79"/>
                  <a:pt x="113" y="67"/>
                </a:cubicBezTo>
                <a:cubicBezTo>
                  <a:pt x="101" y="54"/>
                  <a:pt x="101" y="34"/>
                  <a:pt x="113" y="21"/>
                </a:cubicBezTo>
                <a:cubicBezTo>
                  <a:pt x="126" y="9"/>
                  <a:pt x="146" y="9"/>
                  <a:pt x="159" y="21"/>
                </a:cubicBezTo>
                <a:cubicBezTo>
                  <a:pt x="171" y="34"/>
                  <a:pt x="171" y="54"/>
                  <a:pt x="159" y="67"/>
                </a:cubicBezTo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solidFill>
              <a:schemeClr val="accent4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47" name="Freeform 151"/>
          <p:cNvSpPr>
            <a:spLocks noEditPoints="1"/>
          </p:cNvSpPr>
          <p:nvPr/>
        </p:nvSpPr>
        <p:spPr bwMode="auto">
          <a:xfrm>
            <a:off x="4342511" y="3420145"/>
            <a:ext cx="480000" cy="4800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1 h 176"/>
              <a:gd name="T16" fmla="*/ 77 w 176"/>
              <a:gd name="T17" fmla="*/ 102 h 176"/>
              <a:gd name="T18" fmla="*/ 73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0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2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6 w 176"/>
              <a:gd name="T43" fmla="*/ 143 h 176"/>
              <a:gd name="T44" fmla="*/ 123 w 176"/>
              <a:gd name="T45" fmla="*/ 126 h 176"/>
              <a:gd name="T46" fmla="*/ 110 w 176"/>
              <a:gd name="T47" fmla="*/ 115 h 176"/>
              <a:gd name="T48" fmla="*/ 111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0 w 176"/>
              <a:gd name="T55" fmla="*/ 24 h 176"/>
              <a:gd name="T56" fmla="*/ 93 w 176"/>
              <a:gd name="T57" fmla="*/ 25 h 176"/>
              <a:gd name="T58" fmla="*/ 84 w 176"/>
              <a:gd name="T59" fmla="*/ 27 h 176"/>
              <a:gd name="T60" fmla="*/ 56 w 176"/>
              <a:gd name="T61" fmla="*/ 59 h 176"/>
              <a:gd name="T62" fmla="*/ 66 w 176"/>
              <a:gd name="T63" fmla="*/ 99 h 176"/>
              <a:gd name="T64" fmla="*/ 69 w 176"/>
              <a:gd name="T65" fmla="*/ 105 h 176"/>
              <a:gd name="T66" fmla="*/ 61 w 176"/>
              <a:gd name="T67" fmla="*/ 124 h 176"/>
              <a:gd name="T68" fmla="*/ 30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6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8" y="168"/>
                  <a:pt x="50" y="161"/>
                  <a:pt x="36" y="149"/>
                </a:cubicBezTo>
                <a:cubicBezTo>
                  <a:pt x="47" y="139"/>
                  <a:pt x="52" y="137"/>
                  <a:pt x="64" y="131"/>
                </a:cubicBezTo>
                <a:cubicBezTo>
                  <a:pt x="78" y="125"/>
                  <a:pt x="82" y="114"/>
                  <a:pt x="77" y="102"/>
                </a:cubicBezTo>
                <a:cubicBezTo>
                  <a:pt x="76" y="99"/>
                  <a:pt x="74" y="97"/>
                  <a:pt x="73" y="95"/>
                </a:cubicBezTo>
                <a:cubicBezTo>
                  <a:pt x="69" y="87"/>
                  <a:pt x="64" y="79"/>
                  <a:pt x="64" y="59"/>
                </a:cubicBezTo>
                <a:cubicBezTo>
                  <a:pt x="64" y="35"/>
                  <a:pt x="75" y="35"/>
                  <a:pt x="84" y="35"/>
                </a:cubicBezTo>
                <a:cubicBezTo>
                  <a:pt x="90" y="35"/>
                  <a:pt x="93" y="34"/>
                  <a:pt x="96" y="33"/>
                </a:cubicBezTo>
                <a:cubicBezTo>
                  <a:pt x="97" y="32"/>
                  <a:pt x="98" y="32"/>
                  <a:pt x="100" y="32"/>
                </a:cubicBezTo>
                <a:cubicBezTo>
                  <a:pt x="108" y="32"/>
                  <a:pt x="116" y="39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6"/>
                  <a:pt x="105" y="99"/>
                  <a:pt x="104" y="102"/>
                </a:cubicBezTo>
                <a:cubicBezTo>
                  <a:pt x="101" y="107"/>
                  <a:pt x="101" y="112"/>
                  <a:pt x="102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6" y="144"/>
                  <a:pt x="141" y="148"/>
                </a:cubicBezTo>
                <a:cubicBezTo>
                  <a:pt x="127" y="160"/>
                  <a:pt x="108" y="168"/>
                  <a:pt x="88" y="168"/>
                </a:cubicBezTo>
                <a:moveTo>
                  <a:pt x="146" y="143"/>
                </a:moveTo>
                <a:cubicBezTo>
                  <a:pt x="142" y="138"/>
                  <a:pt x="132" y="130"/>
                  <a:pt x="123" y="126"/>
                </a:cubicBezTo>
                <a:cubicBezTo>
                  <a:pt x="116" y="122"/>
                  <a:pt x="111" y="118"/>
                  <a:pt x="110" y="115"/>
                </a:cubicBezTo>
                <a:cubicBezTo>
                  <a:pt x="109" y="112"/>
                  <a:pt x="109" y="109"/>
                  <a:pt x="111" y="105"/>
                </a:cubicBezTo>
                <a:cubicBezTo>
                  <a:pt x="113" y="102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4" y="24"/>
                  <a:pt x="100" y="24"/>
                </a:cubicBezTo>
                <a:cubicBezTo>
                  <a:pt x="97" y="24"/>
                  <a:pt x="95" y="25"/>
                  <a:pt x="93" y="25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6" y="99"/>
                </a:cubicBezTo>
                <a:cubicBezTo>
                  <a:pt x="67" y="101"/>
                  <a:pt x="68" y="103"/>
                  <a:pt x="69" y="105"/>
                </a:cubicBezTo>
                <a:cubicBezTo>
                  <a:pt x="73" y="114"/>
                  <a:pt x="70" y="120"/>
                  <a:pt x="61" y="124"/>
                </a:cubicBezTo>
                <a:cubicBezTo>
                  <a:pt x="48" y="130"/>
                  <a:pt x="42" y="132"/>
                  <a:pt x="30" y="143"/>
                </a:cubicBezTo>
                <a:cubicBezTo>
                  <a:pt x="16" y="129"/>
                  <a:pt x="8" y="109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09"/>
                  <a:pt x="160" y="128"/>
                  <a:pt x="146" y="143"/>
                </a:cubicBez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48" name="Freeform 246"/>
          <p:cNvSpPr>
            <a:spLocks noEditPoints="1"/>
          </p:cNvSpPr>
          <p:nvPr/>
        </p:nvSpPr>
        <p:spPr bwMode="auto">
          <a:xfrm>
            <a:off x="5649013" y="5028469"/>
            <a:ext cx="480000" cy="480000"/>
          </a:xfrm>
          <a:custGeom>
            <a:avLst/>
            <a:gdLst>
              <a:gd name="T0" fmla="*/ 0 w 176"/>
              <a:gd name="T1" fmla="*/ 104 h 176"/>
              <a:gd name="T2" fmla="*/ 144 w 176"/>
              <a:gd name="T3" fmla="*/ 104 h 176"/>
              <a:gd name="T4" fmla="*/ 72 w 176"/>
              <a:gd name="T5" fmla="*/ 168 h 176"/>
              <a:gd name="T6" fmla="*/ 72 w 176"/>
              <a:gd name="T7" fmla="*/ 40 h 176"/>
              <a:gd name="T8" fmla="*/ 72 w 176"/>
              <a:gd name="T9" fmla="*/ 168 h 176"/>
              <a:gd name="T10" fmla="*/ 47 w 176"/>
              <a:gd name="T11" fmla="*/ 28 h 176"/>
              <a:gd name="T12" fmla="*/ 104 w 176"/>
              <a:gd name="T13" fmla="*/ 8 h 176"/>
              <a:gd name="T14" fmla="*/ 151 w 176"/>
              <a:gd name="T15" fmla="*/ 115 h 176"/>
              <a:gd name="T16" fmla="*/ 176 w 176"/>
              <a:gd name="T17" fmla="*/ 72 h 176"/>
              <a:gd name="T18" fmla="*/ 84 w 176"/>
              <a:gd name="T19" fmla="*/ 104 h 176"/>
              <a:gd name="T20" fmla="*/ 74 w 176"/>
              <a:gd name="T21" fmla="*/ 99 h 176"/>
              <a:gd name="T22" fmla="*/ 78 w 176"/>
              <a:gd name="T23" fmla="*/ 88 h 176"/>
              <a:gd name="T24" fmla="*/ 87 w 176"/>
              <a:gd name="T25" fmla="*/ 93 h 176"/>
              <a:gd name="T26" fmla="*/ 83 w 176"/>
              <a:gd name="T27" fmla="*/ 83 h 176"/>
              <a:gd name="T28" fmla="*/ 74 w 176"/>
              <a:gd name="T29" fmla="*/ 80 h 176"/>
              <a:gd name="T30" fmla="*/ 70 w 176"/>
              <a:gd name="T31" fmla="*/ 76 h 176"/>
              <a:gd name="T32" fmla="*/ 66 w 176"/>
              <a:gd name="T33" fmla="*/ 81 h 176"/>
              <a:gd name="T34" fmla="*/ 58 w 176"/>
              <a:gd name="T35" fmla="*/ 87 h 176"/>
              <a:gd name="T36" fmla="*/ 58 w 176"/>
              <a:gd name="T37" fmla="*/ 98 h 176"/>
              <a:gd name="T38" fmla="*/ 66 w 176"/>
              <a:gd name="T39" fmla="*/ 105 h 176"/>
              <a:gd name="T40" fmla="*/ 70 w 176"/>
              <a:gd name="T41" fmla="*/ 122 h 176"/>
              <a:gd name="T42" fmla="*/ 63 w 176"/>
              <a:gd name="T43" fmla="*/ 113 h 176"/>
              <a:gd name="T44" fmla="*/ 57 w 176"/>
              <a:gd name="T45" fmla="*/ 119 h 176"/>
              <a:gd name="T46" fmla="*/ 65 w 176"/>
              <a:gd name="T47" fmla="*/ 127 h 176"/>
              <a:gd name="T48" fmla="*/ 70 w 176"/>
              <a:gd name="T49" fmla="*/ 132 h 176"/>
              <a:gd name="T50" fmla="*/ 74 w 176"/>
              <a:gd name="T51" fmla="*/ 128 h 176"/>
              <a:gd name="T52" fmla="*/ 84 w 176"/>
              <a:gd name="T53" fmla="*/ 124 h 176"/>
              <a:gd name="T54" fmla="*/ 88 w 176"/>
              <a:gd name="T55" fmla="*/ 113 h 176"/>
              <a:gd name="T56" fmla="*/ 84 w 176"/>
              <a:gd name="T57" fmla="*/ 104 h 176"/>
              <a:gd name="T58" fmla="*/ 68 w 176"/>
              <a:gd name="T59" fmla="*/ 98 h 176"/>
              <a:gd name="T60" fmla="*/ 65 w 176"/>
              <a:gd name="T61" fmla="*/ 95 h 176"/>
              <a:gd name="T62" fmla="*/ 66 w 176"/>
              <a:gd name="T63" fmla="*/ 87 h 176"/>
              <a:gd name="T64" fmla="*/ 70 w 176"/>
              <a:gd name="T65" fmla="*/ 99 h 176"/>
              <a:gd name="T66" fmla="*/ 74 w 176"/>
              <a:gd name="T67" fmla="*/ 122 h 176"/>
              <a:gd name="T68" fmla="*/ 76 w 176"/>
              <a:gd name="T69" fmla="*/ 108 h 176"/>
              <a:gd name="T70" fmla="*/ 80 w 176"/>
              <a:gd name="T71" fmla="*/ 111 h 176"/>
              <a:gd name="T72" fmla="*/ 79 w 176"/>
              <a:gd name="T7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72" y="32"/>
                </a:move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72" y="168"/>
                </a:moveTo>
                <a:cubicBezTo>
                  <a:pt x="37" y="168"/>
                  <a:pt x="8" y="139"/>
                  <a:pt x="8" y="104"/>
                </a:cubicBezTo>
                <a:cubicBezTo>
                  <a:pt x="8" y="69"/>
                  <a:pt x="37" y="40"/>
                  <a:pt x="72" y="40"/>
                </a:cubicBezTo>
                <a:cubicBezTo>
                  <a:pt x="107" y="40"/>
                  <a:pt x="136" y="69"/>
                  <a:pt x="136" y="104"/>
                </a:cubicBezTo>
                <a:cubicBezTo>
                  <a:pt x="136" y="139"/>
                  <a:pt x="107" y="168"/>
                  <a:pt x="72" y="168"/>
                </a:cubicBezTo>
                <a:moveTo>
                  <a:pt x="104" y="0"/>
                </a:moveTo>
                <a:cubicBezTo>
                  <a:pt x="81" y="0"/>
                  <a:pt x="60" y="11"/>
                  <a:pt x="47" y="28"/>
                </a:cubicBezTo>
                <a:cubicBezTo>
                  <a:pt x="52" y="27"/>
                  <a:pt x="56" y="26"/>
                  <a:pt x="61" y="25"/>
                </a:cubicBezTo>
                <a:cubicBezTo>
                  <a:pt x="72" y="14"/>
                  <a:pt x="87" y="8"/>
                  <a:pt x="104" y="8"/>
                </a:cubicBezTo>
                <a:cubicBezTo>
                  <a:pt x="139" y="8"/>
                  <a:pt x="168" y="37"/>
                  <a:pt x="168" y="72"/>
                </a:cubicBezTo>
                <a:cubicBezTo>
                  <a:pt x="168" y="89"/>
                  <a:pt x="162" y="104"/>
                  <a:pt x="151" y="115"/>
                </a:cubicBezTo>
                <a:cubicBezTo>
                  <a:pt x="150" y="120"/>
                  <a:pt x="149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84" y="104"/>
                </a:moveTo>
                <a:cubicBezTo>
                  <a:pt x="82" y="103"/>
                  <a:pt x="81" y="102"/>
                  <a:pt x="79" y="101"/>
                </a:cubicBezTo>
                <a:cubicBezTo>
                  <a:pt x="77" y="100"/>
                  <a:pt x="76" y="100"/>
                  <a:pt x="74" y="99"/>
                </a:cubicBezTo>
                <a:cubicBezTo>
                  <a:pt x="74" y="86"/>
                  <a:pt x="74" y="86"/>
                  <a:pt x="74" y="86"/>
                </a:cubicBezTo>
                <a:cubicBezTo>
                  <a:pt x="76" y="86"/>
                  <a:pt x="77" y="86"/>
                  <a:pt x="78" y="88"/>
                </a:cubicBezTo>
                <a:cubicBezTo>
                  <a:pt x="79" y="89"/>
                  <a:pt x="80" y="90"/>
                  <a:pt x="80" y="93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90"/>
                  <a:pt x="87" y="89"/>
                  <a:pt x="86" y="87"/>
                </a:cubicBezTo>
                <a:cubicBezTo>
                  <a:pt x="85" y="86"/>
                  <a:pt x="84" y="84"/>
                  <a:pt x="83" y="83"/>
                </a:cubicBezTo>
                <a:cubicBezTo>
                  <a:pt x="82" y="82"/>
                  <a:pt x="80" y="81"/>
                  <a:pt x="79" y="81"/>
                </a:cubicBezTo>
                <a:cubicBezTo>
                  <a:pt x="77" y="80"/>
                  <a:pt x="76" y="80"/>
                  <a:pt x="74" y="80"/>
                </a:cubicBezTo>
                <a:cubicBezTo>
                  <a:pt x="74" y="76"/>
                  <a:pt x="74" y="76"/>
                  <a:pt x="74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0" y="80"/>
                  <a:pt x="70" y="80"/>
                  <a:pt x="70" y="80"/>
                </a:cubicBezTo>
                <a:cubicBezTo>
                  <a:pt x="68" y="80"/>
                  <a:pt x="67" y="80"/>
                  <a:pt x="66" y="81"/>
                </a:cubicBezTo>
                <a:cubicBezTo>
                  <a:pt x="64" y="82"/>
                  <a:pt x="62" y="82"/>
                  <a:pt x="61" y="83"/>
                </a:cubicBezTo>
                <a:cubicBezTo>
                  <a:pt x="60" y="84"/>
                  <a:pt x="59" y="86"/>
                  <a:pt x="58" y="87"/>
                </a:cubicBezTo>
                <a:cubicBezTo>
                  <a:pt x="57" y="89"/>
                  <a:pt x="57" y="91"/>
                  <a:pt x="57" y="93"/>
                </a:cubicBezTo>
                <a:cubicBezTo>
                  <a:pt x="57" y="95"/>
                  <a:pt x="57" y="97"/>
                  <a:pt x="58" y="98"/>
                </a:cubicBezTo>
                <a:cubicBezTo>
                  <a:pt x="59" y="100"/>
                  <a:pt x="60" y="101"/>
                  <a:pt x="61" y="102"/>
                </a:cubicBezTo>
                <a:cubicBezTo>
                  <a:pt x="63" y="103"/>
                  <a:pt x="64" y="104"/>
                  <a:pt x="66" y="105"/>
                </a:cubicBezTo>
                <a:cubicBezTo>
                  <a:pt x="68" y="106"/>
                  <a:pt x="69" y="106"/>
                  <a:pt x="70" y="107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68" y="122"/>
                  <a:pt x="66" y="121"/>
                  <a:pt x="65" y="119"/>
                </a:cubicBezTo>
                <a:cubicBezTo>
                  <a:pt x="64" y="118"/>
                  <a:pt x="63" y="116"/>
                  <a:pt x="63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5"/>
                  <a:pt x="56" y="117"/>
                  <a:pt x="57" y="119"/>
                </a:cubicBezTo>
                <a:cubicBezTo>
                  <a:pt x="58" y="121"/>
                  <a:pt x="59" y="122"/>
                  <a:pt x="60" y="124"/>
                </a:cubicBezTo>
                <a:cubicBezTo>
                  <a:pt x="61" y="125"/>
                  <a:pt x="63" y="126"/>
                  <a:pt x="65" y="127"/>
                </a:cubicBezTo>
                <a:cubicBezTo>
                  <a:pt x="67" y="127"/>
                  <a:pt x="68" y="128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6" y="128"/>
                  <a:pt x="77" y="127"/>
                  <a:pt x="79" y="127"/>
                </a:cubicBezTo>
                <a:cubicBezTo>
                  <a:pt x="81" y="126"/>
                  <a:pt x="82" y="125"/>
                  <a:pt x="84" y="124"/>
                </a:cubicBezTo>
                <a:cubicBezTo>
                  <a:pt x="85" y="123"/>
                  <a:pt x="86" y="121"/>
                  <a:pt x="87" y="120"/>
                </a:cubicBezTo>
                <a:cubicBezTo>
                  <a:pt x="88" y="118"/>
                  <a:pt x="88" y="116"/>
                  <a:pt x="88" y="113"/>
                </a:cubicBezTo>
                <a:cubicBezTo>
                  <a:pt x="88" y="111"/>
                  <a:pt x="88" y="109"/>
                  <a:pt x="87" y="108"/>
                </a:cubicBezTo>
                <a:cubicBezTo>
                  <a:pt x="86" y="106"/>
                  <a:pt x="85" y="105"/>
                  <a:pt x="84" y="104"/>
                </a:cubicBezTo>
                <a:moveTo>
                  <a:pt x="70" y="99"/>
                </a:moveTo>
                <a:cubicBezTo>
                  <a:pt x="69" y="98"/>
                  <a:pt x="69" y="98"/>
                  <a:pt x="68" y="98"/>
                </a:cubicBezTo>
                <a:cubicBezTo>
                  <a:pt x="67" y="97"/>
                  <a:pt x="67" y="97"/>
                  <a:pt x="66" y="97"/>
                </a:cubicBezTo>
                <a:cubicBezTo>
                  <a:pt x="65" y="96"/>
                  <a:pt x="65" y="95"/>
                  <a:pt x="65" y="95"/>
                </a:cubicBezTo>
                <a:cubicBezTo>
                  <a:pt x="64" y="94"/>
                  <a:pt x="64" y="93"/>
                  <a:pt x="64" y="92"/>
                </a:cubicBezTo>
                <a:cubicBezTo>
                  <a:pt x="64" y="90"/>
                  <a:pt x="65" y="88"/>
                  <a:pt x="66" y="87"/>
                </a:cubicBezTo>
                <a:cubicBezTo>
                  <a:pt x="67" y="86"/>
                  <a:pt x="68" y="86"/>
                  <a:pt x="70" y="86"/>
                </a:cubicBezTo>
                <a:lnTo>
                  <a:pt x="70" y="99"/>
                </a:lnTo>
                <a:close/>
                <a:moveTo>
                  <a:pt x="79" y="120"/>
                </a:moveTo>
                <a:cubicBezTo>
                  <a:pt x="78" y="121"/>
                  <a:pt x="76" y="122"/>
                  <a:pt x="74" y="122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5" y="107"/>
                  <a:pt x="75" y="108"/>
                  <a:pt x="76" y="108"/>
                </a:cubicBezTo>
                <a:cubicBezTo>
                  <a:pt x="77" y="108"/>
                  <a:pt x="78" y="109"/>
                  <a:pt x="79" y="109"/>
                </a:cubicBezTo>
                <a:cubicBezTo>
                  <a:pt x="79" y="110"/>
                  <a:pt x="80" y="111"/>
                  <a:pt x="80" y="111"/>
                </a:cubicBezTo>
                <a:cubicBezTo>
                  <a:pt x="81" y="112"/>
                  <a:pt x="81" y="113"/>
                  <a:pt x="81" y="114"/>
                </a:cubicBezTo>
                <a:cubicBezTo>
                  <a:pt x="81" y="117"/>
                  <a:pt x="80" y="119"/>
                  <a:pt x="79" y="120"/>
                </a:cubicBezTo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49" name="Freeform 681">
            <a:extLst>
              <a:ext uri="{FF2B5EF4-FFF2-40B4-BE49-F238E27FC236}">
                <a16:creationId xmlns="" xmlns:a16="http://schemas.microsoft.com/office/drawing/2014/main" id="{F49463AC-09A8-2541-8AA6-C93367694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304" y="4168229"/>
            <a:ext cx="480000" cy="480000"/>
          </a:xfrm>
          <a:custGeom>
            <a:avLst/>
            <a:gdLst>
              <a:gd name="T0" fmla="*/ 100456 w 294915"/>
              <a:gd name="T1" fmla="*/ 252968 h 294916"/>
              <a:gd name="T2" fmla="*/ 43006 w 294915"/>
              <a:gd name="T3" fmla="*/ 203943 h 294916"/>
              <a:gd name="T4" fmla="*/ 43006 w 294915"/>
              <a:gd name="T5" fmla="*/ 213136 h 294916"/>
              <a:gd name="T6" fmla="*/ 96874 w 294915"/>
              <a:gd name="T7" fmla="*/ 162517 h 294916"/>
              <a:gd name="T8" fmla="*/ 38241 w 294915"/>
              <a:gd name="T9" fmla="*/ 167106 h 294916"/>
              <a:gd name="T10" fmla="*/ 207746 w 294915"/>
              <a:gd name="T11" fmla="*/ 178509 h 294916"/>
              <a:gd name="T12" fmla="*/ 227479 w 294915"/>
              <a:gd name="T13" fmla="*/ 167911 h 294916"/>
              <a:gd name="T14" fmla="*/ 42919 w 294915"/>
              <a:gd name="T15" fmla="*/ 122684 h 294916"/>
              <a:gd name="T16" fmla="*/ 42919 w 294915"/>
              <a:gd name="T17" fmla="*/ 131876 h 294916"/>
              <a:gd name="T18" fmla="*/ 199786 w 294915"/>
              <a:gd name="T19" fmla="*/ 130958 h 294916"/>
              <a:gd name="T20" fmla="*/ 174814 w 294915"/>
              <a:gd name="T21" fmla="*/ 126598 h 294916"/>
              <a:gd name="T22" fmla="*/ 175176 w 294915"/>
              <a:gd name="T23" fmla="*/ 156396 h 294916"/>
              <a:gd name="T24" fmla="*/ 155634 w 294915"/>
              <a:gd name="T25" fmla="*/ 172748 h 294916"/>
              <a:gd name="T26" fmla="*/ 176623 w 294915"/>
              <a:gd name="T27" fmla="*/ 187283 h 294916"/>
              <a:gd name="T28" fmla="*/ 192547 w 294915"/>
              <a:gd name="T29" fmla="*/ 197822 h 294916"/>
              <a:gd name="T30" fmla="*/ 213176 w 294915"/>
              <a:gd name="T31" fmla="*/ 219624 h 294916"/>
              <a:gd name="T32" fmla="*/ 227652 w 294915"/>
              <a:gd name="T33" fmla="*/ 198548 h 294916"/>
              <a:gd name="T34" fmla="*/ 238509 w 294915"/>
              <a:gd name="T35" fmla="*/ 182559 h 294916"/>
              <a:gd name="T36" fmla="*/ 260223 w 294915"/>
              <a:gd name="T37" fmla="*/ 167296 h 294916"/>
              <a:gd name="T38" fmla="*/ 238509 w 294915"/>
              <a:gd name="T39" fmla="*/ 151671 h 294916"/>
              <a:gd name="T40" fmla="*/ 227652 w 294915"/>
              <a:gd name="T41" fmla="*/ 136045 h 294916"/>
              <a:gd name="T42" fmla="*/ 213176 w 294915"/>
              <a:gd name="T43" fmla="*/ 114970 h 294916"/>
              <a:gd name="T44" fmla="*/ 221499 w 294915"/>
              <a:gd name="T45" fmla="*/ 110246 h 294916"/>
              <a:gd name="T46" fmla="*/ 243576 w 294915"/>
              <a:gd name="T47" fmla="*/ 117149 h 294916"/>
              <a:gd name="T48" fmla="*/ 247919 w 294915"/>
              <a:gd name="T49" fmla="*/ 150945 h 294916"/>
              <a:gd name="T50" fmla="*/ 268547 w 294915"/>
              <a:gd name="T51" fmla="*/ 177108 h 294916"/>
              <a:gd name="T52" fmla="*/ 257690 w 294915"/>
              <a:gd name="T53" fmla="*/ 197822 h 294916"/>
              <a:gd name="T54" fmla="*/ 224757 w 294915"/>
              <a:gd name="T55" fmla="*/ 207269 h 294916"/>
              <a:gd name="T56" fmla="*/ 207747 w 294915"/>
              <a:gd name="T57" fmla="*/ 229073 h 294916"/>
              <a:gd name="T58" fmla="*/ 191100 w 294915"/>
              <a:gd name="T59" fmla="*/ 207269 h 294916"/>
              <a:gd name="T60" fmla="*/ 157804 w 294915"/>
              <a:gd name="T61" fmla="*/ 197822 h 294916"/>
              <a:gd name="T62" fmla="*/ 147309 w 294915"/>
              <a:gd name="T63" fmla="*/ 177108 h 294916"/>
              <a:gd name="T64" fmla="*/ 167576 w 294915"/>
              <a:gd name="T65" fmla="*/ 150945 h 294916"/>
              <a:gd name="T66" fmla="*/ 171919 w 294915"/>
              <a:gd name="T67" fmla="*/ 117149 h 294916"/>
              <a:gd name="T68" fmla="*/ 193995 w 294915"/>
              <a:gd name="T69" fmla="*/ 110246 h 294916"/>
              <a:gd name="T70" fmla="*/ 136665 w 294915"/>
              <a:gd name="T71" fmla="*/ 87264 h 294916"/>
              <a:gd name="T72" fmla="*/ 100282 w 294915"/>
              <a:gd name="T73" fmla="*/ 82852 h 294916"/>
              <a:gd name="T74" fmla="*/ 76199 w 294915"/>
              <a:gd name="T75" fmla="*/ 92045 h 294916"/>
              <a:gd name="T76" fmla="*/ 208629 w 294915"/>
              <a:gd name="T77" fmla="*/ 78072 h 294916"/>
              <a:gd name="T78" fmla="*/ 276420 w 294915"/>
              <a:gd name="T79" fmla="*/ 222391 h 294916"/>
              <a:gd name="T80" fmla="*/ 248868 w 294915"/>
              <a:gd name="T81" fmla="*/ 291303 h 294916"/>
              <a:gd name="T82" fmla="*/ 287294 w 294915"/>
              <a:gd name="T83" fmla="*/ 165385 h 294916"/>
              <a:gd name="T84" fmla="*/ 110749 w 294915"/>
              <a:gd name="T85" fmla="*/ 198578 h 294916"/>
              <a:gd name="T86" fmla="*/ 130326 w 294915"/>
              <a:gd name="T87" fmla="*/ 218422 h 294916"/>
              <a:gd name="T88" fmla="*/ 170926 w 294915"/>
              <a:gd name="T89" fmla="*/ 291303 h 294916"/>
              <a:gd name="T90" fmla="*/ 155701 w 294915"/>
              <a:gd name="T91" fmla="*/ 264243 h 294916"/>
              <a:gd name="T92" fmla="*/ 99511 w 294915"/>
              <a:gd name="T93" fmla="*/ 205433 h 294916"/>
              <a:gd name="T94" fmla="*/ 69753 w 294915"/>
              <a:gd name="T95" fmla="*/ 9035 h 294916"/>
              <a:gd name="T96" fmla="*/ 69753 w 294915"/>
              <a:gd name="T97" fmla="*/ 9035 h 294916"/>
              <a:gd name="T98" fmla="*/ 291660 w 294915"/>
              <a:gd name="T99" fmla="*/ 47706 h 294916"/>
              <a:gd name="T100" fmla="*/ 248651 w 294915"/>
              <a:gd name="T101" fmla="*/ 71197 h 294916"/>
              <a:gd name="T102" fmla="*/ 43370 w 294915"/>
              <a:gd name="T103" fmla="*/ 9035 h 294916"/>
              <a:gd name="T104" fmla="*/ 147456 w 294915"/>
              <a:gd name="T105" fmla="*/ 291295 h 294916"/>
              <a:gd name="T106" fmla="*/ 0 w 294915"/>
              <a:gd name="T107" fmla="*/ 291295 h 29491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4915" h="294916">
                <a:moveTo>
                  <a:pt x="42785" y="242887"/>
                </a:moveTo>
                <a:lnTo>
                  <a:pt x="100090" y="242887"/>
                </a:lnTo>
                <a:cubicBezTo>
                  <a:pt x="102252" y="242887"/>
                  <a:pt x="104415" y="244719"/>
                  <a:pt x="104415" y="247283"/>
                </a:cubicBezTo>
                <a:cubicBezTo>
                  <a:pt x="104415" y="249848"/>
                  <a:pt x="102252" y="252046"/>
                  <a:pt x="100090" y="252046"/>
                </a:cubicBezTo>
                <a:lnTo>
                  <a:pt x="42785" y="252046"/>
                </a:lnTo>
                <a:cubicBezTo>
                  <a:pt x="40263" y="252046"/>
                  <a:pt x="38100" y="249848"/>
                  <a:pt x="38100" y="247283"/>
                </a:cubicBezTo>
                <a:cubicBezTo>
                  <a:pt x="38100" y="244719"/>
                  <a:pt x="40263" y="242887"/>
                  <a:pt x="42785" y="242887"/>
                </a:cubicBezTo>
                <a:close/>
                <a:moveTo>
                  <a:pt x="42850" y="203200"/>
                </a:moveTo>
                <a:lnTo>
                  <a:pt x="79387" y="203200"/>
                </a:lnTo>
                <a:cubicBezTo>
                  <a:pt x="81945" y="203200"/>
                  <a:pt x="83772" y="205398"/>
                  <a:pt x="83772" y="207596"/>
                </a:cubicBezTo>
                <a:cubicBezTo>
                  <a:pt x="83772" y="210527"/>
                  <a:pt x="81945" y="212359"/>
                  <a:pt x="79387" y="212359"/>
                </a:cubicBezTo>
                <a:lnTo>
                  <a:pt x="42850" y="212359"/>
                </a:lnTo>
                <a:cubicBezTo>
                  <a:pt x="40292" y="212359"/>
                  <a:pt x="38100" y="210527"/>
                  <a:pt x="38100" y="207596"/>
                </a:cubicBezTo>
                <a:cubicBezTo>
                  <a:pt x="38100" y="205398"/>
                  <a:pt x="40292" y="203200"/>
                  <a:pt x="42850" y="203200"/>
                </a:cubicBezTo>
                <a:close/>
                <a:moveTo>
                  <a:pt x="42817" y="161925"/>
                </a:moveTo>
                <a:lnTo>
                  <a:pt x="96520" y="161925"/>
                </a:lnTo>
                <a:cubicBezTo>
                  <a:pt x="99060" y="161925"/>
                  <a:pt x="101237" y="163830"/>
                  <a:pt x="101237" y="166497"/>
                </a:cubicBezTo>
                <a:cubicBezTo>
                  <a:pt x="101237" y="168783"/>
                  <a:pt x="99060" y="171069"/>
                  <a:pt x="96520" y="171069"/>
                </a:cubicBezTo>
                <a:lnTo>
                  <a:pt x="42817" y="171069"/>
                </a:lnTo>
                <a:cubicBezTo>
                  <a:pt x="40277" y="171069"/>
                  <a:pt x="38100" y="168783"/>
                  <a:pt x="38100" y="166497"/>
                </a:cubicBezTo>
                <a:cubicBezTo>
                  <a:pt x="38100" y="163830"/>
                  <a:pt x="40277" y="161925"/>
                  <a:pt x="42817" y="161925"/>
                </a:cubicBezTo>
                <a:close/>
                <a:moveTo>
                  <a:pt x="206987" y="156740"/>
                </a:moveTo>
                <a:cubicBezTo>
                  <a:pt x="201161" y="156740"/>
                  <a:pt x="196428" y="161473"/>
                  <a:pt x="196428" y="167299"/>
                </a:cubicBezTo>
                <a:cubicBezTo>
                  <a:pt x="196428" y="173125"/>
                  <a:pt x="201161" y="177858"/>
                  <a:pt x="206987" y="177858"/>
                </a:cubicBezTo>
                <a:cubicBezTo>
                  <a:pt x="212812" y="177858"/>
                  <a:pt x="217546" y="173125"/>
                  <a:pt x="217546" y="167299"/>
                </a:cubicBezTo>
                <a:cubicBezTo>
                  <a:pt x="217546" y="161473"/>
                  <a:pt x="212812" y="156740"/>
                  <a:pt x="206987" y="156740"/>
                </a:cubicBezTo>
                <a:close/>
                <a:moveTo>
                  <a:pt x="206987" y="147637"/>
                </a:moveTo>
                <a:cubicBezTo>
                  <a:pt x="217546" y="147637"/>
                  <a:pt x="226648" y="156376"/>
                  <a:pt x="226648" y="167299"/>
                </a:cubicBezTo>
                <a:cubicBezTo>
                  <a:pt x="226648" y="177858"/>
                  <a:pt x="217546" y="186961"/>
                  <a:pt x="206987" y="186961"/>
                </a:cubicBezTo>
                <a:cubicBezTo>
                  <a:pt x="196064" y="186961"/>
                  <a:pt x="187325" y="177858"/>
                  <a:pt x="187325" y="167299"/>
                </a:cubicBezTo>
                <a:cubicBezTo>
                  <a:pt x="187325" y="156376"/>
                  <a:pt x="196064" y="147637"/>
                  <a:pt x="206987" y="147637"/>
                </a:cubicBezTo>
                <a:close/>
                <a:moveTo>
                  <a:pt x="42763" y="122237"/>
                </a:moveTo>
                <a:lnTo>
                  <a:pt x="108049" y="122237"/>
                </a:lnTo>
                <a:cubicBezTo>
                  <a:pt x="110201" y="122237"/>
                  <a:pt x="112353" y="124069"/>
                  <a:pt x="112353" y="126633"/>
                </a:cubicBezTo>
                <a:cubicBezTo>
                  <a:pt x="112353" y="129197"/>
                  <a:pt x="110201" y="131396"/>
                  <a:pt x="108049" y="131396"/>
                </a:cubicBezTo>
                <a:lnTo>
                  <a:pt x="42763" y="131396"/>
                </a:lnTo>
                <a:cubicBezTo>
                  <a:pt x="40252" y="131396"/>
                  <a:pt x="38100" y="129197"/>
                  <a:pt x="38100" y="126633"/>
                </a:cubicBezTo>
                <a:cubicBezTo>
                  <a:pt x="38100" y="124069"/>
                  <a:pt x="40252" y="122237"/>
                  <a:pt x="42763" y="122237"/>
                </a:cubicBezTo>
                <a:close/>
                <a:moveTo>
                  <a:pt x="201940" y="114551"/>
                </a:moveTo>
                <a:lnTo>
                  <a:pt x="199056" y="130481"/>
                </a:lnTo>
                <a:cubicBezTo>
                  <a:pt x="198695" y="132292"/>
                  <a:pt x="197613" y="133740"/>
                  <a:pt x="196171" y="134102"/>
                </a:cubicBezTo>
                <a:cubicBezTo>
                  <a:pt x="194729" y="134464"/>
                  <a:pt x="193286" y="135188"/>
                  <a:pt x="191844" y="135912"/>
                </a:cubicBezTo>
                <a:cubicBezTo>
                  <a:pt x="190402" y="136636"/>
                  <a:pt x="188238" y="136274"/>
                  <a:pt x="187156" y="135550"/>
                </a:cubicBezTo>
                <a:lnTo>
                  <a:pt x="174175" y="126136"/>
                </a:lnTo>
                <a:cubicBezTo>
                  <a:pt x="171291" y="128309"/>
                  <a:pt x="168767" y="130481"/>
                  <a:pt x="166603" y="133378"/>
                </a:cubicBezTo>
                <a:lnTo>
                  <a:pt x="175978" y="146774"/>
                </a:lnTo>
                <a:cubicBezTo>
                  <a:pt x="177060" y="148222"/>
                  <a:pt x="177060" y="149670"/>
                  <a:pt x="176339" y="151119"/>
                </a:cubicBezTo>
                <a:cubicBezTo>
                  <a:pt x="175618" y="152929"/>
                  <a:pt x="175257" y="154377"/>
                  <a:pt x="174536" y="155826"/>
                </a:cubicBezTo>
                <a:cubicBezTo>
                  <a:pt x="174175" y="157274"/>
                  <a:pt x="172733" y="158360"/>
                  <a:pt x="170930" y="158722"/>
                </a:cubicBezTo>
                <a:lnTo>
                  <a:pt x="155065" y="161256"/>
                </a:lnTo>
                <a:cubicBezTo>
                  <a:pt x="155065" y="163067"/>
                  <a:pt x="154704" y="164877"/>
                  <a:pt x="154704" y="166687"/>
                </a:cubicBezTo>
                <a:cubicBezTo>
                  <a:pt x="154704" y="168498"/>
                  <a:pt x="155065" y="170308"/>
                  <a:pt x="155065" y="172118"/>
                </a:cubicBezTo>
                <a:lnTo>
                  <a:pt x="170930" y="174291"/>
                </a:lnTo>
                <a:cubicBezTo>
                  <a:pt x="172733" y="174653"/>
                  <a:pt x="174175" y="176101"/>
                  <a:pt x="174536" y="177549"/>
                </a:cubicBezTo>
                <a:cubicBezTo>
                  <a:pt x="175257" y="178997"/>
                  <a:pt x="175618" y="180446"/>
                  <a:pt x="176339" y="181894"/>
                </a:cubicBezTo>
                <a:cubicBezTo>
                  <a:pt x="177060" y="183342"/>
                  <a:pt x="177060" y="185153"/>
                  <a:pt x="175978" y="186601"/>
                </a:cubicBezTo>
                <a:lnTo>
                  <a:pt x="166603" y="199635"/>
                </a:lnTo>
                <a:cubicBezTo>
                  <a:pt x="168767" y="202531"/>
                  <a:pt x="171291" y="205066"/>
                  <a:pt x="174175" y="207238"/>
                </a:cubicBezTo>
                <a:lnTo>
                  <a:pt x="187156" y="197825"/>
                </a:lnTo>
                <a:cubicBezTo>
                  <a:pt x="188238" y="196738"/>
                  <a:pt x="190402" y="196738"/>
                  <a:pt x="191844" y="197101"/>
                </a:cubicBezTo>
                <a:cubicBezTo>
                  <a:pt x="193286" y="198187"/>
                  <a:pt x="194729" y="198549"/>
                  <a:pt x="196171" y="199273"/>
                </a:cubicBezTo>
                <a:cubicBezTo>
                  <a:pt x="197613" y="199635"/>
                  <a:pt x="198695" y="201083"/>
                  <a:pt x="199056" y="202894"/>
                </a:cubicBezTo>
                <a:lnTo>
                  <a:pt x="201940" y="218824"/>
                </a:lnTo>
                <a:cubicBezTo>
                  <a:pt x="205185" y="219186"/>
                  <a:pt x="208791" y="219186"/>
                  <a:pt x="212397" y="218824"/>
                </a:cubicBezTo>
                <a:lnTo>
                  <a:pt x="214921" y="202894"/>
                </a:lnTo>
                <a:cubicBezTo>
                  <a:pt x="215282" y="201083"/>
                  <a:pt x="216363" y="199635"/>
                  <a:pt x="217806" y="199273"/>
                </a:cubicBezTo>
                <a:cubicBezTo>
                  <a:pt x="219248" y="198549"/>
                  <a:pt x="220690" y="198187"/>
                  <a:pt x="222493" y="197101"/>
                </a:cubicBezTo>
                <a:cubicBezTo>
                  <a:pt x="223936" y="196738"/>
                  <a:pt x="225378" y="196738"/>
                  <a:pt x="226820" y="197825"/>
                </a:cubicBezTo>
                <a:lnTo>
                  <a:pt x="239801" y="207238"/>
                </a:lnTo>
                <a:cubicBezTo>
                  <a:pt x="242686" y="205066"/>
                  <a:pt x="245210" y="202531"/>
                  <a:pt x="247373" y="199635"/>
                </a:cubicBezTo>
                <a:lnTo>
                  <a:pt x="237998" y="186601"/>
                </a:lnTo>
                <a:cubicBezTo>
                  <a:pt x="236917" y="185153"/>
                  <a:pt x="236556" y="183342"/>
                  <a:pt x="237638" y="181894"/>
                </a:cubicBezTo>
                <a:cubicBezTo>
                  <a:pt x="238359" y="180446"/>
                  <a:pt x="238719" y="178997"/>
                  <a:pt x="239441" y="177549"/>
                </a:cubicBezTo>
                <a:cubicBezTo>
                  <a:pt x="239801" y="176101"/>
                  <a:pt x="241244" y="174653"/>
                  <a:pt x="242686" y="174291"/>
                </a:cubicBezTo>
                <a:lnTo>
                  <a:pt x="258912" y="172118"/>
                </a:lnTo>
                <a:cubicBezTo>
                  <a:pt x="259273" y="170308"/>
                  <a:pt x="259273" y="168498"/>
                  <a:pt x="259273" y="166687"/>
                </a:cubicBezTo>
                <a:cubicBezTo>
                  <a:pt x="259273" y="164877"/>
                  <a:pt x="259273" y="163067"/>
                  <a:pt x="258912" y="161256"/>
                </a:cubicBezTo>
                <a:lnTo>
                  <a:pt x="242686" y="158722"/>
                </a:lnTo>
                <a:cubicBezTo>
                  <a:pt x="241244" y="158360"/>
                  <a:pt x="239801" y="157274"/>
                  <a:pt x="239441" y="155826"/>
                </a:cubicBezTo>
                <a:cubicBezTo>
                  <a:pt x="238719" y="154377"/>
                  <a:pt x="238359" y="152929"/>
                  <a:pt x="237638" y="151119"/>
                </a:cubicBezTo>
                <a:cubicBezTo>
                  <a:pt x="236556" y="149670"/>
                  <a:pt x="236917" y="148222"/>
                  <a:pt x="237998" y="146774"/>
                </a:cubicBezTo>
                <a:lnTo>
                  <a:pt x="247373" y="133378"/>
                </a:lnTo>
                <a:cubicBezTo>
                  <a:pt x="245210" y="130481"/>
                  <a:pt x="242686" y="128309"/>
                  <a:pt x="239801" y="126136"/>
                </a:cubicBezTo>
                <a:lnTo>
                  <a:pt x="226820" y="135550"/>
                </a:lnTo>
                <a:cubicBezTo>
                  <a:pt x="225378" y="136636"/>
                  <a:pt x="223575" y="136636"/>
                  <a:pt x="222133" y="135912"/>
                </a:cubicBezTo>
                <a:cubicBezTo>
                  <a:pt x="220690" y="135188"/>
                  <a:pt x="219248" y="134464"/>
                  <a:pt x="217806" y="134102"/>
                </a:cubicBezTo>
                <a:cubicBezTo>
                  <a:pt x="216363" y="133378"/>
                  <a:pt x="215282" y="132292"/>
                  <a:pt x="214921" y="130481"/>
                </a:cubicBezTo>
                <a:lnTo>
                  <a:pt x="212397" y="114551"/>
                </a:lnTo>
                <a:cubicBezTo>
                  <a:pt x="208791" y="114188"/>
                  <a:pt x="205185" y="114188"/>
                  <a:pt x="201940" y="114551"/>
                </a:cubicBezTo>
                <a:close/>
                <a:moveTo>
                  <a:pt x="197253" y="105861"/>
                </a:moveTo>
                <a:cubicBezTo>
                  <a:pt x="203743" y="104775"/>
                  <a:pt x="210594" y="104775"/>
                  <a:pt x="217085" y="105861"/>
                </a:cubicBezTo>
                <a:cubicBezTo>
                  <a:pt x="218888" y="106223"/>
                  <a:pt x="220330" y="108033"/>
                  <a:pt x="220690" y="109844"/>
                </a:cubicBezTo>
                <a:lnTo>
                  <a:pt x="223214" y="126499"/>
                </a:lnTo>
                <a:cubicBezTo>
                  <a:pt x="223214" y="126499"/>
                  <a:pt x="223575" y="126499"/>
                  <a:pt x="223936" y="126499"/>
                </a:cubicBezTo>
                <a:lnTo>
                  <a:pt x="237277" y="116723"/>
                </a:lnTo>
                <a:cubicBezTo>
                  <a:pt x="239080" y="115637"/>
                  <a:pt x="241244" y="115637"/>
                  <a:pt x="242686" y="116723"/>
                </a:cubicBezTo>
                <a:cubicBezTo>
                  <a:pt x="248095" y="120706"/>
                  <a:pt x="252782" y="125412"/>
                  <a:pt x="256749" y="130843"/>
                </a:cubicBezTo>
                <a:cubicBezTo>
                  <a:pt x="257830" y="132292"/>
                  <a:pt x="257830" y="134464"/>
                  <a:pt x="256749" y="135912"/>
                </a:cubicBezTo>
                <a:lnTo>
                  <a:pt x="246652" y="149670"/>
                </a:lnTo>
                <a:cubicBezTo>
                  <a:pt x="247013" y="150033"/>
                  <a:pt x="247013" y="150033"/>
                  <a:pt x="247013" y="150395"/>
                </a:cubicBezTo>
                <a:lnTo>
                  <a:pt x="263600" y="152929"/>
                </a:lnTo>
                <a:cubicBezTo>
                  <a:pt x="265402" y="153291"/>
                  <a:pt x="267205" y="154739"/>
                  <a:pt x="267566" y="156550"/>
                </a:cubicBezTo>
                <a:cubicBezTo>
                  <a:pt x="267927" y="159808"/>
                  <a:pt x="267927" y="163067"/>
                  <a:pt x="267927" y="166687"/>
                </a:cubicBezTo>
                <a:cubicBezTo>
                  <a:pt x="267927" y="169946"/>
                  <a:pt x="267927" y="173204"/>
                  <a:pt x="267566" y="176463"/>
                </a:cubicBezTo>
                <a:cubicBezTo>
                  <a:pt x="267205" y="178635"/>
                  <a:pt x="265402" y="180084"/>
                  <a:pt x="263600" y="180084"/>
                </a:cubicBezTo>
                <a:lnTo>
                  <a:pt x="247013" y="182980"/>
                </a:lnTo>
                <a:cubicBezTo>
                  <a:pt x="247013" y="182980"/>
                  <a:pt x="247013" y="183342"/>
                  <a:pt x="246652" y="183342"/>
                </a:cubicBezTo>
                <a:lnTo>
                  <a:pt x="256749" y="197101"/>
                </a:lnTo>
                <a:cubicBezTo>
                  <a:pt x="257830" y="198549"/>
                  <a:pt x="257830" y="200721"/>
                  <a:pt x="256749" y="202169"/>
                </a:cubicBezTo>
                <a:cubicBezTo>
                  <a:pt x="252782" y="207962"/>
                  <a:pt x="248095" y="212669"/>
                  <a:pt x="242686" y="216290"/>
                </a:cubicBezTo>
                <a:cubicBezTo>
                  <a:pt x="241244" y="217738"/>
                  <a:pt x="239080" y="217738"/>
                  <a:pt x="237277" y="216290"/>
                </a:cubicBezTo>
                <a:lnTo>
                  <a:pt x="223936" y="206514"/>
                </a:lnTo>
                <a:cubicBezTo>
                  <a:pt x="223575" y="206514"/>
                  <a:pt x="223214" y="206514"/>
                  <a:pt x="223214" y="206514"/>
                </a:cubicBezTo>
                <a:lnTo>
                  <a:pt x="220690" y="223531"/>
                </a:lnTo>
                <a:cubicBezTo>
                  <a:pt x="220330" y="225341"/>
                  <a:pt x="218888" y="226790"/>
                  <a:pt x="217085" y="227152"/>
                </a:cubicBezTo>
                <a:cubicBezTo>
                  <a:pt x="213479" y="227514"/>
                  <a:pt x="210234" y="228238"/>
                  <a:pt x="206988" y="228238"/>
                </a:cubicBezTo>
                <a:cubicBezTo>
                  <a:pt x="203743" y="228238"/>
                  <a:pt x="200137" y="227514"/>
                  <a:pt x="197253" y="227152"/>
                </a:cubicBezTo>
                <a:cubicBezTo>
                  <a:pt x="195089" y="226790"/>
                  <a:pt x="193647" y="225341"/>
                  <a:pt x="193286" y="223531"/>
                </a:cubicBezTo>
                <a:lnTo>
                  <a:pt x="190762" y="206876"/>
                </a:lnTo>
                <a:cubicBezTo>
                  <a:pt x="190402" y="206514"/>
                  <a:pt x="190402" y="206514"/>
                  <a:pt x="190402" y="206514"/>
                </a:cubicBezTo>
                <a:lnTo>
                  <a:pt x="176700" y="216652"/>
                </a:lnTo>
                <a:cubicBezTo>
                  <a:pt x="175257" y="217738"/>
                  <a:pt x="173094" y="217738"/>
                  <a:pt x="171291" y="216652"/>
                </a:cubicBezTo>
                <a:cubicBezTo>
                  <a:pt x="165882" y="212669"/>
                  <a:pt x="161195" y="207962"/>
                  <a:pt x="157228" y="202169"/>
                </a:cubicBezTo>
                <a:cubicBezTo>
                  <a:pt x="156146" y="200721"/>
                  <a:pt x="156146" y="198549"/>
                  <a:pt x="157228" y="197101"/>
                </a:cubicBezTo>
                <a:lnTo>
                  <a:pt x="167324" y="183342"/>
                </a:lnTo>
                <a:cubicBezTo>
                  <a:pt x="167324" y="183342"/>
                  <a:pt x="167324" y="183342"/>
                  <a:pt x="166964" y="182980"/>
                </a:cubicBezTo>
                <a:lnTo>
                  <a:pt x="150377" y="180084"/>
                </a:lnTo>
                <a:cubicBezTo>
                  <a:pt x="148214" y="180084"/>
                  <a:pt x="146771" y="178635"/>
                  <a:pt x="146771" y="176463"/>
                </a:cubicBezTo>
                <a:cubicBezTo>
                  <a:pt x="146050" y="173204"/>
                  <a:pt x="146050" y="169946"/>
                  <a:pt x="146050" y="166687"/>
                </a:cubicBezTo>
                <a:cubicBezTo>
                  <a:pt x="146050" y="163067"/>
                  <a:pt x="146050" y="160170"/>
                  <a:pt x="146771" y="156550"/>
                </a:cubicBezTo>
                <a:cubicBezTo>
                  <a:pt x="146771" y="154739"/>
                  <a:pt x="148214" y="153291"/>
                  <a:pt x="150377" y="152929"/>
                </a:cubicBezTo>
                <a:lnTo>
                  <a:pt x="166964" y="150395"/>
                </a:lnTo>
                <a:cubicBezTo>
                  <a:pt x="167324" y="150033"/>
                  <a:pt x="167324" y="150033"/>
                  <a:pt x="167324" y="149670"/>
                </a:cubicBezTo>
                <a:lnTo>
                  <a:pt x="157228" y="136274"/>
                </a:lnTo>
                <a:cubicBezTo>
                  <a:pt x="156146" y="134464"/>
                  <a:pt x="156146" y="132292"/>
                  <a:pt x="157228" y="130843"/>
                </a:cubicBezTo>
                <a:cubicBezTo>
                  <a:pt x="161195" y="125412"/>
                  <a:pt x="165882" y="120706"/>
                  <a:pt x="171291" y="116723"/>
                </a:cubicBezTo>
                <a:cubicBezTo>
                  <a:pt x="173094" y="115637"/>
                  <a:pt x="175257" y="115637"/>
                  <a:pt x="176700" y="116723"/>
                </a:cubicBezTo>
                <a:lnTo>
                  <a:pt x="190402" y="126499"/>
                </a:lnTo>
                <a:cubicBezTo>
                  <a:pt x="190402" y="126499"/>
                  <a:pt x="190402" y="126499"/>
                  <a:pt x="190762" y="126499"/>
                </a:cubicBezTo>
                <a:lnTo>
                  <a:pt x="193286" y="109844"/>
                </a:lnTo>
                <a:cubicBezTo>
                  <a:pt x="193647" y="108033"/>
                  <a:pt x="195089" y="106585"/>
                  <a:pt x="197253" y="105861"/>
                </a:cubicBezTo>
                <a:close/>
                <a:moveTo>
                  <a:pt x="99916" y="82550"/>
                </a:moveTo>
                <a:lnTo>
                  <a:pt x="131859" y="82550"/>
                </a:lnTo>
                <a:cubicBezTo>
                  <a:pt x="134372" y="82550"/>
                  <a:pt x="136166" y="84748"/>
                  <a:pt x="136166" y="86946"/>
                </a:cubicBezTo>
                <a:cubicBezTo>
                  <a:pt x="136166" y="89510"/>
                  <a:pt x="134372" y="91709"/>
                  <a:pt x="131859" y="91709"/>
                </a:cubicBezTo>
                <a:lnTo>
                  <a:pt x="99916" y="91709"/>
                </a:lnTo>
                <a:cubicBezTo>
                  <a:pt x="97404" y="91709"/>
                  <a:pt x="95250" y="89510"/>
                  <a:pt x="95250" y="86946"/>
                </a:cubicBezTo>
                <a:cubicBezTo>
                  <a:pt x="95250" y="84748"/>
                  <a:pt x="97404" y="82550"/>
                  <a:pt x="99916" y="82550"/>
                </a:cubicBezTo>
                <a:close/>
                <a:moveTo>
                  <a:pt x="42783" y="82550"/>
                </a:moveTo>
                <a:lnTo>
                  <a:pt x="75920" y="82550"/>
                </a:lnTo>
                <a:cubicBezTo>
                  <a:pt x="78441" y="82550"/>
                  <a:pt x="80602" y="84748"/>
                  <a:pt x="80602" y="86946"/>
                </a:cubicBezTo>
                <a:cubicBezTo>
                  <a:pt x="80602" y="89510"/>
                  <a:pt x="78441" y="91709"/>
                  <a:pt x="75920" y="91709"/>
                </a:cubicBezTo>
                <a:lnTo>
                  <a:pt x="42783" y="91709"/>
                </a:lnTo>
                <a:cubicBezTo>
                  <a:pt x="40261" y="91709"/>
                  <a:pt x="38100" y="89510"/>
                  <a:pt x="38100" y="86946"/>
                </a:cubicBezTo>
                <a:cubicBezTo>
                  <a:pt x="38100" y="84748"/>
                  <a:pt x="40261" y="82550"/>
                  <a:pt x="42783" y="82550"/>
                </a:cubicBezTo>
                <a:close/>
                <a:moveTo>
                  <a:pt x="207867" y="77787"/>
                </a:moveTo>
                <a:cubicBezTo>
                  <a:pt x="255905" y="77787"/>
                  <a:pt x="294914" y="116971"/>
                  <a:pt x="294914" y="164782"/>
                </a:cubicBezTo>
                <a:cubicBezTo>
                  <a:pt x="294914" y="179880"/>
                  <a:pt x="290941" y="194619"/>
                  <a:pt x="283356" y="207920"/>
                </a:cubicBezTo>
                <a:cubicBezTo>
                  <a:pt x="283356" y="208280"/>
                  <a:pt x="283356" y="208280"/>
                  <a:pt x="283356" y="208280"/>
                </a:cubicBezTo>
                <a:cubicBezTo>
                  <a:pt x="280827" y="212593"/>
                  <a:pt x="277938" y="217267"/>
                  <a:pt x="275410" y="221581"/>
                </a:cubicBezTo>
                <a:cubicBezTo>
                  <a:pt x="270353" y="229130"/>
                  <a:pt x="265657" y="236679"/>
                  <a:pt x="263129" y="242431"/>
                </a:cubicBezTo>
                <a:cubicBezTo>
                  <a:pt x="257350" y="255372"/>
                  <a:pt x="256989" y="290242"/>
                  <a:pt x="256989" y="290242"/>
                </a:cubicBezTo>
                <a:cubicBezTo>
                  <a:pt x="256989" y="293118"/>
                  <a:pt x="254460" y="294916"/>
                  <a:pt x="252293" y="294916"/>
                </a:cubicBezTo>
                <a:cubicBezTo>
                  <a:pt x="249765" y="294916"/>
                  <a:pt x="247959" y="293118"/>
                  <a:pt x="247959" y="290242"/>
                </a:cubicBezTo>
                <a:cubicBezTo>
                  <a:pt x="247959" y="289164"/>
                  <a:pt x="248320" y="253575"/>
                  <a:pt x="254822" y="238836"/>
                </a:cubicBezTo>
                <a:cubicBezTo>
                  <a:pt x="257711" y="232365"/>
                  <a:pt x="262407" y="224816"/>
                  <a:pt x="267824" y="216907"/>
                </a:cubicBezTo>
                <a:cubicBezTo>
                  <a:pt x="270353" y="212234"/>
                  <a:pt x="273242" y="207920"/>
                  <a:pt x="275771" y="203247"/>
                </a:cubicBezTo>
                <a:cubicBezTo>
                  <a:pt x="282633" y="191743"/>
                  <a:pt x="286245" y="178442"/>
                  <a:pt x="286245" y="164782"/>
                </a:cubicBezTo>
                <a:cubicBezTo>
                  <a:pt x="286245" y="121644"/>
                  <a:pt x="251210" y="86774"/>
                  <a:pt x="207867" y="86774"/>
                </a:cubicBezTo>
                <a:cubicBezTo>
                  <a:pt x="164523" y="86774"/>
                  <a:pt x="129488" y="121644"/>
                  <a:pt x="129488" y="164782"/>
                </a:cubicBezTo>
                <a:cubicBezTo>
                  <a:pt x="129488" y="165142"/>
                  <a:pt x="129127" y="165142"/>
                  <a:pt x="129127" y="165501"/>
                </a:cubicBezTo>
                <a:cubicBezTo>
                  <a:pt x="129127" y="166220"/>
                  <a:pt x="126237" y="178802"/>
                  <a:pt x="110344" y="197855"/>
                </a:cubicBezTo>
                <a:cubicBezTo>
                  <a:pt x="108539" y="199652"/>
                  <a:pt x="107816" y="201809"/>
                  <a:pt x="108177" y="202887"/>
                </a:cubicBezTo>
                <a:cubicBezTo>
                  <a:pt x="108177" y="203606"/>
                  <a:pt x="108900" y="204685"/>
                  <a:pt x="110344" y="205044"/>
                </a:cubicBezTo>
                <a:cubicBezTo>
                  <a:pt x="117930" y="209718"/>
                  <a:pt x="126959" y="213312"/>
                  <a:pt x="126959" y="213312"/>
                </a:cubicBezTo>
                <a:cubicBezTo>
                  <a:pt x="129127" y="213672"/>
                  <a:pt x="130210" y="215829"/>
                  <a:pt x="129849" y="217626"/>
                </a:cubicBezTo>
                <a:cubicBezTo>
                  <a:pt x="129849" y="217986"/>
                  <a:pt x="127321" y="236679"/>
                  <a:pt x="129488" y="247464"/>
                </a:cubicBezTo>
                <a:cubicBezTo>
                  <a:pt x="130210" y="251778"/>
                  <a:pt x="141046" y="254294"/>
                  <a:pt x="155132" y="254294"/>
                </a:cubicBezTo>
                <a:cubicBezTo>
                  <a:pt x="164162" y="254294"/>
                  <a:pt x="170302" y="260405"/>
                  <a:pt x="170302" y="269033"/>
                </a:cubicBezTo>
                <a:lnTo>
                  <a:pt x="170302" y="290242"/>
                </a:lnTo>
                <a:cubicBezTo>
                  <a:pt x="170302" y="293118"/>
                  <a:pt x="168497" y="294916"/>
                  <a:pt x="165968" y="294916"/>
                </a:cubicBezTo>
                <a:cubicBezTo>
                  <a:pt x="163440" y="294916"/>
                  <a:pt x="161273" y="293118"/>
                  <a:pt x="161273" y="290242"/>
                </a:cubicBezTo>
                <a:lnTo>
                  <a:pt x="161273" y="269033"/>
                </a:lnTo>
                <a:cubicBezTo>
                  <a:pt x="161273" y="265438"/>
                  <a:pt x="159105" y="263281"/>
                  <a:pt x="155132" y="263281"/>
                </a:cubicBezTo>
                <a:cubicBezTo>
                  <a:pt x="143213" y="263281"/>
                  <a:pt x="122986" y="261484"/>
                  <a:pt x="120819" y="249261"/>
                </a:cubicBezTo>
                <a:cubicBezTo>
                  <a:pt x="119013" y="239555"/>
                  <a:pt x="120097" y="226613"/>
                  <a:pt x="120819" y="220143"/>
                </a:cubicBezTo>
                <a:cubicBezTo>
                  <a:pt x="117207" y="218705"/>
                  <a:pt x="111067" y="215829"/>
                  <a:pt x="105649" y="212953"/>
                </a:cubicBezTo>
                <a:cubicBezTo>
                  <a:pt x="100953" y="210077"/>
                  <a:pt x="99509" y="206842"/>
                  <a:pt x="99148" y="204685"/>
                </a:cubicBezTo>
                <a:cubicBezTo>
                  <a:pt x="98425" y="199293"/>
                  <a:pt x="101676" y="194260"/>
                  <a:pt x="103482" y="192103"/>
                </a:cubicBezTo>
                <a:cubicBezTo>
                  <a:pt x="116485" y="177005"/>
                  <a:pt x="120097" y="166220"/>
                  <a:pt x="120458" y="164063"/>
                </a:cubicBezTo>
                <a:cubicBezTo>
                  <a:pt x="120819" y="116611"/>
                  <a:pt x="159828" y="77787"/>
                  <a:pt x="207867" y="77787"/>
                </a:cubicBezTo>
                <a:close/>
                <a:moveTo>
                  <a:pt x="69498" y="9002"/>
                </a:moveTo>
                <a:cubicBezTo>
                  <a:pt x="78500" y="15844"/>
                  <a:pt x="84622" y="26647"/>
                  <a:pt x="86062" y="38530"/>
                </a:cubicBezTo>
                <a:lnTo>
                  <a:pt x="285913" y="38530"/>
                </a:lnTo>
                <a:cubicBezTo>
                  <a:pt x="283392" y="21966"/>
                  <a:pt x="269349" y="9002"/>
                  <a:pt x="252064" y="9002"/>
                </a:cubicBezTo>
                <a:lnTo>
                  <a:pt x="69498" y="9002"/>
                </a:lnTo>
                <a:close/>
                <a:moveTo>
                  <a:pt x="43211" y="0"/>
                </a:moveTo>
                <a:lnTo>
                  <a:pt x="252064" y="0"/>
                </a:lnTo>
                <a:cubicBezTo>
                  <a:pt x="275830" y="0"/>
                  <a:pt x="294915" y="19445"/>
                  <a:pt x="294915" y="42851"/>
                </a:cubicBezTo>
                <a:cubicBezTo>
                  <a:pt x="294915" y="45371"/>
                  <a:pt x="293115" y="47532"/>
                  <a:pt x="290594" y="47532"/>
                </a:cubicBezTo>
                <a:lnTo>
                  <a:pt x="256385" y="47532"/>
                </a:lnTo>
                <a:lnTo>
                  <a:pt x="256385" y="70938"/>
                </a:lnTo>
                <a:cubicBezTo>
                  <a:pt x="256385" y="73098"/>
                  <a:pt x="254585" y="75259"/>
                  <a:pt x="252064" y="75259"/>
                </a:cubicBezTo>
                <a:cubicBezTo>
                  <a:pt x="249544" y="75259"/>
                  <a:pt x="247743" y="73098"/>
                  <a:pt x="247743" y="70938"/>
                </a:cubicBezTo>
                <a:lnTo>
                  <a:pt x="247743" y="47532"/>
                </a:lnTo>
                <a:lnTo>
                  <a:pt x="81741" y="47532"/>
                </a:lnTo>
                <a:cubicBezTo>
                  <a:pt x="79220" y="47532"/>
                  <a:pt x="77420" y="45371"/>
                  <a:pt x="77420" y="42851"/>
                </a:cubicBezTo>
                <a:cubicBezTo>
                  <a:pt x="77420" y="24126"/>
                  <a:pt x="61936" y="9002"/>
                  <a:pt x="43211" y="9002"/>
                </a:cubicBezTo>
                <a:cubicBezTo>
                  <a:pt x="24486" y="9002"/>
                  <a:pt x="9002" y="24126"/>
                  <a:pt x="9002" y="42851"/>
                </a:cubicBezTo>
                <a:lnTo>
                  <a:pt x="9002" y="285913"/>
                </a:lnTo>
                <a:lnTo>
                  <a:pt x="142596" y="285913"/>
                </a:lnTo>
                <a:cubicBezTo>
                  <a:pt x="144757" y="285913"/>
                  <a:pt x="146917" y="288073"/>
                  <a:pt x="146917" y="290234"/>
                </a:cubicBezTo>
                <a:cubicBezTo>
                  <a:pt x="146917" y="293115"/>
                  <a:pt x="144757" y="294915"/>
                  <a:pt x="142596" y="294915"/>
                </a:cubicBezTo>
                <a:lnTo>
                  <a:pt x="142236" y="294915"/>
                </a:lnTo>
                <a:lnTo>
                  <a:pt x="4681" y="294555"/>
                </a:lnTo>
                <a:cubicBezTo>
                  <a:pt x="2160" y="294555"/>
                  <a:pt x="0" y="292755"/>
                  <a:pt x="0" y="290234"/>
                </a:cubicBezTo>
                <a:lnTo>
                  <a:pt x="0" y="42851"/>
                </a:lnTo>
                <a:cubicBezTo>
                  <a:pt x="0" y="19445"/>
                  <a:pt x="19445" y="0"/>
                  <a:pt x="43211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txBody>
          <a:bodyPr anchor="ctr"/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50" name="Freeform 323"/>
          <p:cNvSpPr>
            <a:spLocks noEditPoints="1"/>
          </p:cNvSpPr>
          <p:nvPr/>
        </p:nvSpPr>
        <p:spPr bwMode="auto">
          <a:xfrm>
            <a:off x="6225897" y="2667551"/>
            <a:ext cx="480000" cy="480000"/>
          </a:xfrm>
          <a:custGeom>
            <a:avLst/>
            <a:gdLst>
              <a:gd name="T0" fmla="*/ 88 w 176"/>
              <a:gd name="T1" fmla="*/ 40 h 176"/>
              <a:gd name="T2" fmla="*/ 40 w 176"/>
              <a:gd name="T3" fmla="*/ 88 h 176"/>
              <a:gd name="T4" fmla="*/ 88 w 176"/>
              <a:gd name="T5" fmla="*/ 136 h 176"/>
              <a:gd name="T6" fmla="*/ 136 w 176"/>
              <a:gd name="T7" fmla="*/ 88 h 176"/>
              <a:gd name="T8" fmla="*/ 88 w 176"/>
              <a:gd name="T9" fmla="*/ 40 h 176"/>
              <a:gd name="T10" fmla="*/ 88 w 176"/>
              <a:gd name="T11" fmla="*/ 48 h 176"/>
              <a:gd name="T12" fmla="*/ 113 w 176"/>
              <a:gd name="T13" fmla="*/ 57 h 176"/>
              <a:gd name="T14" fmla="*/ 92 w 176"/>
              <a:gd name="T15" fmla="*/ 70 h 176"/>
              <a:gd name="T16" fmla="*/ 76 w 176"/>
              <a:gd name="T17" fmla="*/ 50 h 176"/>
              <a:gd name="T18" fmla="*/ 88 w 176"/>
              <a:gd name="T19" fmla="*/ 48 h 176"/>
              <a:gd name="T20" fmla="*/ 68 w 176"/>
              <a:gd name="T21" fmla="*/ 53 h 176"/>
              <a:gd name="T22" fmla="*/ 84 w 176"/>
              <a:gd name="T23" fmla="*/ 73 h 176"/>
              <a:gd name="T24" fmla="*/ 49 w 176"/>
              <a:gd name="T25" fmla="*/ 80 h 176"/>
              <a:gd name="T26" fmla="*/ 68 w 176"/>
              <a:gd name="T27" fmla="*/ 53 h 176"/>
              <a:gd name="T28" fmla="*/ 48 w 176"/>
              <a:gd name="T29" fmla="*/ 88 h 176"/>
              <a:gd name="T30" fmla="*/ 88 w 176"/>
              <a:gd name="T31" fmla="*/ 80 h 176"/>
              <a:gd name="T32" fmla="*/ 92 w 176"/>
              <a:gd name="T33" fmla="*/ 88 h 176"/>
              <a:gd name="T34" fmla="*/ 59 w 176"/>
              <a:gd name="T35" fmla="*/ 115 h 176"/>
              <a:gd name="T36" fmla="*/ 48 w 176"/>
              <a:gd name="T37" fmla="*/ 88 h 176"/>
              <a:gd name="T38" fmla="*/ 88 w 176"/>
              <a:gd name="T39" fmla="*/ 128 h 176"/>
              <a:gd name="T40" fmla="*/ 65 w 176"/>
              <a:gd name="T41" fmla="*/ 121 h 176"/>
              <a:gd name="T42" fmla="*/ 95 w 176"/>
              <a:gd name="T43" fmla="*/ 96 h 176"/>
              <a:gd name="T44" fmla="*/ 100 w 176"/>
              <a:gd name="T45" fmla="*/ 126 h 176"/>
              <a:gd name="T46" fmla="*/ 88 w 176"/>
              <a:gd name="T47" fmla="*/ 128 h 176"/>
              <a:gd name="T48" fmla="*/ 108 w 176"/>
              <a:gd name="T49" fmla="*/ 123 h 176"/>
              <a:gd name="T50" fmla="*/ 103 w 176"/>
              <a:gd name="T51" fmla="*/ 94 h 176"/>
              <a:gd name="T52" fmla="*/ 116 w 176"/>
              <a:gd name="T53" fmla="*/ 92 h 176"/>
              <a:gd name="T54" fmla="*/ 128 w 176"/>
              <a:gd name="T55" fmla="*/ 93 h 176"/>
              <a:gd name="T56" fmla="*/ 108 w 176"/>
              <a:gd name="T57" fmla="*/ 123 h 176"/>
              <a:gd name="T58" fmla="*/ 116 w 176"/>
              <a:gd name="T59" fmla="*/ 84 h 176"/>
              <a:gd name="T60" fmla="*/ 100 w 176"/>
              <a:gd name="T61" fmla="*/ 86 h 176"/>
              <a:gd name="T62" fmla="*/ 96 w 176"/>
              <a:gd name="T63" fmla="*/ 77 h 176"/>
              <a:gd name="T64" fmla="*/ 119 w 176"/>
              <a:gd name="T65" fmla="*/ 63 h 176"/>
              <a:gd name="T66" fmla="*/ 128 w 176"/>
              <a:gd name="T67" fmla="*/ 85 h 176"/>
              <a:gd name="T68" fmla="*/ 116 w 176"/>
              <a:gd name="T69" fmla="*/ 84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98" y="48"/>
                  <a:pt x="106" y="51"/>
                  <a:pt x="113" y="57"/>
                </a:cubicBezTo>
                <a:cubicBezTo>
                  <a:pt x="107" y="62"/>
                  <a:pt x="100" y="67"/>
                  <a:pt x="92" y="70"/>
                </a:cubicBezTo>
                <a:cubicBezTo>
                  <a:pt x="87" y="63"/>
                  <a:pt x="82" y="56"/>
                  <a:pt x="76" y="50"/>
                </a:cubicBezTo>
                <a:cubicBezTo>
                  <a:pt x="80" y="49"/>
                  <a:pt x="84" y="48"/>
                  <a:pt x="88" y="48"/>
                </a:cubicBezTo>
                <a:moveTo>
                  <a:pt x="68" y="53"/>
                </a:moveTo>
                <a:cubicBezTo>
                  <a:pt x="74" y="59"/>
                  <a:pt x="80" y="66"/>
                  <a:pt x="84" y="73"/>
                </a:cubicBezTo>
                <a:cubicBezTo>
                  <a:pt x="73" y="77"/>
                  <a:pt x="61" y="80"/>
                  <a:pt x="49" y="80"/>
                </a:cubicBezTo>
                <a:cubicBezTo>
                  <a:pt x="51" y="69"/>
                  <a:pt x="58" y="59"/>
                  <a:pt x="68" y="53"/>
                </a:cubicBezTo>
                <a:moveTo>
                  <a:pt x="48" y="88"/>
                </a:moveTo>
                <a:cubicBezTo>
                  <a:pt x="62" y="88"/>
                  <a:pt x="76" y="85"/>
                  <a:pt x="88" y="80"/>
                </a:cubicBezTo>
                <a:cubicBezTo>
                  <a:pt x="90" y="83"/>
                  <a:pt x="91" y="86"/>
                  <a:pt x="92" y="88"/>
                </a:cubicBezTo>
                <a:cubicBezTo>
                  <a:pt x="78" y="94"/>
                  <a:pt x="67" y="103"/>
                  <a:pt x="59" y="115"/>
                </a:cubicBezTo>
                <a:cubicBezTo>
                  <a:pt x="52" y="108"/>
                  <a:pt x="48" y="99"/>
                  <a:pt x="48" y="88"/>
                </a:cubicBezTo>
                <a:moveTo>
                  <a:pt x="88" y="128"/>
                </a:moveTo>
                <a:cubicBezTo>
                  <a:pt x="79" y="128"/>
                  <a:pt x="71" y="125"/>
                  <a:pt x="65" y="121"/>
                </a:cubicBezTo>
                <a:cubicBezTo>
                  <a:pt x="72" y="109"/>
                  <a:pt x="82" y="101"/>
                  <a:pt x="95" y="96"/>
                </a:cubicBezTo>
                <a:cubicBezTo>
                  <a:pt x="98" y="105"/>
                  <a:pt x="100" y="116"/>
                  <a:pt x="100" y="126"/>
                </a:cubicBezTo>
                <a:cubicBezTo>
                  <a:pt x="96" y="127"/>
                  <a:pt x="92" y="128"/>
                  <a:pt x="88" y="128"/>
                </a:cubicBezTo>
                <a:moveTo>
                  <a:pt x="108" y="123"/>
                </a:moveTo>
                <a:cubicBezTo>
                  <a:pt x="107" y="113"/>
                  <a:pt x="106" y="103"/>
                  <a:pt x="103" y="94"/>
                </a:cubicBezTo>
                <a:cubicBezTo>
                  <a:pt x="107" y="93"/>
                  <a:pt x="111" y="92"/>
                  <a:pt x="116" y="92"/>
                </a:cubicBezTo>
                <a:cubicBezTo>
                  <a:pt x="120" y="92"/>
                  <a:pt x="124" y="93"/>
                  <a:pt x="128" y="93"/>
                </a:cubicBezTo>
                <a:cubicBezTo>
                  <a:pt x="126" y="106"/>
                  <a:pt x="118" y="117"/>
                  <a:pt x="108" y="123"/>
                </a:cubicBezTo>
                <a:moveTo>
                  <a:pt x="116" y="84"/>
                </a:moveTo>
                <a:cubicBezTo>
                  <a:pt x="110" y="84"/>
                  <a:pt x="105" y="85"/>
                  <a:pt x="100" y="86"/>
                </a:cubicBezTo>
                <a:cubicBezTo>
                  <a:pt x="99" y="83"/>
                  <a:pt x="97" y="80"/>
                  <a:pt x="96" y="77"/>
                </a:cubicBezTo>
                <a:cubicBezTo>
                  <a:pt x="104" y="73"/>
                  <a:pt x="112" y="68"/>
                  <a:pt x="119" y="63"/>
                </a:cubicBezTo>
                <a:cubicBezTo>
                  <a:pt x="124" y="69"/>
                  <a:pt x="127" y="77"/>
                  <a:pt x="128" y="85"/>
                </a:cubicBezTo>
                <a:cubicBezTo>
                  <a:pt x="124" y="84"/>
                  <a:pt x="120" y="84"/>
                  <a:pt x="116" y="8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52" name="Freeform 99"/>
          <p:cNvSpPr>
            <a:spLocks noEditPoints="1"/>
          </p:cNvSpPr>
          <p:nvPr/>
        </p:nvSpPr>
        <p:spPr bwMode="auto">
          <a:xfrm>
            <a:off x="5091387" y="2624927"/>
            <a:ext cx="480000" cy="480000"/>
          </a:xfrm>
          <a:custGeom>
            <a:avLst/>
            <a:gdLst>
              <a:gd name="T0" fmla="*/ 44 w 176"/>
              <a:gd name="T1" fmla="*/ 64 h 176"/>
              <a:gd name="T2" fmla="*/ 64 w 176"/>
              <a:gd name="T3" fmla="*/ 44 h 176"/>
              <a:gd name="T4" fmla="*/ 44 w 176"/>
              <a:gd name="T5" fmla="*/ 24 h 176"/>
              <a:gd name="T6" fmla="*/ 24 w 176"/>
              <a:gd name="T7" fmla="*/ 44 h 176"/>
              <a:gd name="T8" fmla="*/ 44 w 176"/>
              <a:gd name="T9" fmla="*/ 64 h 176"/>
              <a:gd name="T10" fmla="*/ 44 w 176"/>
              <a:gd name="T11" fmla="*/ 32 h 176"/>
              <a:gd name="T12" fmla="*/ 56 w 176"/>
              <a:gd name="T13" fmla="*/ 44 h 176"/>
              <a:gd name="T14" fmla="*/ 44 w 176"/>
              <a:gd name="T15" fmla="*/ 56 h 176"/>
              <a:gd name="T16" fmla="*/ 32 w 176"/>
              <a:gd name="T17" fmla="*/ 44 h 176"/>
              <a:gd name="T18" fmla="*/ 44 w 176"/>
              <a:gd name="T19" fmla="*/ 32 h 176"/>
              <a:gd name="T20" fmla="*/ 152 w 176"/>
              <a:gd name="T21" fmla="*/ 147 h 176"/>
              <a:gd name="T22" fmla="*/ 152 w 176"/>
              <a:gd name="T23" fmla="*/ 146 h 176"/>
              <a:gd name="T24" fmla="*/ 151 w 176"/>
              <a:gd name="T25" fmla="*/ 145 h 176"/>
              <a:gd name="T26" fmla="*/ 116 w 176"/>
              <a:gd name="T27" fmla="*/ 95 h 176"/>
              <a:gd name="T28" fmla="*/ 116 w 176"/>
              <a:gd name="T29" fmla="*/ 95 h 176"/>
              <a:gd name="T30" fmla="*/ 112 w 176"/>
              <a:gd name="T31" fmla="*/ 92 h 176"/>
              <a:gd name="T32" fmla="*/ 109 w 176"/>
              <a:gd name="T33" fmla="*/ 93 h 176"/>
              <a:gd name="T34" fmla="*/ 93 w 176"/>
              <a:gd name="T35" fmla="*/ 110 h 176"/>
              <a:gd name="T36" fmla="*/ 72 w 176"/>
              <a:gd name="T37" fmla="*/ 78 h 176"/>
              <a:gd name="T38" fmla="*/ 68 w 176"/>
              <a:gd name="T39" fmla="*/ 76 h 176"/>
              <a:gd name="T40" fmla="*/ 65 w 176"/>
              <a:gd name="T41" fmla="*/ 78 h 176"/>
              <a:gd name="T42" fmla="*/ 65 w 176"/>
              <a:gd name="T43" fmla="*/ 78 h 176"/>
              <a:gd name="T44" fmla="*/ 25 w 176"/>
              <a:gd name="T45" fmla="*/ 146 h 176"/>
              <a:gd name="T46" fmla="*/ 25 w 176"/>
              <a:gd name="T47" fmla="*/ 146 h 176"/>
              <a:gd name="T48" fmla="*/ 24 w 176"/>
              <a:gd name="T49" fmla="*/ 148 h 176"/>
              <a:gd name="T50" fmla="*/ 28 w 176"/>
              <a:gd name="T51" fmla="*/ 152 h 176"/>
              <a:gd name="T52" fmla="*/ 148 w 176"/>
              <a:gd name="T53" fmla="*/ 152 h 176"/>
              <a:gd name="T54" fmla="*/ 152 w 176"/>
              <a:gd name="T55" fmla="*/ 148 h 176"/>
              <a:gd name="T56" fmla="*/ 152 w 176"/>
              <a:gd name="T57" fmla="*/ 147 h 176"/>
              <a:gd name="T58" fmla="*/ 35 w 176"/>
              <a:gd name="T59" fmla="*/ 144 h 176"/>
              <a:gd name="T60" fmla="*/ 68 w 176"/>
              <a:gd name="T61" fmla="*/ 87 h 176"/>
              <a:gd name="T62" fmla="*/ 88 w 176"/>
              <a:gd name="T63" fmla="*/ 118 h 176"/>
              <a:gd name="T64" fmla="*/ 89 w 176"/>
              <a:gd name="T65" fmla="*/ 119 h 176"/>
              <a:gd name="T66" fmla="*/ 89 w 176"/>
              <a:gd name="T67" fmla="*/ 119 h 176"/>
              <a:gd name="T68" fmla="*/ 92 w 176"/>
              <a:gd name="T69" fmla="*/ 120 h 176"/>
              <a:gd name="T70" fmla="*/ 95 w 176"/>
              <a:gd name="T71" fmla="*/ 119 h 176"/>
              <a:gd name="T72" fmla="*/ 112 w 176"/>
              <a:gd name="T73" fmla="*/ 102 h 176"/>
              <a:gd name="T74" fmla="*/ 140 w 176"/>
              <a:gd name="T75" fmla="*/ 144 h 176"/>
              <a:gd name="T76" fmla="*/ 35 w 176"/>
              <a:gd name="T77" fmla="*/ 144 h 176"/>
              <a:gd name="T78" fmla="*/ 160 w 176"/>
              <a:gd name="T79" fmla="*/ 0 h 176"/>
              <a:gd name="T80" fmla="*/ 16 w 176"/>
              <a:gd name="T81" fmla="*/ 0 h 176"/>
              <a:gd name="T82" fmla="*/ 0 w 176"/>
              <a:gd name="T83" fmla="*/ 16 h 176"/>
              <a:gd name="T84" fmla="*/ 0 w 176"/>
              <a:gd name="T85" fmla="*/ 160 h 176"/>
              <a:gd name="T86" fmla="*/ 16 w 176"/>
              <a:gd name="T87" fmla="*/ 176 h 176"/>
              <a:gd name="T88" fmla="*/ 160 w 176"/>
              <a:gd name="T89" fmla="*/ 176 h 176"/>
              <a:gd name="T90" fmla="*/ 176 w 176"/>
              <a:gd name="T91" fmla="*/ 160 h 176"/>
              <a:gd name="T92" fmla="*/ 176 w 176"/>
              <a:gd name="T93" fmla="*/ 16 h 176"/>
              <a:gd name="T94" fmla="*/ 160 w 176"/>
              <a:gd name="T95" fmla="*/ 0 h 176"/>
              <a:gd name="T96" fmla="*/ 168 w 176"/>
              <a:gd name="T97" fmla="*/ 160 h 176"/>
              <a:gd name="T98" fmla="*/ 160 w 176"/>
              <a:gd name="T99" fmla="*/ 168 h 176"/>
              <a:gd name="T100" fmla="*/ 16 w 176"/>
              <a:gd name="T101" fmla="*/ 168 h 176"/>
              <a:gd name="T102" fmla="*/ 8 w 176"/>
              <a:gd name="T103" fmla="*/ 160 h 176"/>
              <a:gd name="T104" fmla="*/ 8 w 176"/>
              <a:gd name="T105" fmla="*/ 16 h 176"/>
              <a:gd name="T106" fmla="*/ 16 w 176"/>
              <a:gd name="T107" fmla="*/ 8 h 176"/>
              <a:gd name="T108" fmla="*/ 160 w 176"/>
              <a:gd name="T109" fmla="*/ 8 h 176"/>
              <a:gd name="T110" fmla="*/ 168 w 176"/>
              <a:gd name="T111" fmla="*/ 16 h 176"/>
              <a:gd name="T112" fmla="*/ 168 w 176"/>
              <a:gd name="T113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44" y="64"/>
                </a:moveTo>
                <a:cubicBezTo>
                  <a:pt x="55" y="64"/>
                  <a:pt x="64" y="55"/>
                  <a:pt x="64" y="44"/>
                </a:cubicBezTo>
                <a:cubicBezTo>
                  <a:pt x="64" y="33"/>
                  <a:pt x="55" y="24"/>
                  <a:pt x="44" y="24"/>
                </a:cubicBezTo>
                <a:cubicBezTo>
                  <a:pt x="33" y="24"/>
                  <a:pt x="24" y="33"/>
                  <a:pt x="24" y="44"/>
                </a:cubicBezTo>
                <a:cubicBezTo>
                  <a:pt x="24" y="55"/>
                  <a:pt x="33" y="64"/>
                  <a:pt x="44" y="64"/>
                </a:cubicBezTo>
                <a:moveTo>
                  <a:pt x="44" y="32"/>
                </a:moveTo>
                <a:cubicBezTo>
                  <a:pt x="51" y="32"/>
                  <a:pt x="56" y="37"/>
                  <a:pt x="56" y="44"/>
                </a:cubicBezTo>
                <a:cubicBezTo>
                  <a:pt x="56" y="51"/>
                  <a:pt x="51" y="56"/>
                  <a:pt x="44" y="56"/>
                </a:cubicBezTo>
                <a:cubicBezTo>
                  <a:pt x="37" y="56"/>
                  <a:pt x="32" y="51"/>
                  <a:pt x="32" y="44"/>
                </a:cubicBezTo>
                <a:cubicBezTo>
                  <a:pt x="32" y="37"/>
                  <a:pt x="37" y="32"/>
                  <a:pt x="44" y="32"/>
                </a:cubicBezTo>
                <a:moveTo>
                  <a:pt x="152" y="147"/>
                </a:moveTo>
                <a:cubicBezTo>
                  <a:pt x="152" y="146"/>
                  <a:pt x="152" y="146"/>
                  <a:pt x="152" y="146"/>
                </a:cubicBezTo>
                <a:cubicBezTo>
                  <a:pt x="151" y="146"/>
                  <a:pt x="151" y="146"/>
                  <a:pt x="151" y="14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5" y="93"/>
                  <a:pt x="114" y="92"/>
                  <a:pt x="112" y="92"/>
                </a:cubicBezTo>
                <a:cubicBezTo>
                  <a:pt x="111" y="92"/>
                  <a:pt x="110" y="92"/>
                  <a:pt x="109" y="93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7"/>
                  <a:pt x="70" y="76"/>
                  <a:pt x="68" y="76"/>
                </a:cubicBezTo>
                <a:cubicBezTo>
                  <a:pt x="67" y="76"/>
                  <a:pt x="65" y="77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4" y="146"/>
                  <a:pt x="24" y="147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47"/>
                  <a:pt x="152" y="147"/>
                  <a:pt x="152" y="147"/>
                </a:cubicBezTo>
                <a:close/>
                <a:moveTo>
                  <a:pt x="35" y="144"/>
                </a:moveTo>
                <a:cubicBezTo>
                  <a:pt x="68" y="87"/>
                  <a:pt x="68" y="87"/>
                  <a:pt x="68" y="8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9" y="118"/>
                  <a:pt x="89" y="118"/>
                  <a:pt x="89" y="1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0" y="120"/>
                  <a:pt x="91" y="120"/>
                  <a:pt x="92" y="120"/>
                </a:cubicBezTo>
                <a:cubicBezTo>
                  <a:pt x="93" y="120"/>
                  <a:pt x="94" y="120"/>
                  <a:pt x="95" y="119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40" y="144"/>
                  <a:pt x="140" y="144"/>
                  <a:pt x="140" y="144"/>
                </a:cubicBezTo>
                <a:lnTo>
                  <a:pt x="35" y="144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53" name="Right Triangle 14"/>
          <p:cNvSpPr/>
          <p:nvPr/>
        </p:nvSpPr>
        <p:spPr bwMode="auto">
          <a:xfrm rot="16200000">
            <a:off x="10668000" y="5431768"/>
            <a:ext cx="1219200" cy="12192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2"/>
          <p:cNvSpPr txBox="1">
            <a:spLocks/>
          </p:cNvSpPr>
          <p:nvPr/>
        </p:nvSpPr>
        <p:spPr>
          <a:xfrm>
            <a:off x="484854" y="257541"/>
            <a:ext cx="11157817" cy="6605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КЛЮЧЕВЫЕ ОРИЕНТИРЫ СИСТЕМЫ ВОСПИТАНИЯ МОЛОДЕЖИ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0" y="1625089"/>
            <a:ext cx="6604961" cy="24107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29625" y="1847689"/>
            <a:ext cx="344306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6"/>
                </a:solidFill>
                <a:latin typeface="Century Gothic" panose="020B0502020202020204" pitchFamily="34" charset="0"/>
              </a:rPr>
              <a:t>ОК 01. Выбирать способы решения задач профессиональной деятельности, применительно к различным контекстам.</a:t>
            </a:r>
          </a:p>
          <a:p>
            <a:pPr algn="just"/>
            <a:r>
              <a:rPr lang="ru-RU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ОК 02. Осуществлять поиск, анализ и интерпретацию информации, необходимой для выполнения задач профессиональной деятельности.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ОК 03. Планировать и реализовывать собственное профессиональное и личностное развитие</a:t>
            </a:r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endParaRPr lang="en-US" sz="1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ОК 04. Работать в коллективе и команде, эффективно взаимодействовать с коллегами, руководством, клиентами.</a:t>
            </a:r>
          </a:p>
          <a:p>
            <a:pPr algn="just"/>
            <a:r>
              <a:rPr lang="ru-RU" sz="1400" dirty="0">
                <a:solidFill>
                  <a:schemeClr val="accent6"/>
                </a:solidFill>
                <a:latin typeface="Century Gothic" panose="020B0502020202020204" pitchFamily="34" charset="0"/>
              </a:rPr>
              <a:t>ОК 05. Осуществлять устную и письменную коммуникацию на государственном языке с учетом особенностей социального и культурного </a:t>
            </a:r>
            <a:r>
              <a:rPr lang="ru-RU" sz="1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контекста</a:t>
            </a:r>
            <a:endParaRPr lang="ru-RU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5" y="4002124"/>
            <a:ext cx="81724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ОК 06. Проявлять гражданско-патриотическую позицию, демонстрировать осознанное поведение на основе традиционных общечеловеческих ценностей.</a:t>
            </a:r>
          </a:p>
          <a:p>
            <a:r>
              <a:rPr lang="ru-RU" sz="14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ОК </a:t>
            </a:r>
            <a:r>
              <a:rPr lang="ru-RU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07. Содействовать сохранению окружающей среды, ресурсосбережению, эффективно действовать в чрезвычайных ситуациях.</a:t>
            </a:r>
          </a:p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OK 08. Испо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льзовать </a:t>
            </a:r>
            <a:r>
              <a:rPr lang="ru-RU" sz="1400" dirty="0">
                <a:solidFill>
                  <a:schemeClr val="accent6"/>
                </a:solidFill>
                <a:latin typeface="Century Gothic" panose="020B0502020202020204" pitchFamily="34" charset="0"/>
              </a:rPr>
              <a:t>средства физической культуры для сохранения и укрепления здоровья в процессе профессиональной деятельности и поддержания необходимого уровня физической подготовленности.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ОК 09. Использовать информационные технологии в профессиональной деятельности.</a:t>
            </a:r>
          </a:p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ОК 10. Пользоваться профессиональной документацией на государственном и иностранном языках.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ОК 11. Планировать предпринимательскую деятельность в профессиональной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2467915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 rot="5400000">
            <a:off x="5470708" y="2072424"/>
            <a:ext cx="4039395" cy="2675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 rot="5400000">
            <a:off x="2681899" y="2072423"/>
            <a:ext cx="4039395" cy="26754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18923" y="4069435"/>
            <a:ext cx="2942964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Проектная деятельность</a:t>
            </a:r>
            <a:endParaRPr lang="en-US" sz="213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90130" y="3901072"/>
            <a:ext cx="2942964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Операционная</a:t>
            </a:r>
          </a:p>
          <a:p>
            <a:pPr algn="ctr"/>
            <a:r>
              <a:rPr lang="ru-RU" sz="2133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(текущая) деятельность</a:t>
            </a:r>
            <a:endParaRPr lang="en-US" sz="213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5071" y="1522254"/>
            <a:ext cx="2858151" cy="51706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Представляет собой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структурированный набор работ, характеризующийся повторяемостью и направленный на реализацию определенных функций и поддержание жизнедеятельности организации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Направлена на поддержание жизнедеятельности </a:t>
            </a:r>
            <a:r>
              <a:rPr lang="ru-RU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(стабильность)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Уровень определенности (рисков) – </a:t>
            </a:r>
            <a:r>
              <a:rPr lang="ru-RU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низкий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Дата окончания точно </a:t>
            </a:r>
            <a:r>
              <a:rPr lang="ru-RU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не определена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Выполняется </a:t>
            </a:r>
            <a:r>
              <a:rPr lang="ru-RU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постоянными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группами людей</a:t>
            </a:r>
          </a:p>
          <a:p>
            <a:pPr algn="just"/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r="21983"/>
          <a:stretch>
            <a:fillRect/>
          </a:stretch>
        </p:blipFill>
        <p:spPr>
          <a:xfrm>
            <a:off x="3486213" y="1509281"/>
            <a:ext cx="2426209" cy="2426209"/>
          </a:xfrm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entury Gothic" panose="020B0502020202020204" pitchFamily="34" charset="0"/>
              </a:rPr>
              <a:t>СРАВНЕНИЕ ПОНЯТИЙ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r="16638"/>
          <a:stretch>
            <a:fillRect/>
          </a:stretch>
        </p:blipFill>
        <p:spPr>
          <a:xfrm>
            <a:off x="6275022" y="1509281"/>
            <a:ext cx="2426209" cy="2426209"/>
          </a:xfrm>
        </p:spPr>
      </p:pic>
      <p:sp>
        <p:nvSpPr>
          <p:cNvPr id="20" name="Rectangle 42"/>
          <p:cNvSpPr/>
          <p:nvPr/>
        </p:nvSpPr>
        <p:spPr>
          <a:xfrm>
            <a:off x="9003815" y="1522254"/>
            <a:ext cx="2858151" cy="38779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Вид деятельности,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осуществляемая в виде проектов, которые могут объединяться в программы и портфели проектов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Направлена на </a:t>
            </a:r>
            <a:r>
              <a:rPr lang="ru-RU" sz="14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развитие/изменение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Уровень определенности (рисков) – </a:t>
            </a:r>
            <a:r>
              <a:rPr lang="ru-RU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высокий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Жестко </a:t>
            </a:r>
            <a:r>
              <a:rPr lang="ru-RU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ограничена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во времени</a:t>
            </a:r>
            <a:endParaRPr lang="ru-RU" sz="1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Выполняется </a:t>
            </a:r>
            <a:r>
              <a:rPr lang="ru-RU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временными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командами</a:t>
            </a:r>
          </a:p>
          <a:p>
            <a:pPr algn="just"/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29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>
          <a:xfrm>
            <a:off x="1036407" y="1564485"/>
            <a:ext cx="4097104" cy="4097104"/>
          </a:xfrm>
        </p:spPr>
      </p:pic>
      <p:sp>
        <p:nvSpPr>
          <p:cNvPr id="8" name="Rectangle 7"/>
          <p:cNvSpPr/>
          <p:nvPr/>
        </p:nvSpPr>
        <p:spPr>
          <a:xfrm>
            <a:off x="4983313" y="4744997"/>
            <a:ext cx="2051053" cy="52322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Ограниченность во времени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265082"/>
            <a:ext cx="5892800" cy="1231106"/>
          </a:xfrm>
          <a:prstGeom prst="rect">
            <a:avLst/>
          </a:prstGeom>
          <a:noFill/>
        </p:spPr>
        <p:txBody>
          <a:bodyPr wrap="square" tIns="121920" rIns="121920" bIns="121920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Совокупность взаимосвязанных мероприятий, направленных на получение значимых уникальных результатов в условиях неопределенности, временных, ресурсных и иных ограничений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4341" y="3735845"/>
            <a:ext cx="889000" cy="88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167" y="3995678"/>
            <a:ext cx="419346" cy="369332"/>
          </a:xfrm>
          <a:prstGeom prst="rect">
            <a:avLst/>
          </a:prstGeom>
          <a:noFill/>
        </p:spPr>
        <p:txBody>
          <a:bodyPr wrap="none" lIns="121920" tIns="0" rIns="121920" bIns="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35284" y="3735845"/>
            <a:ext cx="889000" cy="88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0111" y="3995678"/>
            <a:ext cx="419346" cy="369332"/>
          </a:xfrm>
          <a:prstGeom prst="rect">
            <a:avLst/>
          </a:prstGeom>
          <a:noFill/>
        </p:spPr>
        <p:txBody>
          <a:bodyPr wrap="none" lIns="121920" tIns="0" rIns="121920" bIns="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4257" y="4744997"/>
            <a:ext cx="2051053" cy="738664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Наличие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новизны (уникальности)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06227" y="3735845"/>
            <a:ext cx="889000" cy="88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1054" y="3995678"/>
            <a:ext cx="419346" cy="369332"/>
          </a:xfrm>
          <a:prstGeom prst="rect">
            <a:avLst/>
          </a:prstGeom>
          <a:noFill/>
        </p:spPr>
        <p:txBody>
          <a:bodyPr wrap="none" lIns="121920" tIns="0" rIns="121920" bIns="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200" y="4744997"/>
            <a:ext cx="2051053" cy="52322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Ограниченность по ресурсам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406569" y="3735845"/>
            <a:ext cx="889000" cy="88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41396" y="3995678"/>
            <a:ext cx="419346" cy="369332"/>
          </a:xfrm>
          <a:prstGeom prst="rect">
            <a:avLst/>
          </a:prstGeom>
          <a:noFill/>
        </p:spPr>
        <p:txBody>
          <a:bodyPr wrap="none" lIns="121920" tIns="0" rIns="121920" bIns="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25542" y="4744997"/>
            <a:ext cx="2051053" cy="738664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Конкретные, измеримые цели и результаты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6399" y="1902149"/>
            <a:ext cx="4666212" cy="4205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133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Проект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28"/>
          <p:cNvSpPr>
            <a:spLocks noGrp="1"/>
          </p:cNvSpPr>
          <p:nvPr>
            <p:ph type="title"/>
          </p:nvPr>
        </p:nvSpPr>
        <p:spPr>
          <a:xfrm>
            <a:off x="344107" y="455085"/>
            <a:ext cx="11157817" cy="66051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Century Gothic" panose="020B0502020202020204" pitchFamily="34" charset="0"/>
              </a:rPr>
              <a:t>ОПРЕДЕЛЕНИЕ ПОНЯТИЯ «ПРОЕКТ»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Rectangle 13"/>
          <p:cNvSpPr/>
          <p:nvPr/>
        </p:nvSpPr>
        <p:spPr>
          <a:xfrm>
            <a:off x="5853983" y="5612044"/>
            <a:ext cx="2051053" cy="52322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Новые механизмы достижения цели</a:t>
            </a:r>
            <a:endParaRPr lang="en-US" sz="1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13"/>
          <p:cNvSpPr/>
          <p:nvPr/>
        </p:nvSpPr>
        <p:spPr>
          <a:xfrm>
            <a:off x="7414527" y="5594042"/>
            <a:ext cx="2051053" cy="52322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Новые 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</a:t>
            </a:r>
            <a:endParaRPr lang="en-US" sz="1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55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6" b="24986"/>
          <a:stretch>
            <a:fillRect/>
          </a:stretch>
        </p:blipFill>
        <p:spPr/>
      </p:pic>
      <p:sp>
        <p:nvSpPr>
          <p:cNvPr id="14" name="Rounded Rectangle 13"/>
          <p:cNvSpPr/>
          <p:nvPr/>
        </p:nvSpPr>
        <p:spPr bwMode="auto">
          <a:xfrm>
            <a:off x="531779" y="477036"/>
            <a:ext cx="4853021" cy="6380964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733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1089" y="1745110"/>
            <a:ext cx="345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ВЕКТОР ИЗМЕНЕНИЙ</a:t>
            </a:r>
            <a:endParaRPr lang="en-US" sz="373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ooter Text"/>
          <p:cNvSpPr txBox="1"/>
          <p:nvPr/>
        </p:nvSpPr>
        <p:spPr>
          <a:xfrm>
            <a:off x="5588000" y="4412373"/>
            <a:ext cx="6400800" cy="236988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смещение акцентов </a:t>
            </a:r>
            <a:r>
              <a:rPr lang="ru-RU" sz="1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 внешних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по отношению к обучающемуся </a:t>
            </a:r>
            <a:r>
              <a:rPr lang="ru-RU" sz="1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смыслов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образовательного процесса (приобретение знаний как обязанность обучающегося для участия в общественном производстве, ведущая роль педагога в организации поточно-группового образовательного процесса, его оценке, контроле) </a:t>
            </a:r>
            <a:r>
              <a:rPr lang="ru-RU" sz="1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на внутренние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в  целях обеспечения собственной самореализации и карьеры мотивированное и ответственное участие обучающегося в образовательном процессе, построенном на принципах интеграции, возможности обеспечения индивидуальной образовательной траектории, овладения способами деятельности и развития мотивации к обучению в течение всей жизни</a:t>
            </a:r>
          </a:p>
        </p:txBody>
      </p:sp>
    </p:spTree>
    <p:extLst>
      <p:ext uri="{BB962C8B-B14F-4D97-AF65-F5344CB8AC3E}">
        <p14:creationId xmlns:p14="http://schemas.microsoft.com/office/powerpoint/2010/main" val="681171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" b="6641"/>
          <a:stretch>
            <a:fillRect/>
          </a:stretch>
        </p:blipFill>
        <p:spPr/>
      </p:pic>
      <p:sp>
        <p:nvSpPr>
          <p:cNvPr id="26" name="Rounded Rectangle 25"/>
          <p:cNvSpPr/>
          <p:nvPr/>
        </p:nvSpPr>
        <p:spPr bwMode="auto">
          <a:xfrm>
            <a:off x="531779" y="471794"/>
            <a:ext cx="4853021" cy="5914417"/>
          </a:xfrm>
          <a:prstGeom prst="roundRect">
            <a:avLst>
              <a:gd name="adj" fmla="val 1424"/>
            </a:avLst>
          </a:prstGeom>
          <a:solidFill>
            <a:schemeClr val="accent1">
              <a:lumMod val="60000"/>
              <a:lumOff val="40000"/>
              <a:alpha val="7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696032" y="561604"/>
            <a:ext cx="45236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Требуется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переосмысление структуры организации воспитания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как процесса развития определенной системы, в которой растет число элементов, усиливается интенсивность их взаимодействия, их относительная самостоятельность, укрепляются корреляционные связи.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Это не механическое соединение частей, не их сумма, а органическое взаимопроникновение, которое должно обеспечить качественно новый результат, новое системное и целостное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образование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23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5" b="31445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16608"/>
          <a:stretch>
            <a:fillRect/>
          </a:stretch>
        </p:blipFill>
        <p:spPr/>
      </p:pic>
      <p:sp>
        <p:nvSpPr>
          <p:cNvPr id="16" name="Footer Text"/>
          <p:cNvSpPr txBox="1"/>
          <p:nvPr/>
        </p:nvSpPr>
        <p:spPr>
          <a:xfrm>
            <a:off x="5215467" y="1814790"/>
            <a:ext cx="6595533" cy="16006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«Интеграция – это состояние связанности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отдельных дифференцированных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частей и функций системы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 целое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» 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467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67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Большая </a:t>
            </a:r>
            <a:r>
              <a:rPr lang="ru-RU" sz="1467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советская энциклопедия [Текст] / гл. ред. А. М. Прохоров. - 3-е изд. - М.: Советская энциклопедия, 1972. – Т. 10. – С. 307</a:t>
            </a: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517091" y="510577"/>
            <a:ext cx="11157817" cy="6605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ИНТЕГРАТИВНЫЙ  </a:t>
            </a:r>
            <a:br>
              <a:rPr lang="ru-RU" b="1" dirty="0" smtClean="0">
                <a:latin typeface="Century Gothic" panose="020B0502020202020204" pitchFamily="34" charset="0"/>
              </a:rPr>
            </a:br>
            <a:r>
              <a:rPr lang="ru-RU" b="1" dirty="0" smtClean="0">
                <a:latin typeface="Century Gothic" panose="020B0502020202020204" pitchFamily="34" charset="0"/>
              </a:rPr>
              <a:t>ПОДХОД В ОБРАЗОВАНИИ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42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6" name="Shape 9516"/>
          <p:cNvSpPr/>
          <p:nvPr/>
        </p:nvSpPr>
        <p:spPr>
          <a:xfrm>
            <a:off x="4165367" y="1480684"/>
            <a:ext cx="3893459" cy="3893457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Century Gothic" panose="020B0502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75311" y="-1588"/>
            <a:ext cx="7073571" cy="6858000"/>
            <a:chOff x="3319473" y="1851471"/>
            <a:chExt cx="2513784" cy="2521646"/>
          </a:xfrm>
        </p:grpSpPr>
        <p:sp>
          <p:nvSpPr>
            <p:cNvPr id="98" name="Freeform 60"/>
            <p:cNvSpPr>
              <a:spLocks/>
            </p:cNvSpPr>
            <p:nvPr/>
          </p:nvSpPr>
          <p:spPr bwMode="auto">
            <a:xfrm>
              <a:off x="4575055" y="1851471"/>
              <a:ext cx="1087822" cy="1006561"/>
            </a:xfrm>
            <a:custGeom>
              <a:avLst/>
              <a:gdLst/>
              <a:ahLst/>
              <a:cxnLst>
                <a:cxn ang="0">
                  <a:pos x="301" y="174"/>
                </a:cxn>
                <a:cxn ang="0">
                  <a:pos x="120" y="278"/>
                </a:cxn>
                <a:cxn ang="0">
                  <a:pos x="0" y="209"/>
                </a:cxn>
                <a:cxn ang="0">
                  <a:pos x="0" y="0"/>
                </a:cxn>
                <a:cxn ang="0">
                  <a:pos x="301" y="174"/>
                </a:cxn>
              </a:cxnLst>
              <a:rect l="0" t="0" r="r" b="b"/>
              <a:pathLst>
                <a:path w="301" h="278">
                  <a:moveTo>
                    <a:pt x="301" y="174"/>
                  </a:moveTo>
                  <a:cubicBezTo>
                    <a:pt x="120" y="278"/>
                    <a:pt x="120" y="278"/>
                    <a:pt x="120" y="278"/>
                  </a:cubicBezTo>
                  <a:cubicBezTo>
                    <a:pt x="96" y="236"/>
                    <a:pt x="51" y="209"/>
                    <a:pt x="0" y="2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9" y="0"/>
                    <a:pt x="241" y="70"/>
                    <a:pt x="301" y="174"/>
                  </a:cubicBez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entury Gothic" panose="020B0502020202020204" pitchFamily="34" charset="0"/>
              </a:endParaRPr>
            </a:p>
          </p:txBody>
        </p:sp>
        <p:sp>
          <p:nvSpPr>
            <p:cNvPr id="99" name="Freeform 61"/>
            <p:cNvSpPr>
              <a:spLocks/>
            </p:cNvSpPr>
            <p:nvPr/>
          </p:nvSpPr>
          <p:spPr bwMode="auto">
            <a:xfrm>
              <a:off x="4575055" y="3361313"/>
              <a:ext cx="1087822" cy="1011804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301" y="105"/>
                </a:cxn>
                <a:cxn ang="0">
                  <a:pos x="0" y="279"/>
                </a:cxn>
                <a:cxn ang="0">
                  <a:pos x="0" y="70"/>
                </a:cxn>
                <a:cxn ang="0">
                  <a:pos x="120" y="0"/>
                </a:cxn>
              </a:cxnLst>
              <a:rect l="0" t="0" r="r" b="b"/>
              <a:pathLst>
                <a:path w="301" h="279">
                  <a:moveTo>
                    <a:pt x="120" y="0"/>
                  </a:moveTo>
                  <a:cubicBezTo>
                    <a:pt x="301" y="105"/>
                    <a:pt x="301" y="105"/>
                    <a:pt x="301" y="105"/>
                  </a:cubicBezTo>
                  <a:cubicBezTo>
                    <a:pt x="241" y="209"/>
                    <a:pt x="129" y="279"/>
                    <a:pt x="0" y="27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1" y="70"/>
                    <a:pt x="96" y="42"/>
                    <a:pt x="120" y="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entury Gothic" panose="020B0502020202020204" pitchFamily="34" charset="0"/>
              </a:endParaRPr>
            </a:p>
          </p:txBody>
        </p:sp>
        <p:sp>
          <p:nvSpPr>
            <p:cNvPr id="100" name="Freeform 64"/>
            <p:cNvSpPr>
              <a:spLocks/>
            </p:cNvSpPr>
            <p:nvPr/>
          </p:nvSpPr>
          <p:spPr bwMode="auto">
            <a:xfrm>
              <a:off x="3489855" y="1851471"/>
              <a:ext cx="1085200" cy="1006561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301" y="209"/>
                </a:cxn>
                <a:cxn ang="0">
                  <a:pos x="181" y="278"/>
                </a:cxn>
                <a:cxn ang="0">
                  <a:pos x="0" y="174"/>
                </a:cxn>
                <a:cxn ang="0">
                  <a:pos x="301" y="0"/>
                </a:cxn>
              </a:cxnLst>
              <a:rect l="0" t="0" r="r" b="b"/>
              <a:pathLst>
                <a:path w="301" h="278">
                  <a:moveTo>
                    <a:pt x="301" y="0"/>
                  </a:moveTo>
                  <a:cubicBezTo>
                    <a:pt x="301" y="209"/>
                    <a:pt x="301" y="209"/>
                    <a:pt x="301" y="209"/>
                  </a:cubicBezTo>
                  <a:cubicBezTo>
                    <a:pt x="250" y="209"/>
                    <a:pt x="205" y="236"/>
                    <a:pt x="181" y="278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60" y="70"/>
                    <a:pt x="172" y="0"/>
                    <a:pt x="301" y="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entury Gothic" panose="020B0502020202020204" pitchFamily="34" charset="0"/>
              </a:endParaRPr>
            </a:p>
          </p:txBody>
        </p:sp>
        <p:sp>
          <p:nvSpPr>
            <p:cNvPr id="101" name="Freeform 63"/>
            <p:cNvSpPr>
              <a:spLocks/>
            </p:cNvSpPr>
            <p:nvPr/>
          </p:nvSpPr>
          <p:spPr bwMode="auto">
            <a:xfrm>
              <a:off x="3489855" y="3361313"/>
              <a:ext cx="1085200" cy="1011804"/>
            </a:xfrm>
            <a:custGeom>
              <a:avLst/>
              <a:gdLst/>
              <a:ahLst/>
              <a:cxnLst>
                <a:cxn ang="0">
                  <a:pos x="301" y="70"/>
                </a:cxn>
                <a:cxn ang="0">
                  <a:pos x="301" y="279"/>
                </a:cxn>
                <a:cxn ang="0">
                  <a:pos x="0" y="105"/>
                </a:cxn>
                <a:cxn ang="0">
                  <a:pos x="181" y="0"/>
                </a:cxn>
                <a:cxn ang="0">
                  <a:pos x="301" y="70"/>
                </a:cxn>
              </a:cxnLst>
              <a:rect l="0" t="0" r="r" b="b"/>
              <a:pathLst>
                <a:path w="301" h="279">
                  <a:moveTo>
                    <a:pt x="301" y="70"/>
                  </a:moveTo>
                  <a:cubicBezTo>
                    <a:pt x="301" y="279"/>
                    <a:pt x="301" y="279"/>
                    <a:pt x="301" y="279"/>
                  </a:cubicBezTo>
                  <a:cubicBezTo>
                    <a:pt x="172" y="279"/>
                    <a:pt x="60" y="209"/>
                    <a:pt x="0" y="105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05" y="42"/>
                    <a:pt x="250" y="70"/>
                    <a:pt x="301" y="70"/>
                  </a:cubicBezTo>
                  <a:close/>
                </a:path>
              </a:pathLst>
            </a:custGeom>
            <a:solidFill>
              <a:schemeClr val="accent5">
                <a:alpha val="25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entury Gothic" panose="020B0502020202020204" pitchFamily="34" charset="0"/>
              </a:endParaRPr>
            </a:p>
          </p:txBody>
        </p:sp>
        <p:sp>
          <p:nvSpPr>
            <p:cNvPr id="102" name="Freeform 66"/>
            <p:cNvSpPr>
              <a:spLocks/>
            </p:cNvSpPr>
            <p:nvPr/>
          </p:nvSpPr>
          <p:spPr bwMode="auto">
            <a:xfrm>
              <a:off x="3319473" y="2480572"/>
              <a:ext cx="823074" cy="1260824"/>
            </a:xfrm>
            <a:custGeom>
              <a:avLst/>
              <a:gdLst/>
              <a:ahLst/>
              <a:cxnLst>
                <a:cxn ang="0">
                  <a:pos x="228" y="243"/>
                </a:cxn>
                <a:cxn ang="0">
                  <a:pos x="47" y="348"/>
                </a:cxn>
                <a:cxn ang="0">
                  <a:pos x="0" y="174"/>
                </a:cxn>
                <a:cxn ang="0">
                  <a:pos x="47" y="0"/>
                </a:cxn>
                <a:cxn ang="0">
                  <a:pos x="228" y="104"/>
                </a:cxn>
                <a:cxn ang="0">
                  <a:pos x="209" y="174"/>
                </a:cxn>
                <a:cxn ang="0">
                  <a:pos x="228" y="243"/>
                </a:cxn>
              </a:cxnLst>
              <a:rect l="0" t="0" r="r" b="b"/>
              <a:pathLst>
                <a:path w="228" h="348">
                  <a:moveTo>
                    <a:pt x="228" y="243"/>
                  </a:moveTo>
                  <a:cubicBezTo>
                    <a:pt x="47" y="348"/>
                    <a:pt x="47" y="348"/>
                    <a:pt x="47" y="348"/>
                  </a:cubicBezTo>
                  <a:cubicBezTo>
                    <a:pt x="17" y="296"/>
                    <a:pt x="0" y="237"/>
                    <a:pt x="0" y="174"/>
                  </a:cubicBezTo>
                  <a:cubicBezTo>
                    <a:pt x="0" y="110"/>
                    <a:pt x="17" y="51"/>
                    <a:pt x="47" y="0"/>
                  </a:cubicBezTo>
                  <a:cubicBezTo>
                    <a:pt x="228" y="104"/>
                    <a:pt x="228" y="104"/>
                    <a:pt x="228" y="104"/>
                  </a:cubicBezTo>
                  <a:cubicBezTo>
                    <a:pt x="216" y="124"/>
                    <a:pt x="209" y="148"/>
                    <a:pt x="209" y="174"/>
                  </a:cubicBezTo>
                  <a:cubicBezTo>
                    <a:pt x="209" y="199"/>
                    <a:pt x="216" y="223"/>
                    <a:pt x="228" y="243"/>
                  </a:cubicBezTo>
                  <a:close/>
                </a:path>
              </a:pathLst>
            </a:custGeom>
            <a:solidFill>
              <a:schemeClr val="accent6">
                <a:alpha val="25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entury Gothic" panose="020B0502020202020204" pitchFamily="34" charset="0"/>
              </a:endParaRPr>
            </a:p>
          </p:txBody>
        </p:sp>
        <p:sp>
          <p:nvSpPr>
            <p:cNvPr id="103" name="Freeform 59"/>
            <p:cNvSpPr>
              <a:spLocks/>
            </p:cNvSpPr>
            <p:nvPr/>
          </p:nvSpPr>
          <p:spPr bwMode="auto">
            <a:xfrm>
              <a:off x="5010183" y="2480572"/>
              <a:ext cx="823074" cy="126082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228" y="174"/>
                </a:cxn>
                <a:cxn ang="0">
                  <a:pos x="181" y="348"/>
                </a:cxn>
                <a:cxn ang="0">
                  <a:pos x="0" y="243"/>
                </a:cxn>
                <a:cxn ang="0">
                  <a:pos x="19" y="174"/>
                </a:cxn>
                <a:cxn ang="0">
                  <a:pos x="0" y="104"/>
                </a:cxn>
                <a:cxn ang="0">
                  <a:pos x="181" y="0"/>
                </a:cxn>
              </a:cxnLst>
              <a:rect l="0" t="0" r="r" b="b"/>
              <a:pathLst>
                <a:path w="228" h="348">
                  <a:moveTo>
                    <a:pt x="181" y="0"/>
                  </a:moveTo>
                  <a:cubicBezTo>
                    <a:pt x="211" y="51"/>
                    <a:pt x="228" y="110"/>
                    <a:pt x="228" y="174"/>
                  </a:cubicBezTo>
                  <a:cubicBezTo>
                    <a:pt x="228" y="237"/>
                    <a:pt x="211" y="296"/>
                    <a:pt x="181" y="348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12" y="223"/>
                    <a:pt x="19" y="199"/>
                    <a:pt x="19" y="174"/>
                  </a:cubicBezTo>
                  <a:cubicBezTo>
                    <a:pt x="19" y="148"/>
                    <a:pt x="12" y="124"/>
                    <a:pt x="0" y="104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entury Gothic" panose="020B0502020202020204" pitchFamily="34" charset="0"/>
              </a:endParaRPr>
            </a:p>
          </p:txBody>
        </p:sp>
      </p:grpSp>
      <p:sp>
        <p:nvSpPr>
          <p:cNvPr id="104" name="Shape 11033">
            <a:extLst>
              <a:ext uri="{FF2B5EF4-FFF2-40B4-BE49-F238E27FC236}">
                <a16:creationId xmlns:a16="http://schemas.microsoft.com/office/drawing/2014/main" xmlns="" id="{6D66B16B-123F-B647-9EF6-CBB2DF55D23F}"/>
              </a:ext>
            </a:extLst>
          </p:cNvPr>
          <p:cNvSpPr/>
          <p:nvPr/>
        </p:nvSpPr>
        <p:spPr>
          <a:xfrm rot="3327457">
            <a:off x="5183742" y="2255031"/>
            <a:ext cx="599624" cy="59962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alpha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5" name="Shape 11033">
            <a:extLst>
              <a:ext uri="{FF2B5EF4-FFF2-40B4-BE49-F238E27FC236}">
                <a16:creationId xmlns:a16="http://schemas.microsoft.com/office/drawing/2014/main" xmlns="" id="{6D66B16B-123F-B647-9EF6-CBB2DF55D23F}"/>
              </a:ext>
            </a:extLst>
          </p:cNvPr>
          <p:cNvSpPr/>
          <p:nvPr/>
        </p:nvSpPr>
        <p:spPr>
          <a:xfrm rot="7389195">
            <a:off x="6362887" y="2201330"/>
            <a:ext cx="578359" cy="59962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alpha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6" name="Shape 11033">
            <a:extLst>
              <a:ext uri="{FF2B5EF4-FFF2-40B4-BE49-F238E27FC236}">
                <a16:creationId xmlns:a16="http://schemas.microsoft.com/office/drawing/2014/main" xmlns="" id="{6D66B16B-123F-B647-9EF6-CBB2DF55D23F}"/>
              </a:ext>
            </a:extLst>
          </p:cNvPr>
          <p:cNvSpPr/>
          <p:nvPr/>
        </p:nvSpPr>
        <p:spPr>
          <a:xfrm rot="254430">
            <a:off x="4708778" y="3101941"/>
            <a:ext cx="669050" cy="59962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alpha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7" name="Shape 11033">
            <a:extLst>
              <a:ext uri="{FF2B5EF4-FFF2-40B4-BE49-F238E27FC236}">
                <a16:creationId xmlns:a16="http://schemas.microsoft.com/office/drawing/2014/main" xmlns="" id="{6D66B16B-123F-B647-9EF6-CBB2DF55D23F}"/>
              </a:ext>
            </a:extLst>
          </p:cNvPr>
          <p:cNvSpPr/>
          <p:nvPr/>
        </p:nvSpPr>
        <p:spPr>
          <a:xfrm rot="14478288">
            <a:off x="6356199" y="4040492"/>
            <a:ext cx="599624" cy="59962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alpha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8" name="Shape 11033">
            <a:extLst>
              <a:ext uri="{FF2B5EF4-FFF2-40B4-BE49-F238E27FC236}">
                <a16:creationId xmlns:a16="http://schemas.microsoft.com/office/drawing/2014/main" xmlns="" id="{6D66B16B-123F-B647-9EF6-CBB2DF55D23F}"/>
              </a:ext>
            </a:extLst>
          </p:cNvPr>
          <p:cNvSpPr/>
          <p:nvPr/>
        </p:nvSpPr>
        <p:spPr>
          <a:xfrm rot="18353708">
            <a:off x="5169449" y="3987611"/>
            <a:ext cx="599624" cy="59962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alpha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9" name="Shape 11033">
            <a:extLst>
              <a:ext uri="{FF2B5EF4-FFF2-40B4-BE49-F238E27FC236}">
                <a16:creationId xmlns:a16="http://schemas.microsoft.com/office/drawing/2014/main" xmlns="" id="{6D66B16B-123F-B647-9EF6-CBB2DF55D23F}"/>
              </a:ext>
            </a:extLst>
          </p:cNvPr>
          <p:cNvSpPr/>
          <p:nvPr/>
        </p:nvSpPr>
        <p:spPr>
          <a:xfrm rot="10800000">
            <a:off x="6919434" y="3082785"/>
            <a:ext cx="599624" cy="59962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alpha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18" name="Freeform 116">
            <a:extLst>
              <a:ext uri="{FF2B5EF4-FFF2-40B4-BE49-F238E27FC236}">
                <a16:creationId xmlns="" xmlns:a16="http://schemas.microsoft.com/office/drawing/2014/main" id="{C333A32D-0666-FD4E-B8CF-039107A110F7}"/>
              </a:ext>
            </a:extLst>
          </p:cNvPr>
          <p:cNvSpPr>
            <a:spLocks noEditPoints="1"/>
          </p:cNvSpPr>
          <p:nvPr/>
        </p:nvSpPr>
        <p:spPr bwMode="auto">
          <a:xfrm>
            <a:off x="5311621" y="195752"/>
            <a:ext cx="667544" cy="564885"/>
          </a:xfrm>
          <a:custGeom>
            <a:avLst/>
            <a:gdLst>
              <a:gd name="T0" fmla="*/ 55 w 57"/>
              <a:gd name="T1" fmla="*/ 27 h 46"/>
              <a:gd name="T2" fmla="*/ 54 w 57"/>
              <a:gd name="T3" fmla="*/ 27 h 46"/>
              <a:gd name="T4" fmla="*/ 54 w 57"/>
              <a:gd name="T5" fmla="*/ 27 h 46"/>
              <a:gd name="T6" fmla="*/ 53 w 57"/>
              <a:gd name="T7" fmla="*/ 27 h 46"/>
              <a:gd name="T8" fmla="*/ 28 w 57"/>
              <a:gd name="T9" fmla="*/ 6 h 46"/>
              <a:gd name="T10" fmla="*/ 4 w 57"/>
              <a:gd name="T11" fmla="*/ 27 h 46"/>
              <a:gd name="T12" fmla="*/ 3 w 57"/>
              <a:gd name="T13" fmla="*/ 27 h 46"/>
              <a:gd name="T14" fmla="*/ 2 w 57"/>
              <a:gd name="T15" fmla="*/ 27 h 46"/>
              <a:gd name="T16" fmla="*/ 0 w 57"/>
              <a:gd name="T17" fmla="*/ 24 h 46"/>
              <a:gd name="T18" fmla="*/ 0 w 57"/>
              <a:gd name="T19" fmla="*/ 23 h 46"/>
              <a:gd name="T20" fmla="*/ 26 w 57"/>
              <a:gd name="T21" fmla="*/ 1 h 46"/>
              <a:gd name="T22" fmla="*/ 31 w 57"/>
              <a:gd name="T23" fmla="*/ 1 h 46"/>
              <a:gd name="T24" fmla="*/ 40 w 57"/>
              <a:gd name="T25" fmla="*/ 8 h 46"/>
              <a:gd name="T26" fmla="*/ 40 w 57"/>
              <a:gd name="T27" fmla="*/ 1 h 46"/>
              <a:gd name="T28" fmla="*/ 41 w 57"/>
              <a:gd name="T29" fmla="*/ 0 h 46"/>
              <a:gd name="T30" fmla="*/ 48 w 57"/>
              <a:gd name="T31" fmla="*/ 0 h 46"/>
              <a:gd name="T32" fmla="*/ 49 w 57"/>
              <a:gd name="T33" fmla="*/ 1 h 46"/>
              <a:gd name="T34" fmla="*/ 49 w 57"/>
              <a:gd name="T35" fmla="*/ 16 h 46"/>
              <a:gd name="T36" fmla="*/ 57 w 57"/>
              <a:gd name="T37" fmla="*/ 23 h 46"/>
              <a:gd name="T38" fmla="*/ 57 w 57"/>
              <a:gd name="T39" fmla="*/ 24 h 46"/>
              <a:gd name="T40" fmla="*/ 55 w 57"/>
              <a:gd name="T41" fmla="*/ 27 h 46"/>
              <a:gd name="T42" fmla="*/ 49 w 57"/>
              <a:gd name="T43" fmla="*/ 44 h 46"/>
              <a:gd name="T44" fmla="*/ 47 w 57"/>
              <a:gd name="T45" fmla="*/ 46 h 46"/>
              <a:gd name="T46" fmla="*/ 33 w 57"/>
              <a:gd name="T47" fmla="*/ 46 h 46"/>
              <a:gd name="T48" fmla="*/ 33 w 57"/>
              <a:gd name="T49" fmla="*/ 32 h 46"/>
              <a:gd name="T50" fmla="*/ 24 w 57"/>
              <a:gd name="T51" fmla="*/ 32 h 46"/>
              <a:gd name="T52" fmla="*/ 24 w 57"/>
              <a:gd name="T53" fmla="*/ 46 h 46"/>
              <a:gd name="T54" fmla="*/ 10 w 57"/>
              <a:gd name="T55" fmla="*/ 46 h 46"/>
              <a:gd name="T56" fmla="*/ 8 w 57"/>
              <a:gd name="T57" fmla="*/ 44 h 46"/>
              <a:gd name="T58" fmla="*/ 8 w 57"/>
              <a:gd name="T59" fmla="*/ 27 h 46"/>
              <a:gd name="T60" fmla="*/ 8 w 57"/>
              <a:gd name="T61" fmla="*/ 26 h 46"/>
              <a:gd name="T62" fmla="*/ 28 w 57"/>
              <a:gd name="T63" fmla="*/ 9 h 46"/>
              <a:gd name="T64" fmla="*/ 49 w 57"/>
              <a:gd name="T65" fmla="*/ 26 h 46"/>
              <a:gd name="T66" fmla="*/ 49 w 57"/>
              <a:gd name="T67" fmla="*/ 27 h 46"/>
              <a:gd name="T68" fmla="*/ 49 w 57"/>
              <a:gd name="T69" fmla="*/ 44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119" name="Freeform 250">
            <a:extLst>
              <a:ext uri="{FF2B5EF4-FFF2-40B4-BE49-F238E27FC236}">
                <a16:creationId xmlns="" xmlns:a16="http://schemas.microsoft.com/office/drawing/2014/main" id="{11B7FDAF-C854-1243-BB34-3318950256A3}"/>
              </a:ext>
            </a:extLst>
          </p:cNvPr>
          <p:cNvSpPr>
            <a:spLocks noEditPoints="1"/>
          </p:cNvSpPr>
          <p:nvPr/>
        </p:nvSpPr>
        <p:spPr bwMode="auto">
          <a:xfrm>
            <a:off x="3861416" y="1552470"/>
            <a:ext cx="731941" cy="699612"/>
          </a:xfrm>
          <a:custGeom>
            <a:avLst/>
            <a:gdLst>
              <a:gd name="T0" fmla="*/ 68 w 68"/>
              <a:gd name="T1" fmla="*/ 34 h 68"/>
              <a:gd name="T2" fmla="*/ 34 w 68"/>
              <a:gd name="T3" fmla="*/ 68 h 68"/>
              <a:gd name="T4" fmla="*/ 0 w 68"/>
              <a:gd name="T5" fmla="*/ 34 h 68"/>
              <a:gd name="T6" fmla="*/ 34 w 68"/>
              <a:gd name="T7" fmla="*/ 0 h 68"/>
              <a:gd name="T8" fmla="*/ 68 w 68"/>
              <a:gd name="T9" fmla="*/ 34 h 68"/>
              <a:gd name="T10" fmla="*/ 63 w 68"/>
              <a:gd name="T11" fmla="*/ 34 h 68"/>
              <a:gd name="T12" fmla="*/ 63 w 68"/>
              <a:gd name="T13" fmla="*/ 34 h 68"/>
              <a:gd name="T14" fmla="*/ 59 w 68"/>
              <a:gd name="T15" fmla="*/ 37 h 68"/>
              <a:gd name="T16" fmla="*/ 50 w 68"/>
              <a:gd name="T17" fmla="*/ 28 h 68"/>
              <a:gd name="T18" fmla="*/ 52 w 68"/>
              <a:gd name="T19" fmla="*/ 16 h 68"/>
              <a:gd name="T20" fmla="*/ 57 w 68"/>
              <a:gd name="T21" fmla="*/ 17 h 68"/>
              <a:gd name="T22" fmla="*/ 43 w 68"/>
              <a:gd name="T23" fmla="*/ 6 h 68"/>
              <a:gd name="T24" fmla="*/ 45 w 68"/>
              <a:gd name="T25" fmla="*/ 11 h 68"/>
              <a:gd name="T26" fmla="*/ 34 w 68"/>
              <a:gd name="T27" fmla="*/ 17 h 68"/>
              <a:gd name="T28" fmla="*/ 23 w 68"/>
              <a:gd name="T29" fmla="*/ 11 h 68"/>
              <a:gd name="T30" fmla="*/ 25 w 68"/>
              <a:gd name="T31" fmla="*/ 6 h 68"/>
              <a:gd name="T32" fmla="*/ 10 w 68"/>
              <a:gd name="T33" fmla="*/ 17 h 68"/>
              <a:gd name="T34" fmla="*/ 15 w 68"/>
              <a:gd name="T35" fmla="*/ 16 h 68"/>
              <a:gd name="T36" fmla="*/ 18 w 68"/>
              <a:gd name="T37" fmla="*/ 28 h 68"/>
              <a:gd name="T38" fmla="*/ 8 w 68"/>
              <a:gd name="T39" fmla="*/ 37 h 68"/>
              <a:gd name="T40" fmla="*/ 5 w 68"/>
              <a:gd name="T41" fmla="*/ 34 h 68"/>
              <a:gd name="T42" fmla="*/ 5 w 68"/>
              <a:gd name="T43" fmla="*/ 34 h 68"/>
              <a:gd name="T44" fmla="*/ 10 w 68"/>
              <a:gd name="T45" fmla="*/ 51 h 68"/>
              <a:gd name="T46" fmla="*/ 11 w 68"/>
              <a:gd name="T47" fmla="*/ 46 h 68"/>
              <a:gd name="T48" fmla="*/ 24 w 68"/>
              <a:gd name="T49" fmla="*/ 47 h 68"/>
              <a:gd name="T50" fmla="*/ 29 w 68"/>
              <a:gd name="T51" fmla="*/ 59 h 68"/>
              <a:gd name="T52" fmla="*/ 25 w 68"/>
              <a:gd name="T53" fmla="*/ 61 h 68"/>
              <a:gd name="T54" fmla="*/ 34 w 68"/>
              <a:gd name="T55" fmla="*/ 63 h 68"/>
              <a:gd name="T56" fmla="*/ 43 w 68"/>
              <a:gd name="T57" fmla="*/ 61 h 68"/>
              <a:gd name="T58" fmla="*/ 38 w 68"/>
              <a:gd name="T59" fmla="*/ 59 h 68"/>
              <a:gd name="T60" fmla="*/ 44 w 68"/>
              <a:gd name="T61" fmla="*/ 47 h 68"/>
              <a:gd name="T62" fmla="*/ 56 w 68"/>
              <a:gd name="T63" fmla="*/ 46 h 68"/>
              <a:gd name="T64" fmla="*/ 57 w 68"/>
              <a:gd name="T65" fmla="*/ 51 h 68"/>
              <a:gd name="T66" fmla="*/ 63 w 68"/>
              <a:gd name="T67" fmla="*/ 34 h 68"/>
              <a:gd name="T68" fmla="*/ 34 w 68"/>
              <a:gd name="T69" fmla="*/ 23 h 68"/>
              <a:gd name="T70" fmla="*/ 45 w 68"/>
              <a:gd name="T71" fmla="*/ 31 h 68"/>
              <a:gd name="T72" fmla="*/ 41 w 68"/>
              <a:gd name="T73" fmla="*/ 43 h 68"/>
              <a:gd name="T74" fmla="*/ 27 w 68"/>
              <a:gd name="T75" fmla="*/ 43 h 68"/>
              <a:gd name="T76" fmla="*/ 23 w 68"/>
              <a:gd name="T77" fmla="*/ 31 h 68"/>
              <a:gd name="T78" fmla="*/ 34 w 68"/>
              <a:gd name="T79" fmla="*/ 23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63" y="34"/>
                </a:moveTo>
                <a:cubicBezTo>
                  <a:pt x="63" y="34"/>
                  <a:pt x="63" y="34"/>
                  <a:pt x="63" y="34"/>
                </a:cubicBezTo>
                <a:cubicBezTo>
                  <a:pt x="59" y="37"/>
                  <a:pt x="59" y="37"/>
                  <a:pt x="59" y="37"/>
                </a:cubicBezTo>
                <a:cubicBezTo>
                  <a:pt x="50" y="28"/>
                  <a:pt x="50" y="28"/>
                  <a:pt x="50" y="28"/>
                </a:cubicBezTo>
                <a:cubicBezTo>
                  <a:pt x="52" y="16"/>
                  <a:pt x="52" y="16"/>
                  <a:pt x="52" y="16"/>
                </a:cubicBezTo>
                <a:cubicBezTo>
                  <a:pt x="57" y="17"/>
                  <a:pt x="57" y="17"/>
                  <a:pt x="57" y="17"/>
                </a:cubicBezTo>
                <a:cubicBezTo>
                  <a:pt x="54" y="12"/>
                  <a:pt x="49" y="8"/>
                  <a:pt x="43" y="6"/>
                </a:cubicBezTo>
                <a:cubicBezTo>
                  <a:pt x="45" y="11"/>
                  <a:pt x="45" y="11"/>
                  <a:pt x="45" y="11"/>
                </a:cubicBezTo>
                <a:cubicBezTo>
                  <a:pt x="34" y="17"/>
                  <a:pt x="34" y="17"/>
                  <a:pt x="34" y="17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6"/>
                  <a:pt x="25" y="6"/>
                  <a:pt x="25" y="6"/>
                </a:cubicBezTo>
                <a:cubicBezTo>
                  <a:pt x="19" y="8"/>
                  <a:pt x="14" y="12"/>
                  <a:pt x="10" y="17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28"/>
                  <a:pt x="18" y="28"/>
                  <a:pt x="18" y="28"/>
                </a:cubicBezTo>
                <a:cubicBezTo>
                  <a:pt x="8" y="37"/>
                  <a:pt x="8" y="37"/>
                  <a:pt x="8" y="37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40"/>
                  <a:pt x="7" y="46"/>
                  <a:pt x="10" y="51"/>
                </a:cubicBezTo>
                <a:cubicBezTo>
                  <a:pt x="11" y="46"/>
                  <a:pt x="11" y="46"/>
                  <a:pt x="11" y="46"/>
                </a:cubicBezTo>
                <a:cubicBezTo>
                  <a:pt x="24" y="47"/>
                  <a:pt x="24" y="47"/>
                  <a:pt x="24" y="47"/>
                </a:cubicBezTo>
                <a:cubicBezTo>
                  <a:pt x="29" y="59"/>
                  <a:pt x="29" y="59"/>
                  <a:pt x="29" y="59"/>
                </a:cubicBezTo>
                <a:cubicBezTo>
                  <a:pt x="25" y="61"/>
                  <a:pt x="25" y="61"/>
                  <a:pt x="25" y="61"/>
                </a:cubicBezTo>
                <a:cubicBezTo>
                  <a:pt x="28" y="62"/>
                  <a:pt x="31" y="63"/>
                  <a:pt x="34" y="63"/>
                </a:cubicBezTo>
                <a:cubicBezTo>
                  <a:pt x="37" y="63"/>
                  <a:pt x="40" y="62"/>
                  <a:pt x="43" y="61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47"/>
                  <a:pt x="44" y="47"/>
                  <a:pt x="44" y="47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51"/>
                  <a:pt x="57" y="51"/>
                  <a:pt x="57" y="51"/>
                </a:cubicBezTo>
                <a:cubicBezTo>
                  <a:pt x="61" y="46"/>
                  <a:pt x="63" y="40"/>
                  <a:pt x="63" y="34"/>
                </a:cubicBezTo>
                <a:close/>
                <a:moveTo>
                  <a:pt x="34" y="23"/>
                </a:moveTo>
                <a:cubicBezTo>
                  <a:pt x="45" y="31"/>
                  <a:pt x="45" y="31"/>
                  <a:pt x="45" y="31"/>
                </a:cubicBezTo>
                <a:cubicBezTo>
                  <a:pt x="41" y="43"/>
                  <a:pt x="41" y="43"/>
                  <a:pt x="41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3" y="31"/>
                  <a:pt x="23" y="31"/>
                  <a:pt x="23" y="31"/>
                </a:cubicBezTo>
                <a:lnTo>
                  <a:pt x="34" y="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120" name="Freeform 66">
            <a:extLst>
              <a:ext uri="{FF2B5EF4-FFF2-40B4-BE49-F238E27FC236}">
                <a16:creationId xmlns="" xmlns:a16="http://schemas.microsoft.com/office/drawing/2014/main" id="{A0B88ABE-E4B8-A04F-A205-EED4BB0337A9}"/>
              </a:ext>
            </a:extLst>
          </p:cNvPr>
          <p:cNvSpPr>
            <a:spLocks noEditPoints="1"/>
          </p:cNvSpPr>
          <p:nvPr/>
        </p:nvSpPr>
        <p:spPr bwMode="auto">
          <a:xfrm>
            <a:off x="4393989" y="693080"/>
            <a:ext cx="683419" cy="608013"/>
          </a:xfrm>
          <a:custGeom>
            <a:avLst/>
            <a:gdLst>
              <a:gd name="T0" fmla="*/ 13 w 73"/>
              <a:gd name="T1" fmla="*/ 39 h 68"/>
              <a:gd name="T2" fmla="*/ 8 w 73"/>
              <a:gd name="T3" fmla="*/ 39 h 68"/>
              <a:gd name="T4" fmla="*/ 0 w 73"/>
              <a:gd name="T5" fmla="*/ 33 h 68"/>
              <a:gd name="T6" fmla="*/ 5 w 73"/>
              <a:gd name="T7" fmla="*/ 19 h 68"/>
              <a:gd name="T8" fmla="*/ 15 w 73"/>
              <a:gd name="T9" fmla="*/ 22 h 68"/>
              <a:gd name="T10" fmla="*/ 20 w 73"/>
              <a:gd name="T11" fmla="*/ 21 h 68"/>
              <a:gd name="T12" fmla="*/ 20 w 73"/>
              <a:gd name="T13" fmla="*/ 24 h 68"/>
              <a:gd name="T14" fmla="*/ 23 w 73"/>
              <a:gd name="T15" fmla="*/ 34 h 68"/>
              <a:gd name="T16" fmla="*/ 13 w 73"/>
              <a:gd name="T17" fmla="*/ 39 h 68"/>
              <a:gd name="T18" fmla="*/ 15 w 73"/>
              <a:gd name="T19" fmla="*/ 19 h 68"/>
              <a:gd name="T20" fmla="*/ 5 w 73"/>
              <a:gd name="T21" fmla="*/ 9 h 68"/>
              <a:gd name="T22" fmla="*/ 15 w 73"/>
              <a:gd name="T23" fmla="*/ 0 h 68"/>
              <a:gd name="T24" fmla="*/ 25 w 73"/>
              <a:gd name="T25" fmla="*/ 9 h 68"/>
              <a:gd name="T26" fmla="*/ 15 w 73"/>
              <a:gd name="T27" fmla="*/ 19 h 68"/>
              <a:gd name="T28" fmla="*/ 53 w 73"/>
              <a:gd name="T29" fmla="*/ 68 h 68"/>
              <a:gd name="T30" fmla="*/ 20 w 73"/>
              <a:gd name="T31" fmla="*/ 68 h 68"/>
              <a:gd name="T32" fmla="*/ 10 w 73"/>
              <a:gd name="T33" fmla="*/ 58 h 68"/>
              <a:gd name="T34" fmla="*/ 23 w 73"/>
              <a:gd name="T35" fmla="*/ 36 h 68"/>
              <a:gd name="T36" fmla="*/ 37 w 73"/>
              <a:gd name="T37" fmla="*/ 41 h 68"/>
              <a:gd name="T38" fmla="*/ 50 w 73"/>
              <a:gd name="T39" fmla="*/ 36 h 68"/>
              <a:gd name="T40" fmla="*/ 64 w 73"/>
              <a:gd name="T41" fmla="*/ 58 h 68"/>
              <a:gd name="T42" fmla="*/ 53 w 73"/>
              <a:gd name="T43" fmla="*/ 68 h 68"/>
              <a:gd name="T44" fmla="*/ 37 w 73"/>
              <a:gd name="T45" fmla="*/ 39 h 68"/>
              <a:gd name="T46" fmla="*/ 22 w 73"/>
              <a:gd name="T47" fmla="*/ 24 h 68"/>
              <a:gd name="T48" fmla="*/ 37 w 73"/>
              <a:gd name="T49" fmla="*/ 9 h 68"/>
              <a:gd name="T50" fmla="*/ 51 w 73"/>
              <a:gd name="T51" fmla="*/ 24 h 68"/>
              <a:gd name="T52" fmla="*/ 37 w 73"/>
              <a:gd name="T53" fmla="*/ 39 h 68"/>
              <a:gd name="T54" fmla="*/ 59 w 73"/>
              <a:gd name="T55" fmla="*/ 19 h 68"/>
              <a:gd name="T56" fmla="*/ 49 w 73"/>
              <a:gd name="T57" fmla="*/ 9 h 68"/>
              <a:gd name="T58" fmla="*/ 59 w 73"/>
              <a:gd name="T59" fmla="*/ 0 h 68"/>
              <a:gd name="T60" fmla="*/ 68 w 73"/>
              <a:gd name="T61" fmla="*/ 9 h 68"/>
              <a:gd name="T62" fmla="*/ 59 w 73"/>
              <a:gd name="T63" fmla="*/ 19 h 68"/>
              <a:gd name="T64" fmla="*/ 66 w 73"/>
              <a:gd name="T65" fmla="*/ 39 h 68"/>
              <a:gd name="T66" fmla="*/ 61 w 73"/>
              <a:gd name="T67" fmla="*/ 39 h 68"/>
              <a:gd name="T68" fmla="*/ 51 w 73"/>
              <a:gd name="T69" fmla="*/ 34 h 68"/>
              <a:gd name="T70" fmla="*/ 54 w 73"/>
              <a:gd name="T71" fmla="*/ 24 h 68"/>
              <a:gd name="T72" fmla="*/ 54 w 73"/>
              <a:gd name="T73" fmla="*/ 21 h 68"/>
              <a:gd name="T74" fmla="*/ 59 w 73"/>
              <a:gd name="T75" fmla="*/ 22 h 68"/>
              <a:gd name="T76" fmla="*/ 69 w 73"/>
              <a:gd name="T77" fmla="*/ 19 h 68"/>
              <a:gd name="T78" fmla="*/ 73 w 73"/>
              <a:gd name="T79" fmla="*/ 33 h 68"/>
              <a:gd name="T80" fmla="*/ 66 w 73"/>
              <a:gd name="T81" fmla="*/ 39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44718" y="216585"/>
            <a:ext cx="4904616" cy="20005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Современная </a:t>
            </a:r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инфраструктура </a:t>
            </a:r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ВД, </a:t>
            </a:r>
          </a:p>
          <a:p>
            <a:pPr algn="r"/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способствующая </a:t>
            </a:r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формированию здорового образа жизни, включая здоровое питание, условия для занятий физической культурой и спортом, условия для успешной самореализации молодежи, направленной </a:t>
            </a:r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на раскрытие </a:t>
            </a:r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ее потенциала</a:t>
            </a:r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 </a:t>
            </a:r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соответствия оснащенности инфраструктуры современным оборудованием и эстетике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воспитательно-развивающей</a:t>
            </a:r>
            <a:endParaRPr lang="ru-RU" sz="10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pPr algn="r"/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(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переход от факта наличия к факту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среды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; появление в инфраструктурном пространстве помимо оснащенных современными средствами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медиа-центра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, коворкинг-центра, центра проектной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деятельности; для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этого необходимо разработать инфраструктурные листы по оснащению каждого помещения, задействованного в реализации внеурочной и воспитательной деятельности студентов)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121" name="Freeform 245">
            <a:extLst>
              <a:ext uri="{FF2B5EF4-FFF2-40B4-BE49-F238E27FC236}">
                <a16:creationId xmlns="" xmlns:a16="http://schemas.microsoft.com/office/drawing/2014/main" id="{3CCBB02F-B519-7E4A-BC9B-0F9876FE3CF6}"/>
              </a:ext>
            </a:extLst>
          </p:cNvPr>
          <p:cNvSpPr>
            <a:spLocks/>
          </p:cNvSpPr>
          <p:nvPr/>
        </p:nvSpPr>
        <p:spPr bwMode="auto">
          <a:xfrm>
            <a:off x="8506124" y="2088147"/>
            <a:ext cx="725697" cy="724310"/>
          </a:xfrm>
          <a:custGeom>
            <a:avLst/>
            <a:gdLst>
              <a:gd name="T0" fmla="*/ 68 w 68"/>
              <a:gd name="T1" fmla="*/ 3 h 68"/>
              <a:gd name="T2" fmla="*/ 58 w 68"/>
              <a:gd name="T3" fmla="*/ 61 h 68"/>
              <a:gd name="T4" fmla="*/ 57 w 68"/>
              <a:gd name="T5" fmla="*/ 63 h 68"/>
              <a:gd name="T6" fmla="*/ 56 w 68"/>
              <a:gd name="T7" fmla="*/ 63 h 68"/>
              <a:gd name="T8" fmla="*/ 55 w 68"/>
              <a:gd name="T9" fmla="*/ 63 h 68"/>
              <a:gd name="T10" fmla="*/ 38 w 68"/>
              <a:gd name="T11" fmla="*/ 56 h 68"/>
              <a:gd name="T12" fmla="*/ 28 w 68"/>
              <a:gd name="T13" fmla="*/ 67 h 68"/>
              <a:gd name="T14" fmla="*/ 26 w 68"/>
              <a:gd name="T15" fmla="*/ 68 h 68"/>
              <a:gd name="T16" fmla="*/ 26 w 68"/>
              <a:gd name="T17" fmla="*/ 68 h 68"/>
              <a:gd name="T18" fmla="*/ 24 w 68"/>
              <a:gd name="T19" fmla="*/ 65 h 68"/>
              <a:gd name="T20" fmla="*/ 24 w 68"/>
              <a:gd name="T21" fmla="*/ 52 h 68"/>
              <a:gd name="T22" fmla="*/ 57 w 68"/>
              <a:gd name="T23" fmla="*/ 12 h 68"/>
              <a:gd name="T24" fmla="*/ 16 w 68"/>
              <a:gd name="T25" fmla="*/ 47 h 68"/>
              <a:gd name="T26" fmla="*/ 1 w 68"/>
              <a:gd name="T27" fmla="*/ 41 h 68"/>
              <a:gd name="T28" fmla="*/ 0 w 68"/>
              <a:gd name="T29" fmla="*/ 39 h 68"/>
              <a:gd name="T30" fmla="*/ 1 w 68"/>
              <a:gd name="T31" fmla="*/ 36 h 68"/>
              <a:gd name="T32" fmla="*/ 64 w 68"/>
              <a:gd name="T33" fmla="*/ 0 h 68"/>
              <a:gd name="T34" fmla="*/ 65 w 68"/>
              <a:gd name="T35" fmla="*/ 0 h 68"/>
              <a:gd name="T36" fmla="*/ 67 w 68"/>
              <a:gd name="T37" fmla="*/ 0 h 68"/>
              <a:gd name="T38" fmla="*/ 68 w 68"/>
              <a:gd name="T39" fmla="*/ 3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grpSp>
        <p:nvGrpSpPr>
          <p:cNvPr id="122" name="Group 292">
            <a:extLst>
              <a:ext uri="{FF2B5EF4-FFF2-40B4-BE49-F238E27FC236}">
                <a16:creationId xmlns="" xmlns:a16="http://schemas.microsoft.com/office/drawing/2014/main" id="{2CF0B65B-F5A7-514C-8C54-3812B8819CC2}"/>
              </a:ext>
            </a:extLst>
          </p:cNvPr>
          <p:cNvGrpSpPr/>
          <p:nvPr/>
        </p:nvGrpSpPr>
        <p:grpSpPr>
          <a:xfrm>
            <a:off x="8817473" y="3648122"/>
            <a:ext cx="591692" cy="862716"/>
            <a:chOff x="3922713" y="2541588"/>
            <a:chExt cx="204788" cy="296863"/>
          </a:xfrm>
          <a:solidFill>
            <a:schemeClr val="bg1"/>
          </a:solidFill>
        </p:grpSpPr>
        <p:sp>
          <p:nvSpPr>
            <p:cNvPr id="123" name="Rectangle 72">
              <a:extLst>
                <a:ext uri="{FF2B5EF4-FFF2-40B4-BE49-F238E27FC236}">
                  <a16:creationId xmlns="" xmlns:a16="http://schemas.microsoft.com/office/drawing/2014/main" id="{F5902C70-BC24-1D41-821F-F07821ABB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638" y="2616200"/>
              <a:ext cx="130175" cy="1095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24" name="Rectangle 73">
              <a:extLst>
                <a:ext uri="{FF2B5EF4-FFF2-40B4-BE49-F238E27FC236}">
                  <a16:creationId xmlns="" xmlns:a16="http://schemas.microsoft.com/office/drawing/2014/main" id="{6B00D140-AC97-A24C-9C4E-87A1F8E09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2578100"/>
              <a:ext cx="57150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25" name="Freeform 74">
              <a:extLst>
                <a:ext uri="{FF2B5EF4-FFF2-40B4-BE49-F238E27FC236}">
                  <a16:creationId xmlns="" xmlns:a16="http://schemas.microsoft.com/office/drawing/2014/main" id="{E542DF51-1829-B94E-AB12-AF84FEF33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2713" y="2541588"/>
              <a:ext cx="204788" cy="29686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102"/>
                </a:cxn>
                <a:cxn ang="0">
                  <a:pos x="14" y="116"/>
                </a:cxn>
                <a:cxn ang="0">
                  <a:pos x="65" y="116"/>
                </a:cxn>
                <a:cxn ang="0">
                  <a:pos x="80" y="102"/>
                </a:cxn>
                <a:cxn ang="0">
                  <a:pos x="80" y="14"/>
                </a:cxn>
                <a:cxn ang="0">
                  <a:pos x="65" y="0"/>
                </a:cxn>
                <a:cxn ang="0">
                  <a:pos x="73" y="102"/>
                </a:cxn>
                <a:cxn ang="0">
                  <a:pos x="65" y="109"/>
                </a:cxn>
                <a:cxn ang="0">
                  <a:pos x="14" y="109"/>
                </a:cxn>
                <a:cxn ang="0">
                  <a:pos x="7" y="102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65" y="7"/>
                </a:cxn>
                <a:cxn ang="0">
                  <a:pos x="73" y="14"/>
                </a:cxn>
                <a:cxn ang="0">
                  <a:pos x="73" y="102"/>
                </a:cxn>
              </a:cxnLst>
              <a:rect l="0" t="0" r="r" b="b"/>
              <a:pathLst>
                <a:path w="80" h="116">
                  <a:moveTo>
                    <a:pt x="6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0"/>
                    <a:pt x="6" y="116"/>
                    <a:pt x="14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73" y="116"/>
                    <a:pt x="80" y="110"/>
                    <a:pt x="80" y="10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6"/>
                    <a:pt x="73" y="0"/>
                    <a:pt x="65" y="0"/>
                  </a:cubicBezTo>
                  <a:close/>
                  <a:moveTo>
                    <a:pt x="73" y="102"/>
                  </a:moveTo>
                  <a:cubicBezTo>
                    <a:pt x="73" y="106"/>
                    <a:pt x="69" y="109"/>
                    <a:pt x="65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0" y="109"/>
                    <a:pt x="7" y="106"/>
                    <a:pt x="7" y="10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0" y="7"/>
                    <a:pt x="14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9" y="7"/>
                    <a:pt x="73" y="10"/>
                    <a:pt x="73" y="14"/>
                  </a:cubicBezTo>
                  <a:lnTo>
                    <a:pt x="73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26" name="Rectangle 75">
              <a:extLst>
                <a:ext uri="{FF2B5EF4-FFF2-40B4-BE49-F238E27FC236}">
                  <a16:creationId xmlns="" xmlns:a16="http://schemas.microsoft.com/office/drawing/2014/main" id="{E0E6B251-CDD3-D94D-81CE-3F0F5FB0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638" y="2782888"/>
              <a:ext cx="20638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27" name="Rectangle 76">
              <a:extLst>
                <a:ext uri="{FF2B5EF4-FFF2-40B4-BE49-F238E27FC236}">
                  <a16:creationId xmlns="" xmlns:a16="http://schemas.microsoft.com/office/drawing/2014/main" id="{09DA2F56-962F-C243-AE40-1A234FE0E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2782888"/>
              <a:ext cx="19050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28" name="Rectangle 77">
              <a:extLst>
                <a:ext uri="{FF2B5EF4-FFF2-40B4-BE49-F238E27FC236}">
                  <a16:creationId xmlns="" xmlns:a16="http://schemas.microsoft.com/office/drawing/2014/main" id="{EF608896-7B66-824F-BEAC-ADB92E6A1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2782888"/>
              <a:ext cx="20638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29" name="Rectangle 78">
              <a:extLst>
                <a:ext uri="{FF2B5EF4-FFF2-40B4-BE49-F238E27FC236}">
                  <a16:creationId xmlns="" xmlns:a16="http://schemas.microsoft.com/office/drawing/2014/main" id="{1A1A770A-FB93-A140-A304-BB16C49A0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350" y="2782888"/>
              <a:ext cx="17463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30" name="Rectangle 79">
              <a:extLst>
                <a:ext uri="{FF2B5EF4-FFF2-40B4-BE49-F238E27FC236}">
                  <a16:creationId xmlns="" xmlns:a16="http://schemas.microsoft.com/office/drawing/2014/main" id="{CF8A50B0-9EC3-754A-807A-0B3C6F202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638" y="2746375"/>
              <a:ext cx="20638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31" name="Rectangle 80">
              <a:extLst>
                <a:ext uri="{FF2B5EF4-FFF2-40B4-BE49-F238E27FC236}">
                  <a16:creationId xmlns="" xmlns:a16="http://schemas.microsoft.com/office/drawing/2014/main" id="{48FD3AEC-14B1-A74A-8194-F01DD7094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2746375"/>
              <a:ext cx="19050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32" name="Rectangle 81">
              <a:extLst>
                <a:ext uri="{FF2B5EF4-FFF2-40B4-BE49-F238E27FC236}">
                  <a16:creationId xmlns="" xmlns:a16="http://schemas.microsoft.com/office/drawing/2014/main" id="{272DDF5E-C439-5C46-936C-933BAE021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2746375"/>
              <a:ext cx="20638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33" name="Rectangle 82">
              <a:extLst>
                <a:ext uri="{FF2B5EF4-FFF2-40B4-BE49-F238E27FC236}">
                  <a16:creationId xmlns="" xmlns:a16="http://schemas.microsoft.com/office/drawing/2014/main" id="{24D020B7-EC2D-804E-A05E-0A9308892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350" y="2746375"/>
              <a:ext cx="17463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</p:grpSp>
      <p:sp>
        <p:nvSpPr>
          <p:cNvPr id="134" name="Freeform 40">
            <a:extLst>
              <a:ext uri="{FF2B5EF4-FFF2-40B4-BE49-F238E27FC236}">
                <a16:creationId xmlns="" xmlns:a16="http://schemas.microsoft.com/office/drawing/2014/main" id="{736E468E-6BCE-D345-8629-9DC59F321734}"/>
              </a:ext>
            </a:extLst>
          </p:cNvPr>
          <p:cNvSpPr>
            <a:spLocks/>
          </p:cNvSpPr>
          <p:nvPr/>
        </p:nvSpPr>
        <p:spPr bwMode="auto">
          <a:xfrm>
            <a:off x="8078254" y="2895709"/>
            <a:ext cx="645949" cy="793300"/>
          </a:xfrm>
          <a:custGeom>
            <a:avLst/>
            <a:gdLst>
              <a:gd name="T0" fmla="*/ 0 w 90"/>
              <a:gd name="T1" fmla="*/ 68 h 112"/>
              <a:gd name="T2" fmla="*/ 9 w 90"/>
              <a:gd name="T3" fmla="*/ 61 h 112"/>
              <a:gd name="T4" fmla="*/ 21 w 90"/>
              <a:gd name="T5" fmla="*/ 62 h 112"/>
              <a:gd name="T6" fmla="*/ 21 w 90"/>
              <a:gd name="T7" fmla="*/ 62 h 112"/>
              <a:gd name="T8" fmla="*/ 11 w 90"/>
              <a:gd name="T9" fmla="*/ 61 h 112"/>
              <a:gd name="T10" fmla="*/ 5 w 90"/>
              <a:gd name="T11" fmla="*/ 53 h 112"/>
              <a:gd name="T12" fmla="*/ 13 w 90"/>
              <a:gd name="T13" fmla="*/ 46 h 112"/>
              <a:gd name="T14" fmla="*/ 44 w 90"/>
              <a:gd name="T15" fmla="*/ 49 h 112"/>
              <a:gd name="T16" fmla="*/ 48 w 90"/>
              <a:gd name="T17" fmla="*/ 49 h 112"/>
              <a:gd name="T18" fmla="*/ 47 w 90"/>
              <a:gd name="T19" fmla="*/ 23 h 112"/>
              <a:gd name="T20" fmla="*/ 64 w 90"/>
              <a:gd name="T21" fmla="*/ 9 h 112"/>
              <a:gd name="T22" fmla="*/ 65 w 90"/>
              <a:gd name="T23" fmla="*/ 31 h 112"/>
              <a:gd name="T24" fmla="*/ 81 w 90"/>
              <a:gd name="T25" fmla="*/ 63 h 112"/>
              <a:gd name="T26" fmla="*/ 90 w 90"/>
              <a:gd name="T27" fmla="*/ 68 h 112"/>
              <a:gd name="T28" fmla="*/ 90 w 90"/>
              <a:gd name="T29" fmla="*/ 107 h 112"/>
              <a:gd name="T30" fmla="*/ 54 w 90"/>
              <a:gd name="T31" fmla="*/ 112 h 112"/>
              <a:gd name="T32" fmla="*/ 31 w 90"/>
              <a:gd name="T33" fmla="*/ 110 h 112"/>
              <a:gd name="T34" fmla="*/ 11 w 90"/>
              <a:gd name="T35" fmla="*/ 108 h 112"/>
              <a:gd name="T36" fmla="*/ 6 w 90"/>
              <a:gd name="T37" fmla="*/ 99 h 112"/>
              <a:gd name="T38" fmla="*/ 11 w 90"/>
              <a:gd name="T39" fmla="*/ 92 h 112"/>
              <a:gd name="T40" fmla="*/ 8 w 90"/>
              <a:gd name="T41" fmla="*/ 92 h 112"/>
              <a:gd name="T42" fmla="*/ 2 w 90"/>
              <a:gd name="T43" fmla="*/ 84 h 112"/>
              <a:gd name="T44" fmla="*/ 8 w 90"/>
              <a:gd name="T45" fmla="*/ 77 h 112"/>
              <a:gd name="T46" fmla="*/ 7 w 90"/>
              <a:gd name="T47" fmla="*/ 77 h 112"/>
              <a:gd name="T48" fmla="*/ 0 w 90"/>
              <a:gd name="T49" fmla="*/ 68 h 1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0" h="112">
                <a:moveTo>
                  <a:pt x="0" y="68"/>
                </a:moveTo>
                <a:cubicBezTo>
                  <a:pt x="1" y="64"/>
                  <a:pt x="5" y="61"/>
                  <a:pt x="9" y="61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8" y="61"/>
                  <a:pt x="5" y="57"/>
                  <a:pt x="5" y="53"/>
                </a:cubicBezTo>
                <a:cubicBezTo>
                  <a:pt x="6" y="48"/>
                  <a:pt x="9" y="45"/>
                  <a:pt x="13" y="46"/>
                </a:cubicBezTo>
                <a:cubicBezTo>
                  <a:pt x="44" y="49"/>
                  <a:pt x="44" y="49"/>
                  <a:pt x="44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49"/>
                  <a:pt x="42" y="46"/>
                  <a:pt x="47" y="23"/>
                </a:cubicBezTo>
                <a:cubicBezTo>
                  <a:pt x="52" y="0"/>
                  <a:pt x="64" y="9"/>
                  <a:pt x="64" y="9"/>
                </a:cubicBezTo>
                <a:cubicBezTo>
                  <a:pt x="64" y="9"/>
                  <a:pt x="65" y="28"/>
                  <a:pt x="65" y="31"/>
                </a:cubicBezTo>
                <a:cubicBezTo>
                  <a:pt x="66" y="34"/>
                  <a:pt x="81" y="63"/>
                  <a:pt x="81" y="63"/>
                </a:cubicBezTo>
                <a:cubicBezTo>
                  <a:pt x="81" y="65"/>
                  <a:pt x="90" y="66"/>
                  <a:pt x="90" y="68"/>
                </a:cubicBezTo>
                <a:cubicBezTo>
                  <a:pt x="90" y="81"/>
                  <a:pt x="90" y="93"/>
                  <a:pt x="90" y="107"/>
                </a:cubicBezTo>
                <a:cubicBezTo>
                  <a:pt x="80" y="104"/>
                  <a:pt x="75" y="112"/>
                  <a:pt x="54" y="112"/>
                </a:cubicBezTo>
                <a:cubicBezTo>
                  <a:pt x="47" y="112"/>
                  <a:pt x="38" y="111"/>
                  <a:pt x="31" y="110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8" y="107"/>
                  <a:pt x="6" y="104"/>
                  <a:pt x="6" y="99"/>
                </a:cubicBezTo>
                <a:cubicBezTo>
                  <a:pt x="7" y="96"/>
                  <a:pt x="8" y="93"/>
                  <a:pt x="11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5" y="92"/>
                  <a:pt x="2" y="88"/>
                  <a:pt x="2" y="84"/>
                </a:cubicBezTo>
                <a:cubicBezTo>
                  <a:pt x="3" y="80"/>
                  <a:pt x="5" y="77"/>
                  <a:pt x="8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3" y="76"/>
                  <a:pt x="0" y="73"/>
                  <a:pt x="0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8234054" y="2664042"/>
            <a:ext cx="3856281" cy="14773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Обеспечение </a:t>
            </a:r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активной роли обучающихся </a:t>
            </a:r>
            <a:endParaRPr lang="ru-RU" sz="10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посредством </a:t>
            </a:r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использования активных форм проведения занятий с применением электронных образовательных ресурсов, деловых и ролевых игр, индивидуальных и групповых проектов, анализа производственных ситуаций, психологических и иных тренингов, групповых дискуссий в сочетании с внеаудиторной работой для формирования и развития общих и профессиональных компетенций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135" name="Freeform 122"/>
          <p:cNvSpPr>
            <a:spLocks noEditPoints="1"/>
          </p:cNvSpPr>
          <p:nvPr/>
        </p:nvSpPr>
        <p:spPr bwMode="auto">
          <a:xfrm>
            <a:off x="6360429" y="406984"/>
            <a:ext cx="731429" cy="618586"/>
          </a:xfrm>
          <a:custGeom>
            <a:avLst/>
            <a:gdLst>
              <a:gd name="T0" fmla="*/ 75 w 354"/>
              <a:gd name="T1" fmla="*/ 113 h 265"/>
              <a:gd name="T2" fmla="*/ 75 w 354"/>
              <a:gd name="T3" fmla="*/ 19 h 265"/>
              <a:gd name="T4" fmla="*/ 169 w 354"/>
              <a:gd name="T5" fmla="*/ 19 h 265"/>
              <a:gd name="T6" fmla="*/ 169 w 354"/>
              <a:gd name="T7" fmla="*/ 113 h 265"/>
              <a:gd name="T8" fmla="*/ 287 w 354"/>
              <a:gd name="T9" fmla="*/ 155 h 265"/>
              <a:gd name="T10" fmla="*/ 352 w 354"/>
              <a:gd name="T11" fmla="*/ 156 h 265"/>
              <a:gd name="T12" fmla="*/ 354 w 354"/>
              <a:gd name="T13" fmla="*/ 193 h 265"/>
              <a:gd name="T14" fmla="*/ 348 w 354"/>
              <a:gd name="T15" fmla="*/ 199 h 265"/>
              <a:gd name="T16" fmla="*/ 287 w 354"/>
              <a:gd name="T17" fmla="*/ 260 h 265"/>
              <a:gd name="T18" fmla="*/ 282 w 354"/>
              <a:gd name="T19" fmla="*/ 265 h 265"/>
              <a:gd name="T20" fmla="*/ 245 w 354"/>
              <a:gd name="T21" fmla="*/ 264 h 265"/>
              <a:gd name="T22" fmla="*/ 243 w 354"/>
              <a:gd name="T23" fmla="*/ 199 h 265"/>
              <a:gd name="T24" fmla="*/ 179 w 354"/>
              <a:gd name="T25" fmla="*/ 197 h 265"/>
              <a:gd name="T26" fmla="*/ 177 w 354"/>
              <a:gd name="T27" fmla="*/ 160 h 265"/>
              <a:gd name="T28" fmla="*/ 182 w 354"/>
              <a:gd name="T29" fmla="*/ 155 h 265"/>
              <a:gd name="T30" fmla="*/ 243 w 354"/>
              <a:gd name="T31" fmla="*/ 94 h 265"/>
              <a:gd name="T32" fmla="*/ 249 w 354"/>
              <a:gd name="T33" fmla="*/ 88 h 265"/>
              <a:gd name="T34" fmla="*/ 286 w 354"/>
              <a:gd name="T35" fmla="*/ 90 h 265"/>
              <a:gd name="T36" fmla="*/ 287 w 354"/>
              <a:gd name="T37" fmla="*/ 155 h 265"/>
              <a:gd name="T38" fmla="*/ 167 w 354"/>
              <a:gd name="T39" fmla="*/ 209 h 265"/>
              <a:gd name="T40" fmla="*/ 227 w 354"/>
              <a:gd name="T41" fmla="*/ 215 h 265"/>
              <a:gd name="T42" fmla="*/ 197 w 354"/>
              <a:gd name="T43" fmla="*/ 265 h 265"/>
              <a:gd name="T44" fmla="*/ 13 w 354"/>
              <a:gd name="T45" fmla="*/ 253 h 265"/>
              <a:gd name="T46" fmla="*/ 1 w 354"/>
              <a:gd name="T47" fmla="*/ 203 h 265"/>
              <a:gd name="T48" fmla="*/ 8 w 354"/>
              <a:gd name="T49" fmla="*/ 165 h 265"/>
              <a:gd name="T50" fmla="*/ 26 w 354"/>
              <a:gd name="T51" fmla="*/ 134 h 265"/>
              <a:gd name="T52" fmla="*/ 60 w 354"/>
              <a:gd name="T53" fmla="*/ 121 h 265"/>
              <a:gd name="T54" fmla="*/ 93 w 354"/>
              <a:gd name="T55" fmla="*/ 140 h 265"/>
              <a:gd name="T56" fmla="*/ 150 w 354"/>
              <a:gd name="T57" fmla="*/ 140 h 265"/>
              <a:gd name="T58" fmla="*/ 183 w 354"/>
              <a:gd name="T59" fmla="*/ 121 h 265"/>
              <a:gd name="T60" fmla="*/ 182 w 354"/>
              <a:gd name="T61" fmla="*/ 138 h 265"/>
              <a:gd name="T62" fmla="*/ 160 w 354"/>
              <a:gd name="T63" fmla="*/ 16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4" h="265">
                <a:moveTo>
                  <a:pt x="122" y="132"/>
                </a:moveTo>
                <a:cubicBezTo>
                  <a:pt x="103" y="132"/>
                  <a:pt x="88" y="126"/>
                  <a:pt x="75" y="113"/>
                </a:cubicBezTo>
                <a:cubicBezTo>
                  <a:pt x="62" y="100"/>
                  <a:pt x="55" y="84"/>
                  <a:pt x="55" y="66"/>
                </a:cubicBezTo>
                <a:cubicBezTo>
                  <a:pt x="55" y="48"/>
                  <a:pt x="62" y="32"/>
                  <a:pt x="75" y="19"/>
                </a:cubicBezTo>
                <a:cubicBezTo>
                  <a:pt x="88" y="6"/>
                  <a:pt x="103" y="0"/>
                  <a:pt x="122" y="0"/>
                </a:cubicBezTo>
                <a:cubicBezTo>
                  <a:pt x="140" y="0"/>
                  <a:pt x="156" y="6"/>
                  <a:pt x="169" y="19"/>
                </a:cubicBezTo>
                <a:cubicBezTo>
                  <a:pt x="181" y="32"/>
                  <a:pt x="188" y="48"/>
                  <a:pt x="188" y="66"/>
                </a:cubicBezTo>
                <a:cubicBezTo>
                  <a:pt x="188" y="84"/>
                  <a:pt x="181" y="100"/>
                  <a:pt x="169" y="113"/>
                </a:cubicBezTo>
                <a:cubicBezTo>
                  <a:pt x="156" y="126"/>
                  <a:pt x="140" y="132"/>
                  <a:pt x="122" y="132"/>
                </a:cubicBezTo>
                <a:close/>
                <a:moveTo>
                  <a:pt x="287" y="155"/>
                </a:moveTo>
                <a:cubicBezTo>
                  <a:pt x="348" y="155"/>
                  <a:pt x="348" y="155"/>
                  <a:pt x="348" y="155"/>
                </a:cubicBezTo>
                <a:cubicBezTo>
                  <a:pt x="350" y="155"/>
                  <a:pt x="351" y="155"/>
                  <a:pt x="352" y="156"/>
                </a:cubicBezTo>
                <a:cubicBezTo>
                  <a:pt x="353" y="157"/>
                  <a:pt x="354" y="159"/>
                  <a:pt x="354" y="160"/>
                </a:cubicBezTo>
                <a:cubicBezTo>
                  <a:pt x="354" y="193"/>
                  <a:pt x="354" y="193"/>
                  <a:pt x="354" y="193"/>
                </a:cubicBezTo>
                <a:cubicBezTo>
                  <a:pt x="354" y="195"/>
                  <a:pt x="353" y="196"/>
                  <a:pt x="352" y="197"/>
                </a:cubicBezTo>
                <a:cubicBezTo>
                  <a:pt x="351" y="198"/>
                  <a:pt x="350" y="199"/>
                  <a:pt x="348" y="199"/>
                </a:cubicBezTo>
                <a:cubicBezTo>
                  <a:pt x="287" y="199"/>
                  <a:pt x="287" y="199"/>
                  <a:pt x="287" y="199"/>
                </a:cubicBezTo>
                <a:cubicBezTo>
                  <a:pt x="287" y="260"/>
                  <a:pt x="287" y="260"/>
                  <a:pt x="287" y="260"/>
                </a:cubicBezTo>
                <a:cubicBezTo>
                  <a:pt x="287" y="261"/>
                  <a:pt x="287" y="262"/>
                  <a:pt x="286" y="264"/>
                </a:cubicBezTo>
                <a:cubicBezTo>
                  <a:pt x="285" y="265"/>
                  <a:pt x="283" y="265"/>
                  <a:pt x="282" y="265"/>
                </a:cubicBezTo>
                <a:cubicBezTo>
                  <a:pt x="249" y="265"/>
                  <a:pt x="249" y="265"/>
                  <a:pt x="249" y="265"/>
                </a:cubicBezTo>
                <a:cubicBezTo>
                  <a:pt x="247" y="265"/>
                  <a:pt x="246" y="265"/>
                  <a:pt x="245" y="264"/>
                </a:cubicBezTo>
                <a:cubicBezTo>
                  <a:pt x="244" y="262"/>
                  <a:pt x="243" y="261"/>
                  <a:pt x="243" y="260"/>
                </a:cubicBezTo>
                <a:cubicBezTo>
                  <a:pt x="243" y="199"/>
                  <a:pt x="243" y="199"/>
                  <a:pt x="243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1" y="199"/>
                  <a:pt x="180" y="198"/>
                  <a:pt x="179" y="197"/>
                </a:cubicBezTo>
                <a:cubicBezTo>
                  <a:pt x="177" y="196"/>
                  <a:pt x="177" y="195"/>
                  <a:pt x="177" y="193"/>
                </a:cubicBezTo>
                <a:cubicBezTo>
                  <a:pt x="177" y="160"/>
                  <a:pt x="177" y="160"/>
                  <a:pt x="177" y="160"/>
                </a:cubicBezTo>
                <a:cubicBezTo>
                  <a:pt x="177" y="159"/>
                  <a:pt x="177" y="157"/>
                  <a:pt x="179" y="156"/>
                </a:cubicBezTo>
                <a:cubicBezTo>
                  <a:pt x="180" y="155"/>
                  <a:pt x="181" y="155"/>
                  <a:pt x="182" y="155"/>
                </a:cubicBezTo>
                <a:cubicBezTo>
                  <a:pt x="243" y="155"/>
                  <a:pt x="243" y="155"/>
                  <a:pt x="243" y="155"/>
                </a:cubicBezTo>
                <a:cubicBezTo>
                  <a:pt x="243" y="94"/>
                  <a:pt x="243" y="94"/>
                  <a:pt x="243" y="94"/>
                </a:cubicBezTo>
                <a:cubicBezTo>
                  <a:pt x="243" y="92"/>
                  <a:pt x="244" y="91"/>
                  <a:pt x="245" y="90"/>
                </a:cubicBezTo>
                <a:cubicBezTo>
                  <a:pt x="246" y="89"/>
                  <a:pt x="247" y="88"/>
                  <a:pt x="249" y="88"/>
                </a:cubicBezTo>
                <a:cubicBezTo>
                  <a:pt x="282" y="88"/>
                  <a:pt x="282" y="88"/>
                  <a:pt x="282" y="88"/>
                </a:cubicBezTo>
                <a:cubicBezTo>
                  <a:pt x="283" y="88"/>
                  <a:pt x="285" y="89"/>
                  <a:pt x="286" y="90"/>
                </a:cubicBezTo>
                <a:cubicBezTo>
                  <a:pt x="287" y="91"/>
                  <a:pt x="287" y="92"/>
                  <a:pt x="287" y="94"/>
                </a:cubicBezTo>
                <a:lnTo>
                  <a:pt x="287" y="155"/>
                </a:lnTo>
                <a:close/>
                <a:moveTo>
                  <a:pt x="160" y="193"/>
                </a:moveTo>
                <a:cubicBezTo>
                  <a:pt x="160" y="199"/>
                  <a:pt x="163" y="204"/>
                  <a:pt x="167" y="209"/>
                </a:cubicBezTo>
                <a:cubicBezTo>
                  <a:pt x="171" y="213"/>
                  <a:pt x="176" y="215"/>
                  <a:pt x="182" y="215"/>
                </a:cubicBezTo>
                <a:cubicBezTo>
                  <a:pt x="227" y="215"/>
                  <a:pt x="227" y="215"/>
                  <a:pt x="227" y="215"/>
                </a:cubicBezTo>
                <a:cubicBezTo>
                  <a:pt x="227" y="257"/>
                  <a:pt x="227" y="257"/>
                  <a:pt x="227" y="257"/>
                </a:cubicBezTo>
                <a:cubicBezTo>
                  <a:pt x="219" y="262"/>
                  <a:pt x="209" y="265"/>
                  <a:pt x="197" y="265"/>
                </a:cubicBezTo>
                <a:cubicBezTo>
                  <a:pt x="46" y="265"/>
                  <a:pt x="46" y="265"/>
                  <a:pt x="46" y="265"/>
                </a:cubicBezTo>
                <a:cubicBezTo>
                  <a:pt x="32" y="265"/>
                  <a:pt x="21" y="261"/>
                  <a:pt x="13" y="253"/>
                </a:cubicBezTo>
                <a:cubicBezTo>
                  <a:pt x="4" y="245"/>
                  <a:pt x="0" y="234"/>
                  <a:pt x="0" y="220"/>
                </a:cubicBezTo>
                <a:cubicBezTo>
                  <a:pt x="0" y="214"/>
                  <a:pt x="0" y="208"/>
                  <a:pt x="1" y="203"/>
                </a:cubicBezTo>
                <a:cubicBezTo>
                  <a:pt x="1" y="197"/>
                  <a:pt x="2" y="190"/>
                  <a:pt x="3" y="184"/>
                </a:cubicBezTo>
                <a:cubicBezTo>
                  <a:pt x="4" y="177"/>
                  <a:pt x="6" y="171"/>
                  <a:pt x="8" y="165"/>
                </a:cubicBezTo>
                <a:cubicBezTo>
                  <a:pt x="9" y="159"/>
                  <a:pt x="12" y="154"/>
                  <a:pt x="15" y="148"/>
                </a:cubicBezTo>
                <a:cubicBezTo>
                  <a:pt x="18" y="143"/>
                  <a:pt x="22" y="138"/>
                  <a:pt x="26" y="134"/>
                </a:cubicBezTo>
                <a:cubicBezTo>
                  <a:pt x="30" y="130"/>
                  <a:pt x="35" y="127"/>
                  <a:pt x="40" y="125"/>
                </a:cubicBezTo>
                <a:cubicBezTo>
                  <a:pt x="46" y="123"/>
                  <a:pt x="53" y="121"/>
                  <a:pt x="60" y="121"/>
                </a:cubicBezTo>
                <a:cubicBezTo>
                  <a:pt x="62" y="121"/>
                  <a:pt x="64" y="122"/>
                  <a:pt x="66" y="124"/>
                </a:cubicBezTo>
                <a:cubicBezTo>
                  <a:pt x="76" y="131"/>
                  <a:pt x="84" y="137"/>
                  <a:pt x="93" y="140"/>
                </a:cubicBezTo>
                <a:cubicBezTo>
                  <a:pt x="102" y="144"/>
                  <a:pt x="111" y="145"/>
                  <a:pt x="122" y="145"/>
                </a:cubicBezTo>
                <a:cubicBezTo>
                  <a:pt x="132" y="145"/>
                  <a:pt x="141" y="144"/>
                  <a:pt x="150" y="140"/>
                </a:cubicBezTo>
                <a:cubicBezTo>
                  <a:pt x="159" y="137"/>
                  <a:pt x="168" y="131"/>
                  <a:pt x="177" y="124"/>
                </a:cubicBezTo>
                <a:cubicBezTo>
                  <a:pt x="179" y="122"/>
                  <a:pt x="181" y="121"/>
                  <a:pt x="183" y="121"/>
                </a:cubicBezTo>
                <a:cubicBezTo>
                  <a:pt x="199" y="121"/>
                  <a:pt x="211" y="127"/>
                  <a:pt x="221" y="138"/>
                </a:cubicBezTo>
                <a:cubicBezTo>
                  <a:pt x="182" y="138"/>
                  <a:pt x="182" y="138"/>
                  <a:pt x="182" y="138"/>
                </a:cubicBezTo>
                <a:cubicBezTo>
                  <a:pt x="176" y="138"/>
                  <a:pt x="171" y="140"/>
                  <a:pt x="167" y="145"/>
                </a:cubicBezTo>
                <a:cubicBezTo>
                  <a:pt x="163" y="149"/>
                  <a:pt x="160" y="154"/>
                  <a:pt x="160" y="160"/>
                </a:cubicBezTo>
                <a:lnTo>
                  <a:pt x="160" y="1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uk-UA" sz="900"/>
          </a:p>
        </p:txBody>
      </p:sp>
      <p:sp>
        <p:nvSpPr>
          <p:cNvPr id="136" name="Freeform 99">
            <a:extLst>
              <a:ext uri="{FF2B5EF4-FFF2-40B4-BE49-F238E27FC236}">
                <a16:creationId xmlns="" xmlns:a16="http://schemas.microsoft.com/office/drawing/2014/main" id="{18125023-9768-7147-BFB1-F0865EB88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259" y="877981"/>
            <a:ext cx="737394" cy="667680"/>
          </a:xfrm>
          <a:custGeom>
            <a:avLst/>
            <a:gdLst>
              <a:gd name="T0" fmla="*/ 183582 w 581"/>
              <a:gd name="T1" fmla="*/ 55985 h 545"/>
              <a:gd name="T2" fmla="*/ 183582 w 581"/>
              <a:gd name="T3" fmla="*/ 55985 h 545"/>
              <a:gd name="T4" fmla="*/ 147875 w 581"/>
              <a:gd name="T5" fmla="*/ 30340 h 545"/>
              <a:gd name="T6" fmla="*/ 147875 w 581"/>
              <a:gd name="T7" fmla="*/ 101856 h 545"/>
              <a:gd name="T8" fmla="*/ 127317 w 581"/>
              <a:gd name="T9" fmla="*/ 114859 h 545"/>
              <a:gd name="T10" fmla="*/ 127317 w 581"/>
              <a:gd name="T11" fmla="*/ 27812 h 545"/>
              <a:gd name="T12" fmla="*/ 73938 w 581"/>
              <a:gd name="T13" fmla="*/ 55985 h 545"/>
              <a:gd name="T14" fmla="*/ 73938 w 581"/>
              <a:gd name="T15" fmla="*/ 170844 h 545"/>
              <a:gd name="T16" fmla="*/ 112169 w 581"/>
              <a:gd name="T17" fmla="*/ 150617 h 545"/>
              <a:gd name="T18" fmla="*/ 112169 w 581"/>
              <a:gd name="T19" fmla="*/ 153146 h 545"/>
              <a:gd name="T20" fmla="*/ 114693 w 581"/>
              <a:gd name="T21" fmla="*/ 170844 h 545"/>
              <a:gd name="T22" fmla="*/ 68888 w 581"/>
              <a:gd name="T23" fmla="*/ 196489 h 545"/>
              <a:gd name="T24" fmla="*/ 68888 w 581"/>
              <a:gd name="T25" fmla="*/ 196489 h 545"/>
              <a:gd name="T26" fmla="*/ 63839 w 581"/>
              <a:gd name="T27" fmla="*/ 196489 h 545"/>
              <a:gd name="T28" fmla="*/ 58789 w 581"/>
              <a:gd name="T29" fmla="*/ 196489 h 545"/>
              <a:gd name="T30" fmla="*/ 2525 w 581"/>
              <a:gd name="T31" fmla="*/ 155674 h 545"/>
              <a:gd name="T32" fmla="*/ 0 w 581"/>
              <a:gd name="T33" fmla="*/ 145199 h 545"/>
              <a:gd name="T34" fmla="*/ 0 w 581"/>
              <a:gd name="T35" fmla="*/ 10113 h 545"/>
              <a:gd name="T36" fmla="*/ 10099 w 581"/>
              <a:gd name="T37" fmla="*/ 0 h 545"/>
              <a:gd name="T38" fmla="*/ 15148 w 581"/>
              <a:gd name="T39" fmla="*/ 2528 h 545"/>
              <a:gd name="T40" fmla="*/ 15148 w 581"/>
              <a:gd name="T41" fmla="*/ 2528 h 545"/>
              <a:gd name="T42" fmla="*/ 63839 w 581"/>
              <a:gd name="T43" fmla="*/ 38286 h 545"/>
              <a:gd name="T44" fmla="*/ 135252 w 581"/>
              <a:gd name="T45" fmla="*/ 0 h 545"/>
              <a:gd name="T46" fmla="*/ 135252 w 581"/>
              <a:gd name="T47" fmla="*/ 0 h 545"/>
              <a:gd name="T48" fmla="*/ 137776 w 581"/>
              <a:gd name="T49" fmla="*/ 0 h 545"/>
              <a:gd name="T50" fmla="*/ 145351 w 581"/>
              <a:gd name="T51" fmla="*/ 2528 h 545"/>
              <a:gd name="T52" fmla="*/ 145351 w 581"/>
              <a:gd name="T53" fmla="*/ 2528 h 545"/>
              <a:gd name="T54" fmla="*/ 198730 w 581"/>
              <a:gd name="T55" fmla="*/ 43343 h 545"/>
              <a:gd name="T56" fmla="*/ 198730 w 581"/>
              <a:gd name="T57" fmla="*/ 43343 h 545"/>
              <a:gd name="T58" fmla="*/ 198730 w 581"/>
              <a:gd name="T59" fmla="*/ 43343 h 545"/>
              <a:gd name="T60" fmla="*/ 198730 w 581"/>
              <a:gd name="T61" fmla="*/ 43343 h 545"/>
              <a:gd name="T62" fmla="*/ 203779 w 581"/>
              <a:gd name="T63" fmla="*/ 50928 h 545"/>
              <a:gd name="T64" fmla="*/ 203779 w 581"/>
              <a:gd name="T65" fmla="*/ 114859 h 545"/>
              <a:gd name="T66" fmla="*/ 183582 w 581"/>
              <a:gd name="T67" fmla="*/ 101856 h 545"/>
              <a:gd name="T68" fmla="*/ 183582 w 581"/>
              <a:gd name="T69" fmla="*/ 55985 h 545"/>
              <a:gd name="T70" fmla="*/ 53379 w 581"/>
              <a:gd name="T71" fmla="*/ 55985 h 545"/>
              <a:gd name="T72" fmla="*/ 53379 w 581"/>
              <a:gd name="T73" fmla="*/ 55985 h 545"/>
              <a:gd name="T74" fmla="*/ 20558 w 581"/>
              <a:gd name="T75" fmla="*/ 30340 h 545"/>
              <a:gd name="T76" fmla="*/ 20558 w 581"/>
              <a:gd name="T77" fmla="*/ 140143 h 545"/>
              <a:gd name="T78" fmla="*/ 53379 w 581"/>
              <a:gd name="T79" fmla="*/ 165787 h 545"/>
              <a:gd name="T80" fmla="*/ 53379 w 581"/>
              <a:gd name="T81" fmla="*/ 55985 h 545"/>
              <a:gd name="T82" fmla="*/ 165548 w 581"/>
              <a:gd name="T83" fmla="*/ 109803 h 545"/>
              <a:gd name="T84" fmla="*/ 165548 w 581"/>
              <a:gd name="T85" fmla="*/ 109803 h 545"/>
              <a:gd name="T86" fmla="*/ 209189 w 581"/>
              <a:gd name="T87" fmla="*/ 153146 h 545"/>
              <a:gd name="T88" fmla="*/ 165548 w 581"/>
              <a:gd name="T89" fmla="*/ 196489 h 545"/>
              <a:gd name="T90" fmla="*/ 122268 w 581"/>
              <a:gd name="T91" fmla="*/ 153146 h 545"/>
              <a:gd name="T92" fmla="*/ 165548 w 581"/>
              <a:gd name="T93" fmla="*/ 109803 h 545"/>
              <a:gd name="T94" fmla="*/ 137776 w 581"/>
              <a:gd name="T95" fmla="*/ 163259 h 545"/>
              <a:gd name="T96" fmla="*/ 137776 w 581"/>
              <a:gd name="T97" fmla="*/ 163259 h 545"/>
              <a:gd name="T98" fmla="*/ 152925 w 581"/>
              <a:gd name="T99" fmla="*/ 175901 h 545"/>
              <a:gd name="T100" fmla="*/ 157974 w 581"/>
              <a:gd name="T101" fmla="*/ 181319 h 545"/>
              <a:gd name="T102" fmla="*/ 165548 w 581"/>
              <a:gd name="T103" fmla="*/ 175901 h 545"/>
              <a:gd name="T104" fmla="*/ 193680 w 581"/>
              <a:gd name="T105" fmla="*/ 150617 h 545"/>
              <a:gd name="T106" fmla="*/ 196205 w 581"/>
              <a:gd name="T107" fmla="*/ 142671 h 545"/>
              <a:gd name="T108" fmla="*/ 186106 w 581"/>
              <a:gd name="T109" fmla="*/ 132558 h 545"/>
              <a:gd name="T110" fmla="*/ 178532 w 581"/>
              <a:gd name="T111" fmla="*/ 135086 h 545"/>
              <a:gd name="T112" fmla="*/ 157974 w 581"/>
              <a:gd name="T113" fmla="*/ 155674 h 545"/>
              <a:gd name="T114" fmla="*/ 152925 w 581"/>
              <a:gd name="T115" fmla="*/ 150617 h 545"/>
              <a:gd name="T116" fmla="*/ 145351 w 581"/>
              <a:gd name="T117" fmla="*/ 145199 h 545"/>
              <a:gd name="T118" fmla="*/ 135252 w 581"/>
              <a:gd name="T119" fmla="*/ 155674 h 545"/>
              <a:gd name="T120" fmla="*/ 137776 w 581"/>
              <a:gd name="T121" fmla="*/ 163259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6778592" y="146710"/>
            <a:ext cx="5342812" cy="16466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Формирование </a:t>
            </a:r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системы ценностей с учетом многонациональной основы нашего государства,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предусматривающей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создание условий для воспитания </a:t>
            </a:r>
            <a:endParaRPr lang="ru-RU" sz="9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развития 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молодежи, знающей и ответственно реализующей свои </a:t>
            </a:r>
            <a:endParaRPr lang="ru-RU" sz="9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конституционные права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и обязанности, обладающей гуманистическим </a:t>
            </a:r>
            <a:endParaRPr lang="ru-RU" sz="9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мировоззрением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, устойчивой системой нравственных и гражданских ценностей, проявляющей знание своего культурного, исторического, национального наследия и уважение к его многообразию, а также развитие в молодежной среде культуры созидательных межэтнических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отношений; формирование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ценностей здорового образа жизни, создание условий для физического развития молодежи, формирование экологической культуры, а также повышение уровня культуры безопасности жизнедеятельности молодежи</a:t>
            </a:r>
          </a:p>
        </p:txBody>
      </p:sp>
      <p:sp>
        <p:nvSpPr>
          <p:cNvPr id="137" name="Freeform 76">
            <a:extLst>
              <a:ext uri="{FF2B5EF4-FFF2-40B4-BE49-F238E27FC236}">
                <a16:creationId xmlns="" xmlns:a16="http://schemas.microsoft.com/office/drawing/2014/main" id="{0406F216-5443-F346-B862-CBF0D8BB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590" y="5251104"/>
            <a:ext cx="960850" cy="822053"/>
          </a:xfrm>
          <a:custGeom>
            <a:avLst/>
            <a:gdLst>
              <a:gd name="T0" fmla="*/ 210511 w 601"/>
              <a:gd name="T1" fmla="*/ 63911 h 510"/>
              <a:gd name="T2" fmla="*/ 210511 w 601"/>
              <a:gd name="T3" fmla="*/ 63911 h 510"/>
              <a:gd name="T4" fmla="*/ 210511 w 601"/>
              <a:gd name="T5" fmla="*/ 63911 h 510"/>
              <a:gd name="T6" fmla="*/ 210511 w 601"/>
              <a:gd name="T7" fmla="*/ 63911 h 510"/>
              <a:gd name="T8" fmla="*/ 124295 w 601"/>
              <a:gd name="T9" fmla="*/ 125294 h 510"/>
              <a:gd name="T10" fmla="*/ 124295 w 601"/>
              <a:gd name="T11" fmla="*/ 125294 h 510"/>
              <a:gd name="T12" fmla="*/ 116751 w 601"/>
              <a:gd name="T13" fmla="*/ 127822 h 510"/>
              <a:gd name="T14" fmla="*/ 111722 w 601"/>
              <a:gd name="T15" fmla="*/ 125294 h 510"/>
              <a:gd name="T16" fmla="*/ 111722 w 601"/>
              <a:gd name="T17" fmla="*/ 125294 h 510"/>
              <a:gd name="T18" fmla="*/ 111722 w 601"/>
              <a:gd name="T19" fmla="*/ 125294 h 510"/>
              <a:gd name="T20" fmla="*/ 111722 w 601"/>
              <a:gd name="T21" fmla="*/ 125294 h 510"/>
              <a:gd name="T22" fmla="*/ 65740 w 601"/>
              <a:gd name="T23" fmla="*/ 94603 h 510"/>
              <a:gd name="T24" fmla="*/ 20117 w 601"/>
              <a:gd name="T25" fmla="*/ 122406 h 510"/>
              <a:gd name="T26" fmla="*/ 20117 w 601"/>
              <a:gd name="T27" fmla="*/ 163207 h 510"/>
              <a:gd name="T28" fmla="*/ 205482 w 601"/>
              <a:gd name="T29" fmla="*/ 163207 h 510"/>
              <a:gd name="T30" fmla="*/ 215541 w 601"/>
              <a:gd name="T31" fmla="*/ 173679 h 510"/>
              <a:gd name="T32" fmla="*/ 205482 w 601"/>
              <a:gd name="T33" fmla="*/ 183789 h 510"/>
              <a:gd name="T34" fmla="*/ 10059 w 601"/>
              <a:gd name="T35" fmla="*/ 183789 h 510"/>
              <a:gd name="T36" fmla="*/ 0 w 601"/>
              <a:gd name="T37" fmla="*/ 173679 h 510"/>
              <a:gd name="T38" fmla="*/ 0 w 601"/>
              <a:gd name="T39" fmla="*/ 10110 h 510"/>
              <a:gd name="T40" fmla="*/ 10059 w 601"/>
              <a:gd name="T41" fmla="*/ 0 h 510"/>
              <a:gd name="T42" fmla="*/ 20117 w 601"/>
              <a:gd name="T43" fmla="*/ 10110 h 510"/>
              <a:gd name="T44" fmla="*/ 20117 w 601"/>
              <a:gd name="T45" fmla="*/ 99658 h 510"/>
              <a:gd name="T46" fmla="*/ 60711 w 601"/>
              <a:gd name="T47" fmla="*/ 74021 h 510"/>
              <a:gd name="T48" fmla="*/ 60711 w 601"/>
              <a:gd name="T49" fmla="*/ 74021 h 510"/>
              <a:gd name="T50" fmla="*/ 65740 w 601"/>
              <a:gd name="T51" fmla="*/ 71494 h 510"/>
              <a:gd name="T52" fmla="*/ 73643 w 601"/>
              <a:gd name="T53" fmla="*/ 74021 h 510"/>
              <a:gd name="T54" fmla="*/ 73643 w 601"/>
              <a:gd name="T55" fmla="*/ 74021 h 510"/>
              <a:gd name="T56" fmla="*/ 73643 w 601"/>
              <a:gd name="T57" fmla="*/ 74021 h 510"/>
              <a:gd name="T58" fmla="*/ 73643 w 601"/>
              <a:gd name="T59" fmla="*/ 74021 h 510"/>
              <a:gd name="T60" fmla="*/ 116751 w 601"/>
              <a:gd name="T61" fmla="*/ 104713 h 510"/>
              <a:gd name="T62" fmla="*/ 200453 w 601"/>
              <a:gd name="T63" fmla="*/ 45857 h 510"/>
              <a:gd name="T64" fmla="*/ 200453 w 601"/>
              <a:gd name="T65" fmla="*/ 45857 h 510"/>
              <a:gd name="T66" fmla="*/ 205482 w 601"/>
              <a:gd name="T67" fmla="*/ 45857 h 510"/>
              <a:gd name="T68" fmla="*/ 215541 w 601"/>
              <a:gd name="T69" fmla="*/ 56328 h 510"/>
              <a:gd name="T70" fmla="*/ 210511 w 601"/>
              <a:gd name="T71" fmla="*/ 63911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6847600" y="4943401"/>
            <a:ext cx="5191802" cy="178510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Создание открытой системы критериев и показателей, обеспечивающей анализ эффективности созданной социокультурной воспитательной среды и оценку достижений студентов в освоении общих компетенций </a:t>
            </a:r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(результаты воспитания - это ожидаемые и измеряемые конкретные достижения студентов и выпускников, выраженные на языке знаний, умений, навыков, способностей, компетенций; они описывают, что должен будет в состоянии делать студент (выпускник) по завершении всей или части образовательной программы;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требования к результатам прописаны в Федеральных государственных образовательных стандартах среднего профессионального образования в терминах общих и профессиональных компетенций)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138" name="Freeform 42">
            <a:extLst>
              <a:ext uri="{FF2B5EF4-FFF2-40B4-BE49-F238E27FC236}">
                <a16:creationId xmlns="" xmlns:a16="http://schemas.microsoft.com/office/drawing/2014/main" id="{DB8B9107-0DAA-EE4C-836B-533835D03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456" y="4935508"/>
            <a:ext cx="718534" cy="595512"/>
          </a:xfrm>
          <a:custGeom>
            <a:avLst/>
            <a:gdLst>
              <a:gd name="T0" fmla="*/ 200706 w 587"/>
              <a:gd name="T1" fmla="*/ 155385 h 524"/>
              <a:gd name="T2" fmla="*/ 200706 w 587"/>
              <a:gd name="T3" fmla="*/ 155385 h 524"/>
              <a:gd name="T4" fmla="*/ 149990 w 587"/>
              <a:gd name="T5" fmla="*/ 155385 h 524"/>
              <a:gd name="T6" fmla="*/ 137041 w 587"/>
              <a:gd name="T7" fmla="*/ 155385 h 524"/>
              <a:gd name="T8" fmla="*/ 137041 w 587"/>
              <a:gd name="T9" fmla="*/ 173050 h 524"/>
              <a:gd name="T10" fmla="*/ 149990 w 587"/>
              <a:gd name="T11" fmla="*/ 186029 h 524"/>
              <a:gd name="T12" fmla="*/ 149990 w 587"/>
              <a:gd name="T13" fmla="*/ 188552 h 524"/>
              <a:gd name="T14" fmla="*/ 60787 w 587"/>
              <a:gd name="T15" fmla="*/ 188552 h 524"/>
              <a:gd name="T16" fmla="*/ 60787 w 587"/>
              <a:gd name="T17" fmla="*/ 186029 h 524"/>
              <a:gd name="T18" fmla="*/ 76254 w 587"/>
              <a:gd name="T19" fmla="*/ 173050 h 524"/>
              <a:gd name="T20" fmla="*/ 76254 w 587"/>
              <a:gd name="T21" fmla="*/ 155385 h 524"/>
              <a:gd name="T22" fmla="*/ 60787 w 587"/>
              <a:gd name="T23" fmla="*/ 155385 h 524"/>
              <a:gd name="T24" fmla="*/ 10071 w 587"/>
              <a:gd name="T25" fmla="*/ 155385 h 524"/>
              <a:gd name="T26" fmla="*/ 0 w 587"/>
              <a:gd name="T27" fmla="*/ 145290 h 524"/>
              <a:gd name="T28" fmla="*/ 0 w 587"/>
              <a:gd name="T29" fmla="*/ 10095 h 524"/>
              <a:gd name="T30" fmla="*/ 10071 w 587"/>
              <a:gd name="T31" fmla="*/ 0 h 524"/>
              <a:gd name="T32" fmla="*/ 200706 w 587"/>
              <a:gd name="T33" fmla="*/ 0 h 524"/>
              <a:gd name="T34" fmla="*/ 210777 w 587"/>
              <a:gd name="T35" fmla="*/ 10095 h 524"/>
              <a:gd name="T36" fmla="*/ 210777 w 587"/>
              <a:gd name="T37" fmla="*/ 145290 h 524"/>
              <a:gd name="T38" fmla="*/ 200706 w 587"/>
              <a:gd name="T39" fmla="*/ 155385 h 524"/>
              <a:gd name="T40" fmla="*/ 198188 w 587"/>
              <a:gd name="T41" fmla="*/ 12618 h 524"/>
              <a:gd name="T42" fmla="*/ 198188 w 587"/>
              <a:gd name="T43" fmla="*/ 12618 h 524"/>
              <a:gd name="T44" fmla="*/ 15107 w 587"/>
              <a:gd name="T45" fmla="*/ 12618 h 524"/>
              <a:gd name="T46" fmla="*/ 15107 w 587"/>
              <a:gd name="T47" fmla="*/ 127264 h 524"/>
              <a:gd name="T48" fmla="*/ 198188 w 587"/>
              <a:gd name="T49" fmla="*/ 127264 h 524"/>
              <a:gd name="T50" fmla="*/ 198188 w 587"/>
              <a:gd name="T51" fmla="*/ 12618 h 524"/>
              <a:gd name="T52" fmla="*/ 86325 w 587"/>
              <a:gd name="T53" fmla="*/ 60928 h 524"/>
              <a:gd name="T54" fmla="*/ 86325 w 587"/>
              <a:gd name="T55" fmla="*/ 60928 h 524"/>
              <a:gd name="T56" fmla="*/ 91361 w 587"/>
              <a:gd name="T57" fmla="*/ 63452 h 524"/>
              <a:gd name="T58" fmla="*/ 91361 w 587"/>
              <a:gd name="T59" fmla="*/ 63452 h 524"/>
              <a:gd name="T60" fmla="*/ 98914 w 587"/>
              <a:gd name="T61" fmla="*/ 68860 h 524"/>
              <a:gd name="T62" fmla="*/ 119416 w 587"/>
              <a:gd name="T63" fmla="*/ 50833 h 524"/>
              <a:gd name="T64" fmla="*/ 119416 w 587"/>
              <a:gd name="T65" fmla="*/ 50833 h 524"/>
              <a:gd name="T66" fmla="*/ 126970 w 587"/>
              <a:gd name="T67" fmla="*/ 45786 h 524"/>
              <a:gd name="T68" fmla="*/ 137041 w 587"/>
              <a:gd name="T69" fmla="*/ 55881 h 524"/>
              <a:gd name="T70" fmla="*/ 132006 w 587"/>
              <a:gd name="T71" fmla="*/ 63452 h 524"/>
              <a:gd name="T72" fmla="*/ 132006 w 587"/>
              <a:gd name="T73" fmla="*/ 63452 h 524"/>
              <a:gd name="T74" fmla="*/ 106827 w 587"/>
              <a:gd name="T75" fmla="*/ 91572 h 524"/>
              <a:gd name="T76" fmla="*/ 106827 w 587"/>
              <a:gd name="T77" fmla="*/ 91572 h 524"/>
              <a:gd name="T78" fmla="*/ 98914 w 587"/>
              <a:gd name="T79" fmla="*/ 94096 h 524"/>
              <a:gd name="T80" fmla="*/ 91361 w 587"/>
              <a:gd name="T81" fmla="*/ 91572 h 524"/>
              <a:gd name="T82" fmla="*/ 91361 w 587"/>
              <a:gd name="T83" fmla="*/ 91572 h 524"/>
              <a:gd name="T84" fmla="*/ 78772 w 587"/>
              <a:gd name="T85" fmla="*/ 76430 h 524"/>
              <a:gd name="T86" fmla="*/ 78772 w 587"/>
              <a:gd name="T87" fmla="*/ 76430 h 524"/>
              <a:gd name="T88" fmla="*/ 76254 w 587"/>
              <a:gd name="T89" fmla="*/ 71383 h 524"/>
              <a:gd name="T90" fmla="*/ 86325 w 587"/>
              <a:gd name="T91" fmla="*/ 60928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39" name="Freeform 47">
            <a:extLst>
              <a:ext uri="{FF2B5EF4-FFF2-40B4-BE49-F238E27FC236}">
                <a16:creationId xmlns="" xmlns:a16="http://schemas.microsoft.com/office/drawing/2014/main" id="{B0A7264A-D71F-0E4D-8E9D-9298ACB0D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089" y="5761506"/>
            <a:ext cx="408436" cy="528683"/>
          </a:xfrm>
          <a:custGeom>
            <a:avLst/>
            <a:gdLst>
              <a:gd name="T0" fmla="*/ 157825 w 467"/>
              <a:gd name="T1" fmla="*/ 196489 h 545"/>
              <a:gd name="T2" fmla="*/ 157825 w 467"/>
              <a:gd name="T3" fmla="*/ 196489 h 545"/>
              <a:gd name="T4" fmla="*/ 10089 w 467"/>
              <a:gd name="T5" fmla="*/ 196489 h 545"/>
              <a:gd name="T6" fmla="*/ 0 w 467"/>
              <a:gd name="T7" fmla="*/ 186014 h 545"/>
              <a:gd name="T8" fmla="*/ 0 w 467"/>
              <a:gd name="T9" fmla="*/ 10113 h 545"/>
              <a:gd name="T10" fmla="*/ 10089 w 467"/>
              <a:gd name="T11" fmla="*/ 0 h 545"/>
              <a:gd name="T12" fmla="*/ 157825 w 467"/>
              <a:gd name="T13" fmla="*/ 0 h 545"/>
              <a:gd name="T14" fmla="*/ 167915 w 467"/>
              <a:gd name="T15" fmla="*/ 10113 h 545"/>
              <a:gd name="T16" fmla="*/ 167915 w 467"/>
              <a:gd name="T17" fmla="*/ 186014 h 545"/>
              <a:gd name="T18" fmla="*/ 157825 w 467"/>
              <a:gd name="T19" fmla="*/ 196489 h 545"/>
              <a:gd name="T20" fmla="*/ 83957 w 467"/>
              <a:gd name="T21" fmla="*/ 188543 h 545"/>
              <a:gd name="T22" fmla="*/ 83957 w 467"/>
              <a:gd name="T23" fmla="*/ 188543 h 545"/>
              <a:gd name="T24" fmla="*/ 91524 w 467"/>
              <a:gd name="T25" fmla="*/ 183486 h 545"/>
              <a:gd name="T26" fmla="*/ 83957 w 467"/>
              <a:gd name="T27" fmla="*/ 175901 h 545"/>
              <a:gd name="T28" fmla="*/ 76390 w 467"/>
              <a:gd name="T29" fmla="*/ 183486 h 545"/>
              <a:gd name="T30" fmla="*/ 83957 w 467"/>
              <a:gd name="T31" fmla="*/ 188543 h 545"/>
              <a:gd name="T32" fmla="*/ 147736 w 467"/>
              <a:gd name="T33" fmla="*/ 20227 h 545"/>
              <a:gd name="T34" fmla="*/ 147736 w 467"/>
              <a:gd name="T35" fmla="*/ 20227 h 545"/>
              <a:gd name="T36" fmla="*/ 20179 w 467"/>
              <a:gd name="T37" fmla="*/ 20227 h 545"/>
              <a:gd name="T38" fmla="*/ 20179 w 467"/>
              <a:gd name="T39" fmla="*/ 168316 h 545"/>
              <a:gd name="T40" fmla="*/ 147736 w 467"/>
              <a:gd name="T41" fmla="*/ 168316 h 545"/>
              <a:gd name="T42" fmla="*/ 147736 w 467"/>
              <a:gd name="T43" fmla="*/ 20227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40" name="Freeform 59">
            <a:extLst>
              <a:ext uri="{FF2B5EF4-FFF2-40B4-BE49-F238E27FC236}">
                <a16:creationId xmlns="" xmlns:a16="http://schemas.microsoft.com/office/drawing/2014/main" id="{F58B80EE-EAD0-A54B-9A63-B0DEA4EEE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80" y="5531020"/>
            <a:ext cx="608536" cy="761396"/>
          </a:xfrm>
          <a:custGeom>
            <a:avLst/>
            <a:gdLst>
              <a:gd name="T0" fmla="*/ 204140 w 581"/>
              <a:gd name="T1" fmla="*/ 188138 h 609"/>
              <a:gd name="T2" fmla="*/ 170958 w 581"/>
              <a:gd name="T3" fmla="*/ 218715 h 609"/>
              <a:gd name="T4" fmla="*/ 150400 w 581"/>
              <a:gd name="T5" fmla="*/ 200729 h 609"/>
              <a:gd name="T6" fmla="*/ 158335 w 581"/>
              <a:gd name="T7" fmla="*/ 183102 h 609"/>
              <a:gd name="T8" fmla="*/ 170958 w 581"/>
              <a:gd name="T9" fmla="*/ 193175 h 609"/>
              <a:gd name="T10" fmla="*/ 199091 w 581"/>
              <a:gd name="T11" fmla="*/ 170512 h 609"/>
              <a:gd name="T12" fmla="*/ 204140 w 581"/>
              <a:gd name="T13" fmla="*/ 188138 h 609"/>
              <a:gd name="T14" fmla="*/ 170958 w 581"/>
              <a:gd name="T15" fmla="*/ 178066 h 609"/>
              <a:gd name="T16" fmla="*/ 137776 w 581"/>
              <a:gd name="T17" fmla="*/ 193175 h 609"/>
              <a:gd name="T18" fmla="*/ 142826 w 581"/>
              <a:gd name="T19" fmla="*/ 208643 h 609"/>
              <a:gd name="T20" fmla="*/ 10459 w 581"/>
              <a:gd name="T21" fmla="*/ 218715 h 609"/>
              <a:gd name="T22" fmla="*/ 0 w 581"/>
              <a:gd name="T23" fmla="*/ 30577 h 609"/>
              <a:gd name="T24" fmla="*/ 28132 w 581"/>
              <a:gd name="T25" fmla="*/ 20145 h 609"/>
              <a:gd name="T26" fmla="*/ 48691 w 581"/>
              <a:gd name="T27" fmla="*/ 50722 h 609"/>
              <a:gd name="T28" fmla="*/ 68888 w 581"/>
              <a:gd name="T29" fmla="*/ 20145 h 609"/>
              <a:gd name="T30" fmla="*/ 78987 w 581"/>
              <a:gd name="T31" fmla="*/ 30577 h 609"/>
              <a:gd name="T32" fmla="*/ 120104 w 581"/>
              <a:gd name="T33" fmla="*/ 30577 h 609"/>
              <a:gd name="T34" fmla="*/ 130202 w 581"/>
              <a:gd name="T35" fmla="*/ 20145 h 609"/>
              <a:gd name="T36" fmla="*/ 150400 w 581"/>
              <a:gd name="T37" fmla="*/ 50722 h 609"/>
              <a:gd name="T38" fmla="*/ 170958 w 581"/>
              <a:gd name="T39" fmla="*/ 20145 h 609"/>
              <a:gd name="T40" fmla="*/ 199091 w 581"/>
              <a:gd name="T41" fmla="*/ 30577 h 609"/>
              <a:gd name="T42" fmla="*/ 183582 w 581"/>
              <a:gd name="T43" fmla="*/ 165475 h 609"/>
              <a:gd name="T44" fmla="*/ 28132 w 581"/>
              <a:gd name="T45" fmla="*/ 175548 h 609"/>
              <a:gd name="T46" fmla="*/ 35706 w 581"/>
              <a:gd name="T47" fmla="*/ 183102 h 609"/>
              <a:gd name="T48" fmla="*/ 109644 w 581"/>
              <a:gd name="T49" fmla="*/ 175548 h 609"/>
              <a:gd name="T50" fmla="*/ 109644 w 581"/>
              <a:gd name="T51" fmla="*/ 175548 h 609"/>
              <a:gd name="T52" fmla="*/ 109644 w 581"/>
              <a:gd name="T53" fmla="*/ 175548 h 609"/>
              <a:gd name="T54" fmla="*/ 35706 w 581"/>
              <a:gd name="T55" fmla="*/ 167993 h 609"/>
              <a:gd name="T56" fmla="*/ 160859 w 581"/>
              <a:gd name="T57" fmla="*/ 78781 h 609"/>
              <a:gd name="T58" fmla="*/ 38231 w 581"/>
              <a:gd name="T59" fmla="*/ 78781 h 609"/>
              <a:gd name="T60" fmla="*/ 38231 w 581"/>
              <a:gd name="T61" fmla="*/ 99285 h 609"/>
              <a:gd name="T62" fmla="*/ 170958 w 581"/>
              <a:gd name="T63" fmla="*/ 88853 h 609"/>
              <a:gd name="T64" fmla="*/ 160859 w 581"/>
              <a:gd name="T65" fmla="*/ 121948 h 609"/>
              <a:gd name="T66" fmla="*/ 99545 w 581"/>
              <a:gd name="T67" fmla="*/ 121948 h 609"/>
              <a:gd name="T68" fmla="*/ 38231 w 581"/>
              <a:gd name="T69" fmla="*/ 121948 h 609"/>
              <a:gd name="T70" fmla="*/ 38231 w 581"/>
              <a:gd name="T71" fmla="*/ 142453 h 609"/>
              <a:gd name="T72" fmla="*/ 99545 w 581"/>
              <a:gd name="T73" fmla="*/ 142453 h 609"/>
              <a:gd name="T74" fmla="*/ 170958 w 581"/>
              <a:gd name="T75" fmla="*/ 132021 h 609"/>
              <a:gd name="T76" fmla="*/ 150400 w 581"/>
              <a:gd name="T77" fmla="*/ 40649 h 609"/>
              <a:gd name="T78" fmla="*/ 140301 w 581"/>
              <a:gd name="T79" fmla="*/ 30577 h 609"/>
              <a:gd name="T80" fmla="*/ 150400 w 581"/>
              <a:gd name="T81" fmla="*/ 0 h 609"/>
              <a:gd name="T82" fmla="*/ 160859 w 581"/>
              <a:gd name="T83" fmla="*/ 30577 h 609"/>
              <a:gd name="T84" fmla="*/ 99545 w 581"/>
              <a:gd name="T85" fmla="*/ 40649 h 609"/>
              <a:gd name="T86" fmla="*/ 89446 w 581"/>
              <a:gd name="T87" fmla="*/ 30577 h 609"/>
              <a:gd name="T88" fmla="*/ 99545 w 581"/>
              <a:gd name="T89" fmla="*/ 0 h 609"/>
              <a:gd name="T90" fmla="*/ 109644 w 581"/>
              <a:gd name="T91" fmla="*/ 30577 h 609"/>
              <a:gd name="T92" fmla="*/ 48691 w 581"/>
              <a:gd name="T93" fmla="*/ 40649 h 609"/>
              <a:gd name="T94" fmla="*/ 38231 w 581"/>
              <a:gd name="T95" fmla="*/ 30577 h 609"/>
              <a:gd name="T96" fmla="*/ 48691 w 581"/>
              <a:gd name="T97" fmla="*/ 0 h 609"/>
              <a:gd name="T98" fmla="*/ 58789 w 581"/>
              <a:gd name="T99" fmla="*/ 30577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158750" y="5283068"/>
            <a:ext cx="5116489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Создание </a:t>
            </a:r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современной информационно-методической базы для развития наставничества, поддержки общественных инициатив и проектов молодежи, в том числе в сфере добровольчества (волонтерства); </a:t>
            </a:r>
            <a:endParaRPr lang="ru-RU" sz="10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pPr algn="r"/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формирования </a:t>
            </a:r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эффективной системы выявления, поддержки и развития способностей и талантов у молодежи; для выявления предпринимательских способностей и вовлечение в предпринимательскую деятельность обучающихся, имеющих предпринимательский потенциал и (или) мотивацию к созданию собственного бизнеса</a:t>
            </a:r>
          </a:p>
        </p:txBody>
      </p:sp>
      <p:sp>
        <p:nvSpPr>
          <p:cNvPr id="141" name="Freeform 88">
            <a:extLst>
              <a:ext uri="{FF2B5EF4-FFF2-40B4-BE49-F238E27FC236}">
                <a16:creationId xmlns="" xmlns:a16="http://schemas.microsoft.com/office/drawing/2014/main" id="{9EAB0282-98B4-4740-9E38-A03A3DB73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969" y="2945134"/>
            <a:ext cx="1168681" cy="1135231"/>
          </a:xfrm>
          <a:custGeom>
            <a:avLst/>
            <a:gdLst>
              <a:gd name="T0" fmla="*/ 106693 w 601"/>
              <a:gd name="T1" fmla="*/ 218715 h 609"/>
              <a:gd name="T2" fmla="*/ 106693 w 601"/>
              <a:gd name="T3" fmla="*/ 218715 h 609"/>
              <a:gd name="T4" fmla="*/ 0 w 601"/>
              <a:gd name="T5" fmla="*/ 109358 h 609"/>
              <a:gd name="T6" fmla="*/ 106693 w 601"/>
              <a:gd name="T7" fmla="*/ 0 h 609"/>
              <a:gd name="T8" fmla="*/ 215541 w 601"/>
              <a:gd name="T9" fmla="*/ 109358 h 609"/>
              <a:gd name="T10" fmla="*/ 106693 w 601"/>
              <a:gd name="T11" fmla="*/ 218715 h 609"/>
              <a:gd name="T12" fmla="*/ 106693 w 601"/>
              <a:gd name="T13" fmla="*/ 20505 h 609"/>
              <a:gd name="T14" fmla="*/ 106693 w 601"/>
              <a:gd name="T15" fmla="*/ 20505 h 609"/>
              <a:gd name="T16" fmla="*/ 20117 w 601"/>
              <a:gd name="T17" fmla="*/ 109358 h 609"/>
              <a:gd name="T18" fmla="*/ 43108 w 601"/>
              <a:gd name="T19" fmla="*/ 167993 h 609"/>
              <a:gd name="T20" fmla="*/ 65740 w 601"/>
              <a:gd name="T21" fmla="*/ 160439 h 609"/>
              <a:gd name="T22" fmla="*/ 88731 w 601"/>
              <a:gd name="T23" fmla="*/ 150367 h 609"/>
              <a:gd name="T24" fmla="*/ 88731 w 601"/>
              <a:gd name="T25" fmla="*/ 134898 h 609"/>
              <a:gd name="T26" fmla="*/ 78672 w 601"/>
              <a:gd name="T27" fmla="*/ 114754 h 609"/>
              <a:gd name="T28" fmla="*/ 73643 w 601"/>
              <a:gd name="T29" fmla="*/ 106840 h 609"/>
              <a:gd name="T30" fmla="*/ 76158 w 601"/>
              <a:gd name="T31" fmla="*/ 91731 h 609"/>
              <a:gd name="T32" fmla="*/ 76158 w 601"/>
              <a:gd name="T33" fmla="*/ 73744 h 609"/>
              <a:gd name="T34" fmla="*/ 106693 w 601"/>
              <a:gd name="T35" fmla="*/ 48563 h 609"/>
              <a:gd name="T36" fmla="*/ 139742 w 601"/>
              <a:gd name="T37" fmla="*/ 73744 h 609"/>
              <a:gd name="T38" fmla="*/ 136868 w 601"/>
              <a:gd name="T39" fmla="*/ 91731 h 609"/>
              <a:gd name="T40" fmla="*/ 139742 w 601"/>
              <a:gd name="T41" fmla="*/ 106840 h 609"/>
              <a:gd name="T42" fmla="*/ 134354 w 601"/>
              <a:gd name="T43" fmla="*/ 114754 h 609"/>
              <a:gd name="T44" fmla="*/ 126810 w 601"/>
              <a:gd name="T45" fmla="*/ 134898 h 609"/>
              <a:gd name="T46" fmla="*/ 126810 w 601"/>
              <a:gd name="T47" fmla="*/ 150367 h 609"/>
              <a:gd name="T48" fmla="*/ 147286 w 601"/>
              <a:gd name="T49" fmla="*/ 160439 h 609"/>
              <a:gd name="T50" fmla="*/ 172433 w 601"/>
              <a:gd name="T51" fmla="*/ 167993 h 609"/>
              <a:gd name="T52" fmla="*/ 195424 w 601"/>
              <a:gd name="T53" fmla="*/ 109358 h 609"/>
              <a:gd name="T54" fmla="*/ 106693 w 601"/>
              <a:gd name="T55" fmla="*/ 20505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FC4DFB66-B1A4-3444-BC40-6E67CEF4E5FF}"/>
              </a:ext>
            </a:extLst>
          </p:cNvPr>
          <p:cNvSpPr txBox="1"/>
          <p:nvPr/>
        </p:nvSpPr>
        <p:spPr>
          <a:xfrm>
            <a:off x="57213" y="2474066"/>
            <a:ext cx="3973703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Обеспечение </a:t>
            </a:r>
            <a:r>
              <a:rPr lang="ru-RU" sz="10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возможности для непрерывного и планомерного повышения квалификации педагогических работников</a:t>
            </a:r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, </a:t>
            </a:r>
            <a:endParaRPr lang="ru-RU" sz="1000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pPr algn="r"/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выполняющих </a:t>
            </a:r>
            <a:r>
              <a: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функции, связанные с реализацией направлений воспитательной деятельности в том числе на основе использования современных цифровых технологий, формирования и участия в профессиональных ассоциациях, программах обмена опытом и лучшими практиками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(отказ от программно-целевого подхода в воспитании и переход на проектное управление воспитательной деятельностью)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18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3">
            <a:extLst>
              <a:ext uri="{FF2B5EF4-FFF2-40B4-BE49-F238E27FC236}">
                <a16:creationId xmlns="" xmlns:a16="http://schemas.microsoft.com/office/drawing/2014/main" id="{A2125528-4F5F-1D49-A26A-F9DCA4FB7568}"/>
              </a:ext>
            </a:extLst>
          </p:cNvPr>
          <p:cNvSpPr>
            <a:spLocks/>
          </p:cNvSpPr>
          <p:nvPr/>
        </p:nvSpPr>
        <p:spPr bwMode="auto">
          <a:xfrm rot="10800000">
            <a:off x="1589" y="4763511"/>
            <a:ext cx="5185905" cy="2116812"/>
          </a:xfrm>
          <a:custGeom>
            <a:avLst/>
            <a:gdLst>
              <a:gd name="connsiteX0" fmla="*/ 10371810 w 10371810"/>
              <a:gd name="connsiteY0" fmla="*/ 4233624 h 4233624"/>
              <a:gd name="connsiteX1" fmla="*/ 0 w 10371810"/>
              <a:gd name="connsiteY1" fmla="*/ 0 h 4233624"/>
              <a:gd name="connsiteX2" fmla="*/ 10371810 w 10371810"/>
              <a:gd name="connsiteY2" fmla="*/ 0 h 423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1810" h="4233624">
                <a:moveTo>
                  <a:pt x="10371810" y="4233624"/>
                </a:moveTo>
                <a:lnTo>
                  <a:pt x="0" y="0"/>
                </a:lnTo>
                <a:lnTo>
                  <a:pt x="1037181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defTabSz="914194"/>
            <a:endParaRPr lang="en-US" sz="1351" dirty="0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Freeform 71">
            <a:extLst>
              <a:ext uri="{FF2B5EF4-FFF2-40B4-BE49-F238E27FC236}">
                <a16:creationId xmlns="" xmlns:a16="http://schemas.microsoft.com/office/drawing/2014/main" id="{7F69AC30-0194-B74A-9DD8-98CB216E3BE0}"/>
              </a:ext>
            </a:extLst>
          </p:cNvPr>
          <p:cNvSpPr>
            <a:spLocks/>
          </p:cNvSpPr>
          <p:nvPr/>
        </p:nvSpPr>
        <p:spPr bwMode="auto">
          <a:xfrm rot="10800000">
            <a:off x="1589" y="3916728"/>
            <a:ext cx="6215092" cy="2963595"/>
          </a:xfrm>
          <a:custGeom>
            <a:avLst/>
            <a:gdLst>
              <a:gd name="connsiteX0" fmla="*/ 12430185 w 12430185"/>
              <a:gd name="connsiteY0" fmla="*/ 5927190 h 5927190"/>
              <a:gd name="connsiteX1" fmla="*/ 0 w 12430185"/>
              <a:gd name="connsiteY1" fmla="*/ 333901 h 5927190"/>
              <a:gd name="connsiteX2" fmla="*/ 0 w 12430185"/>
              <a:gd name="connsiteY2" fmla="*/ 0 h 5927190"/>
              <a:gd name="connsiteX3" fmla="*/ 2121394 w 12430185"/>
              <a:gd name="connsiteY3" fmla="*/ 0 h 5927190"/>
              <a:gd name="connsiteX4" fmla="*/ 12430185 w 12430185"/>
              <a:gd name="connsiteY4" fmla="*/ 4231304 h 592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0185" h="5927190">
                <a:moveTo>
                  <a:pt x="12430185" y="5927190"/>
                </a:moveTo>
                <a:lnTo>
                  <a:pt x="0" y="333901"/>
                </a:lnTo>
                <a:lnTo>
                  <a:pt x="0" y="0"/>
                </a:lnTo>
                <a:lnTo>
                  <a:pt x="2121394" y="0"/>
                </a:lnTo>
                <a:lnTo>
                  <a:pt x="12430185" y="423130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defTabSz="914194"/>
            <a:endParaRPr lang="en-US" sz="1351" dirty="0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="" xmlns:a16="http://schemas.microsoft.com/office/drawing/2014/main" id="{B3C64EEB-4057-904A-8FC5-01ADBBDD8890}"/>
              </a:ext>
            </a:extLst>
          </p:cNvPr>
          <p:cNvSpPr>
            <a:spLocks/>
          </p:cNvSpPr>
          <p:nvPr/>
        </p:nvSpPr>
        <p:spPr bwMode="auto">
          <a:xfrm rot="10800000">
            <a:off x="1589" y="1994363"/>
            <a:ext cx="6215092" cy="4732456"/>
          </a:xfrm>
          <a:custGeom>
            <a:avLst/>
            <a:gdLst>
              <a:gd name="connsiteX0" fmla="*/ 12430185 w 12430185"/>
              <a:gd name="connsiteY0" fmla="*/ 9464912 h 9464912"/>
              <a:gd name="connsiteX1" fmla="*/ 3174 w 12430185"/>
              <a:gd name="connsiteY1" fmla="*/ 3901062 h 9464912"/>
              <a:gd name="connsiteX2" fmla="*/ 0 w 12430185"/>
              <a:gd name="connsiteY2" fmla="*/ 0 h 9464912"/>
              <a:gd name="connsiteX3" fmla="*/ 12430185 w 12430185"/>
              <a:gd name="connsiteY3" fmla="*/ 5566891 h 94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30185" h="9464912">
                <a:moveTo>
                  <a:pt x="12430185" y="9464912"/>
                </a:moveTo>
                <a:lnTo>
                  <a:pt x="3174" y="3901062"/>
                </a:lnTo>
                <a:lnTo>
                  <a:pt x="0" y="0"/>
                </a:lnTo>
                <a:lnTo>
                  <a:pt x="12430185" y="556689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defTabSz="914194"/>
            <a:endParaRPr lang="en-US" sz="1351" dirty="0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Freeform 82">
            <a:extLst>
              <a:ext uri="{FF2B5EF4-FFF2-40B4-BE49-F238E27FC236}">
                <a16:creationId xmlns="" xmlns:a16="http://schemas.microsoft.com/office/drawing/2014/main" id="{FB324A5E-F3F2-B846-987A-ABBF594B1680}"/>
              </a:ext>
            </a:extLst>
          </p:cNvPr>
          <p:cNvSpPr>
            <a:spLocks/>
          </p:cNvSpPr>
          <p:nvPr/>
        </p:nvSpPr>
        <p:spPr bwMode="auto">
          <a:xfrm rot="10800000">
            <a:off x="3831287" y="3453494"/>
            <a:ext cx="1993383" cy="3443981"/>
          </a:xfrm>
          <a:custGeom>
            <a:avLst/>
            <a:gdLst>
              <a:gd name="connsiteX0" fmla="*/ 2688526 w 3986766"/>
              <a:gd name="connsiteY0" fmla="*/ 1920376 h 6887962"/>
              <a:gd name="connsiteX1" fmla="*/ 1276017 w 3986766"/>
              <a:gd name="connsiteY1" fmla="*/ 1288714 h 6887962"/>
              <a:gd name="connsiteX2" fmla="*/ 2561559 w 3986766"/>
              <a:gd name="connsiteY2" fmla="*/ 536434 h 6887962"/>
              <a:gd name="connsiteX3" fmla="*/ 2561561 w 3986766"/>
              <a:gd name="connsiteY3" fmla="*/ 536435 h 6887962"/>
              <a:gd name="connsiteX4" fmla="*/ 2532993 w 3986766"/>
              <a:gd name="connsiteY4" fmla="*/ 0 h 6887962"/>
              <a:gd name="connsiteX5" fmla="*/ 3986766 w 3986766"/>
              <a:gd name="connsiteY5" fmla="*/ 0 h 6887962"/>
              <a:gd name="connsiteX6" fmla="*/ 3958199 w 3986766"/>
              <a:gd name="connsiteY6" fmla="*/ 1110961 h 6887962"/>
              <a:gd name="connsiteX7" fmla="*/ 3958197 w 3986766"/>
              <a:gd name="connsiteY7" fmla="*/ 1110960 h 6887962"/>
              <a:gd name="connsiteX8" fmla="*/ 787195 w 3986766"/>
              <a:gd name="connsiteY8" fmla="*/ 6887962 h 6887962"/>
              <a:gd name="connsiteX9" fmla="*/ 0 w 3986766"/>
              <a:gd name="connsiteY9" fmla="*/ 6887962 h 6887962"/>
              <a:gd name="connsiteX10" fmla="*/ 0 w 3986766"/>
              <a:gd name="connsiteY10" fmla="*/ 6183296 h 6887962"/>
              <a:gd name="connsiteX11" fmla="*/ 148122 w 3986766"/>
              <a:gd name="connsiteY11" fmla="*/ 6315889 h 6887962"/>
              <a:gd name="connsiteX12" fmla="*/ 1446500 w 3986766"/>
              <a:gd name="connsiteY12" fmla="*/ 5244501 h 6887962"/>
              <a:gd name="connsiteX13" fmla="*/ 1276020 w 3986766"/>
              <a:gd name="connsiteY13" fmla="*/ 1288716 h 6887962"/>
              <a:gd name="connsiteX14" fmla="*/ 2688528 w 3986766"/>
              <a:gd name="connsiteY14" fmla="*/ 1920377 h 6887962"/>
              <a:gd name="connsiteX15" fmla="*/ 2145744 w 3986766"/>
              <a:gd name="connsiteY15" fmla="*/ 5577027 h 6887962"/>
              <a:gd name="connsiteX16" fmla="*/ 2127792 w 3986766"/>
              <a:gd name="connsiteY16" fmla="*/ 5569030 h 6887962"/>
              <a:gd name="connsiteX17" fmla="*/ 634991 w 3986766"/>
              <a:gd name="connsiteY17" fmla="*/ 6751716 h 688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86766" h="6887962">
                <a:moveTo>
                  <a:pt x="2688526" y="1920376"/>
                </a:moveTo>
                <a:lnTo>
                  <a:pt x="1276017" y="1288714"/>
                </a:lnTo>
                <a:lnTo>
                  <a:pt x="2561559" y="536434"/>
                </a:lnTo>
                <a:lnTo>
                  <a:pt x="2561561" y="536435"/>
                </a:lnTo>
                <a:lnTo>
                  <a:pt x="2532993" y="0"/>
                </a:lnTo>
                <a:lnTo>
                  <a:pt x="3986766" y="0"/>
                </a:lnTo>
                <a:lnTo>
                  <a:pt x="3958199" y="1110961"/>
                </a:lnTo>
                <a:lnTo>
                  <a:pt x="3958197" y="1110960"/>
                </a:lnTo>
                <a:close/>
                <a:moveTo>
                  <a:pt x="787195" y="6887962"/>
                </a:moveTo>
                <a:lnTo>
                  <a:pt x="0" y="6887962"/>
                </a:lnTo>
                <a:lnTo>
                  <a:pt x="0" y="6183296"/>
                </a:lnTo>
                <a:lnTo>
                  <a:pt x="148122" y="6315889"/>
                </a:lnTo>
                <a:lnTo>
                  <a:pt x="1446500" y="5244501"/>
                </a:lnTo>
                <a:lnTo>
                  <a:pt x="1276020" y="1288716"/>
                </a:lnTo>
                <a:lnTo>
                  <a:pt x="2688528" y="1920377"/>
                </a:lnTo>
                <a:lnTo>
                  <a:pt x="2145744" y="5577027"/>
                </a:lnTo>
                <a:lnTo>
                  <a:pt x="2127792" y="5569030"/>
                </a:lnTo>
                <a:lnTo>
                  <a:pt x="634991" y="67517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defTabSz="914194"/>
            <a:endParaRPr lang="en-US" sz="1351" dirty="0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Freeform 81">
            <a:extLst>
              <a:ext uri="{FF2B5EF4-FFF2-40B4-BE49-F238E27FC236}">
                <a16:creationId xmlns="" xmlns:a16="http://schemas.microsoft.com/office/drawing/2014/main" id="{38B183BE-5266-BB40-8D4C-66E2D9F436FC}"/>
              </a:ext>
            </a:extLst>
          </p:cNvPr>
          <p:cNvSpPr>
            <a:spLocks/>
          </p:cNvSpPr>
          <p:nvPr/>
        </p:nvSpPr>
        <p:spPr bwMode="auto">
          <a:xfrm rot="10800000">
            <a:off x="2683822" y="2764699"/>
            <a:ext cx="2842476" cy="4132776"/>
          </a:xfrm>
          <a:custGeom>
            <a:avLst/>
            <a:gdLst>
              <a:gd name="connsiteX0" fmla="*/ 1022086 w 5684951"/>
              <a:gd name="connsiteY0" fmla="*/ 8265553 h 8265553"/>
              <a:gd name="connsiteX1" fmla="*/ 0 w 5684951"/>
              <a:gd name="connsiteY1" fmla="*/ 8265553 h 8265553"/>
              <a:gd name="connsiteX2" fmla="*/ 12697 w 5684951"/>
              <a:gd name="connsiteY2" fmla="*/ 7364088 h 8265553"/>
              <a:gd name="connsiteX3" fmla="*/ 215141 w 5684951"/>
              <a:gd name="connsiteY3" fmla="*/ 7544886 h 8265553"/>
              <a:gd name="connsiteX4" fmla="*/ 2123525 w 5684951"/>
              <a:gd name="connsiteY4" fmla="*/ 5811916 h 8265553"/>
              <a:gd name="connsiteX5" fmla="*/ 2126239 w 5684951"/>
              <a:gd name="connsiteY5" fmla="*/ 5813125 h 8265553"/>
              <a:gd name="connsiteX6" fmla="*/ 2599651 w 5684951"/>
              <a:gd name="connsiteY6" fmla="*/ 2148916 h 8265553"/>
              <a:gd name="connsiteX7" fmla="*/ 2599650 w 5684951"/>
              <a:gd name="connsiteY7" fmla="*/ 2148916 h 8265553"/>
              <a:gd name="connsiteX8" fmla="*/ 3780443 w 5684951"/>
              <a:gd name="connsiteY8" fmla="*/ 1282366 h 8265553"/>
              <a:gd name="connsiteX9" fmla="*/ 3780445 w 5684951"/>
              <a:gd name="connsiteY9" fmla="*/ 1282367 h 8265553"/>
              <a:gd name="connsiteX10" fmla="*/ 3859800 w 5684951"/>
              <a:gd name="connsiteY10" fmla="*/ 0 h 8265553"/>
              <a:gd name="connsiteX11" fmla="*/ 5684951 w 5684951"/>
              <a:gd name="connsiteY11" fmla="*/ 0 h 8265553"/>
              <a:gd name="connsiteX12" fmla="*/ 5272308 w 5684951"/>
              <a:gd name="connsiteY12" fmla="*/ 1891809 h 8265553"/>
              <a:gd name="connsiteX13" fmla="*/ 5272306 w 5684951"/>
              <a:gd name="connsiteY13" fmla="*/ 1891808 h 8265553"/>
              <a:gd name="connsiteX14" fmla="*/ 3935979 w 5684951"/>
              <a:gd name="connsiteY14" fmla="*/ 2748835 h 8265553"/>
              <a:gd name="connsiteX15" fmla="*/ 2971030 w 5684951"/>
              <a:gd name="connsiteY15" fmla="*/ 6211862 h 8265553"/>
              <a:gd name="connsiteX16" fmla="*/ 2953429 w 5684951"/>
              <a:gd name="connsiteY16" fmla="*/ 6204017 h 8265553"/>
              <a:gd name="connsiteX17" fmla="*/ 738931 w 5684951"/>
              <a:gd name="connsiteY17" fmla="*/ 8012672 h 82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84951" h="8265553">
                <a:moveTo>
                  <a:pt x="1022086" y="8265553"/>
                </a:moveTo>
                <a:lnTo>
                  <a:pt x="0" y="8265553"/>
                </a:lnTo>
                <a:lnTo>
                  <a:pt x="12697" y="7364088"/>
                </a:lnTo>
                <a:lnTo>
                  <a:pt x="215141" y="7544886"/>
                </a:lnTo>
                <a:lnTo>
                  <a:pt x="2123525" y="5811916"/>
                </a:lnTo>
                <a:lnTo>
                  <a:pt x="2126239" y="5813125"/>
                </a:lnTo>
                <a:lnTo>
                  <a:pt x="2599651" y="2148916"/>
                </a:lnTo>
                <a:lnTo>
                  <a:pt x="2599650" y="2148916"/>
                </a:lnTo>
                <a:lnTo>
                  <a:pt x="3780443" y="1282366"/>
                </a:lnTo>
                <a:lnTo>
                  <a:pt x="3780445" y="1282367"/>
                </a:lnTo>
                <a:lnTo>
                  <a:pt x="3859800" y="0"/>
                </a:lnTo>
                <a:lnTo>
                  <a:pt x="5684951" y="0"/>
                </a:lnTo>
                <a:lnTo>
                  <a:pt x="5272308" y="1891809"/>
                </a:lnTo>
                <a:lnTo>
                  <a:pt x="5272306" y="1891808"/>
                </a:lnTo>
                <a:lnTo>
                  <a:pt x="3935979" y="2748835"/>
                </a:lnTo>
                <a:lnTo>
                  <a:pt x="2971030" y="6211862"/>
                </a:lnTo>
                <a:lnTo>
                  <a:pt x="2953429" y="6204017"/>
                </a:lnTo>
                <a:lnTo>
                  <a:pt x="738931" y="80126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defTabSz="914194"/>
            <a:endParaRPr lang="en-US" sz="1351" dirty="0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="" xmlns:a16="http://schemas.microsoft.com/office/drawing/2014/main" id="{D640A956-FE8A-1044-92FA-C14C1BC5CDDF}"/>
              </a:ext>
            </a:extLst>
          </p:cNvPr>
          <p:cNvSpPr>
            <a:spLocks/>
          </p:cNvSpPr>
          <p:nvPr/>
        </p:nvSpPr>
        <p:spPr bwMode="auto">
          <a:xfrm rot="10800000">
            <a:off x="1395106" y="1991787"/>
            <a:ext cx="3716961" cy="4905688"/>
          </a:xfrm>
          <a:custGeom>
            <a:avLst/>
            <a:gdLst>
              <a:gd name="connsiteX0" fmla="*/ 5012024 w 7433922"/>
              <a:gd name="connsiteY0" fmla="*/ 3602689 h 9811376"/>
              <a:gd name="connsiteX1" fmla="*/ 3678870 w 7433922"/>
              <a:gd name="connsiteY1" fmla="*/ 3005944 h 9811376"/>
              <a:gd name="connsiteX2" fmla="*/ 4875534 w 7433922"/>
              <a:gd name="connsiteY2" fmla="*/ 2072736 h 9811376"/>
              <a:gd name="connsiteX3" fmla="*/ 4875536 w 7433922"/>
              <a:gd name="connsiteY3" fmla="*/ 2072737 h 9811376"/>
              <a:gd name="connsiteX4" fmla="*/ 5383404 w 7433922"/>
              <a:gd name="connsiteY4" fmla="*/ 0 h 9811376"/>
              <a:gd name="connsiteX5" fmla="*/ 7433922 w 7433922"/>
              <a:gd name="connsiteY5" fmla="*/ 0 h 9811376"/>
              <a:gd name="connsiteX6" fmla="*/ 6361050 w 7433922"/>
              <a:gd name="connsiteY6" fmla="*/ 2682179 h 9811376"/>
              <a:gd name="connsiteX7" fmla="*/ 6361048 w 7433922"/>
              <a:gd name="connsiteY7" fmla="*/ 2682178 h 9811376"/>
              <a:gd name="connsiteX8" fmla="*/ 1015737 w 7433922"/>
              <a:gd name="connsiteY8" fmla="*/ 9811376 h 9811376"/>
              <a:gd name="connsiteX9" fmla="*/ 0 w 7433922"/>
              <a:gd name="connsiteY9" fmla="*/ 9811376 h 9811376"/>
              <a:gd name="connsiteX10" fmla="*/ 34916 w 7433922"/>
              <a:gd name="connsiteY10" fmla="*/ 8919432 h 9811376"/>
              <a:gd name="connsiteX11" fmla="*/ 276424 w 7433922"/>
              <a:gd name="connsiteY11" fmla="*/ 9139056 h 9811376"/>
              <a:gd name="connsiteX12" fmla="*/ 2951984 w 7433922"/>
              <a:gd name="connsiteY12" fmla="*/ 6554673 h 9811376"/>
              <a:gd name="connsiteX13" fmla="*/ 2956127 w 7433922"/>
              <a:gd name="connsiteY13" fmla="*/ 6556535 h 9811376"/>
              <a:gd name="connsiteX14" fmla="*/ 3678870 w 7433922"/>
              <a:gd name="connsiteY14" fmla="*/ 3005945 h 9811376"/>
              <a:gd name="connsiteX15" fmla="*/ 5012025 w 7433922"/>
              <a:gd name="connsiteY15" fmla="*/ 3602690 h 9811376"/>
              <a:gd name="connsiteX16" fmla="*/ 3897888 w 7433922"/>
              <a:gd name="connsiteY16" fmla="*/ 7002232 h 9811376"/>
              <a:gd name="connsiteX17" fmla="*/ 3880711 w 7433922"/>
              <a:gd name="connsiteY17" fmla="*/ 6994508 h 9811376"/>
              <a:gd name="connsiteX18" fmla="*/ 788111 w 7433922"/>
              <a:gd name="connsiteY18" fmla="*/ 9604376 h 981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33922" h="9811376">
                <a:moveTo>
                  <a:pt x="5012024" y="3602689"/>
                </a:moveTo>
                <a:lnTo>
                  <a:pt x="3678870" y="3005944"/>
                </a:lnTo>
                <a:lnTo>
                  <a:pt x="4875534" y="2072736"/>
                </a:lnTo>
                <a:lnTo>
                  <a:pt x="4875536" y="2072737"/>
                </a:lnTo>
                <a:lnTo>
                  <a:pt x="5383404" y="0"/>
                </a:lnTo>
                <a:lnTo>
                  <a:pt x="7433922" y="0"/>
                </a:lnTo>
                <a:lnTo>
                  <a:pt x="6361050" y="2682179"/>
                </a:lnTo>
                <a:lnTo>
                  <a:pt x="6361048" y="2682178"/>
                </a:lnTo>
                <a:close/>
                <a:moveTo>
                  <a:pt x="1015737" y="9811376"/>
                </a:moveTo>
                <a:lnTo>
                  <a:pt x="0" y="9811376"/>
                </a:lnTo>
                <a:lnTo>
                  <a:pt x="34916" y="8919432"/>
                </a:lnTo>
                <a:lnTo>
                  <a:pt x="276424" y="9139056"/>
                </a:lnTo>
                <a:lnTo>
                  <a:pt x="2951984" y="6554673"/>
                </a:lnTo>
                <a:lnTo>
                  <a:pt x="2956127" y="6556535"/>
                </a:lnTo>
                <a:lnTo>
                  <a:pt x="3678870" y="3005945"/>
                </a:lnTo>
                <a:lnTo>
                  <a:pt x="5012025" y="3602690"/>
                </a:lnTo>
                <a:lnTo>
                  <a:pt x="3897888" y="7002232"/>
                </a:lnTo>
                <a:lnTo>
                  <a:pt x="3880711" y="6994508"/>
                </a:lnTo>
                <a:lnTo>
                  <a:pt x="788111" y="9604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defTabSz="914194"/>
            <a:endParaRPr lang="en-US" sz="1351" dirty="0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="" xmlns:a16="http://schemas.microsoft.com/office/drawing/2014/main" id="{D99875C5-0869-204E-B0AD-C1CF61000EFD}"/>
              </a:ext>
            </a:extLst>
          </p:cNvPr>
          <p:cNvSpPr>
            <a:spLocks/>
          </p:cNvSpPr>
          <p:nvPr/>
        </p:nvSpPr>
        <p:spPr bwMode="auto">
          <a:xfrm rot="10800000">
            <a:off x="54016" y="1910845"/>
            <a:ext cx="3823296" cy="4986631"/>
          </a:xfrm>
          <a:custGeom>
            <a:avLst/>
            <a:gdLst>
              <a:gd name="connsiteX0" fmla="*/ 6065851 w 7646592"/>
              <a:gd name="connsiteY0" fmla="*/ 3564599 h 9973260"/>
              <a:gd name="connsiteX1" fmla="*/ 4573988 w 7646592"/>
              <a:gd name="connsiteY1" fmla="*/ 2955157 h 9973260"/>
              <a:gd name="connsiteX2" fmla="*/ 5545287 w 7646592"/>
              <a:gd name="connsiteY2" fmla="*/ 0 h 9973260"/>
              <a:gd name="connsiteX3" fmla="*/ 7646592 w 7646592"/>
              <a:gd name="connsiteY3" fmla="*/ 0 h 9973260"/>
              <a:gd name="connsiteX4" fmla="*/ 1009389 w 7646592"/>
              <a:gd name="connsiteY4" fmla="*/ 9973260 h 9973260"/>
              <a:gd name="connsiteX5" fmla="*/ 0 w 7646592"/>
              <a:gd name="connsiteY5" fmla="*/ 9973260 h 9973260"/>
              <a:gd name="connsiteX6" fmla="*/ 34916 w 7646592"/>
              <a:gd name="connsiteY6" fmla="*/ 9071795 h 9973260"/>
              <a:gd name="connsiteX7" fmla="*/ 272428 w 7646592"/>
              <a:gd name="connsiteY7" fmla="*/ 9291513 h 9973260"/>
              <a:gd name="connsiteX8" fmla="*/ 2431108 w 7646592"/>
              <a:gd name="connsiteY8" fmla="*/ 7416236 h 9973260"/>
              <a:gd name="connsiteX9" fmla="*/ 3136086 w 7646592"/>
              <a:gd name="connsiteY9" fmla="*/ 3869320 h 9973260"/>
              <a:gd name="connsiteX10" fmla="*/ 3136087 w 7646592"/>
              <a:gd name="connsiteY10" fmla="*/ 3869321 h 9973260"/>
              <a:gd name="connsiteX11" fmla="*/ 4573989 w 7646592"/>
              <a:gd name="connsiteY11" fmla="*/ 2955158 h 9973260"/>
              <a:gd name="connsiteX12" fmla="*/ 6065852 w 7646592"/>
              <a:gd name="connsiteY12" fmla="*/ 3564600 h 9973260"/>
              <a:gd name="connsiteX13" fmla="*/ 4440673 w 7646592"/>
              <a:gd name="connsiteY13" fmla="*/ 4475588 h 9973260"/>
              <a:gd name="connsiteX14" fmla="*/ 4022594 w 7646592"/>
              <a:gd name="connsiteY14" fmla="*/ 4281298 h 9973260"/>
              <a:gd name="connsiteX15" fmla="*/ 4440673 w 7646592"/>
              <a:gd name="connsiteY15" fmla="*/ 4475588 h 9973260"/>
              <a:gd name="connsiteX16" fmla="*/ 3232640 w 7646592"/>
              <a:gd name="connsiteY16" fmla="*/ 7755427 h 9973260"/>
              <a:gd name="connsiteX17" fmla="*/ 3237661 w 7646592"/>
              <a:gd name="connsiteY17" fmla="*/ 7757685 h 9973260"/>
              <a:gd name="connsiteX18" fmla="*/ 3229288 w 7646592"/>
              <a:gd name="connsiteY18" fmla="*/ 7764526 h 9973260"/>
              <a:gd name="connsiteX19" fmla="*/ 3215440 w 7646592"/>
              <a:gd name="connsiteY19" fmla="*/ 7802124 h 9973260"/>
              <a:gd name="connsiteX20" fmla="*/ 3194694 w 7646592"/>
              <a:gd name="connsiteY20" fmla="*/ 7792792 h 9973260"/>
              <a:gd name="connsiteX21" fmla="*/ 782686 w 7646592"/>
              <a:gd name="connsiteY21" fmla="*/ 9763542 h 997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46592" h="9973260">
                <a:moveTo>
                  <a:pt x="6065851" y="3564599"/>
                </a:moveTo>
                <a:lnTo>
                  <a:pt x="4573988" y="2955157"/>
                </a:lnTo>
                <a:lnTo>
                  <a:pt x="5545287" y="0"/>
                </a:lnTo>
                <a:lnTo>
                  <a:pt x="7646592" y="0"/>
                </a:lnTo>
                <a:close/>
                <a:moveTo>
                  <a:pt x="1009389" y="9973260"/>
                </a:moveTo>
                <a:lnTo>
                  <a:pt x="0" y="9973260"/>
                </a:lnTo>
                <a:lnTo>
                  <a:pt x="34916" y="9071795"/>
                </a:lnTo>
                <a:lnTo>
                  <a:pt x="272428" y="9291513"/>
                </a:lnTo>
                <a:lnTo>
                  <a:pt x="2431108" y="7416236"/>
                </a:lnTo>
                <a:lnTo>
                  <a:pt x="3136086" y="3869320"/>
                </a:lnTo>
                <a:lnTo>
                  <a:pt x="3136087" y="3869321"/>
                </a:lnTo>
                <a:lnTo>
                  <a:pt x="4573989" y="2955158"/>
                </a:lnTo>
                <a:lnTo>
                  <a:pt x="6065852" y="3564600"/>
                </a:lnTo>
                <a:lnTo>
                  <a:pt x="4440673" y="4475588"/>
                </a:lnTo>
                <a:lnTo>
                  <a:pt x="4022594" y="4281298"/>
                </a:lnTo>
                <a:lnTo>
                  <a:pt x="4440673" y="4475588"/>
                </a:lnTo>
                <a:lnTo>
                  <a:pt x="3232640" y="7755427"/>
                </a:lnTo>
                <a:lnTo>
                  <a:pt x="3237661" y="7757685"/>
                </a:lnTo>
                <a:lnTo>
                  <a:pt x="3229288" y="7764526"/>
                </a:lnTo>
                <a:lnTo>
                  <a:pt x="3215440" y="7802124"/>
                </a:lnTo>
                <a:lnTo>
                  <a:pt x="3194694" y="7792792"/>
                </a:lnTo>
                <a:lnTo>
                  <a:pt x="782686" y="97635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defTabSz="914194"/>
            <a:endParaRPr lang="en-US" sz="1351" dirty="0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Freeform 78">
            <a:extLst>
              <a:ext uri="{FF2B5EF4-FFF2-40B4-BE49-F238E27FC236}">
                <a16:creationId xmlns="" xmlns:a16="http://schemas.microsoft.com/office/drawing/2014/main" id="{F2AD9735-905C-2D4B-B62B-568080C5BCE6}"/>
              </a:ext>
            </a:extLst>
          </p:cNvPr>
          <p:cNvSpPr>
            <a:spLocks/>
          </p:cNvSpPr>
          <p:nvPr/>
        </p:nvSpPr>
        <p:spPr bwMode="auto">
          <a:xfrm rot="10800000">
            <a:off x="1589" y="1891800"/>
            <a:ext cx="2498132" cy="4151528"/>
          </a:xfrm>
          <a:custGeom>
            <a:avLst/>
            <a:gdLst>
              <a:gd name="connsiteX0" fmla="*/ 4034379 w 4996265"/>
              <a:gd name="connsiteY0" fmla="*/ 3795727 h 8303057"/>
              <a:gd name="connsiteX1" fmla="*/ 2694877 w 4996265"/>
              <a:gd name="connsiteY1" fmla="*/ 3195808 h 8303057"/>
              <a:gd name="connsiteX2" fmla="*/ 4164519 w 4996265"/>
              <a:gd name="connsiteY2" fmla="*/ 2205465 h 8303057"/>
              <a:gd name="connsiteX3" fmla="*/ 4164519 w 4996265"/>
              <a:gd name="connsiteY3" fmla="*/ 2205465 h 8303057"/>
              <a:gd name="connsiteX4" fmla="*/ 4996264 w 4996265"/>
              <a:gd name="connsiteY4" fmla="*/ 0 h 8303057"/>
              <a:gd name="connsiteX5" fmla="*/ 4996264 w 4996265"/>
              <a:gd name="connsiteY5" fmla="*/ 2553220 h 8303057"/>
              <a:gd name="connsiteX6" fmla="*/ 4996265 w 4996265"/>
              <a:gd name="connsiteY6" fmla="*/ 2553220 h 8303057"/>
              <a:gd name="connsiteX7" fmla="*/ 4996265 w 4996265"/>
              <a:gd name="connsiteY7" fmla="*/ 3210977 h 8303057"/>
              <a:gd name="connsiteX8" fmla="*/ 1018911 w 4996265"/>
              <a:gd name="connsiteY8" fmla="*/ 8303057 h 8303057"/>
              <a:gd name="connsiteX9" fmla="*/ 6348 w 4996265"/>
              <a:gd name="connsiteY9" fmla="*/ 8303057 h 8303057"/>
              <a:gd name="connsiteX10" fmla="*/ 0 w 4996265"/>
              <a:gd name="connsiteY10" fmla="*/ 7398417 h 8303057"/>
              <a:gd name="connsiteX11" fmla="*/ 236271 w 4996265"/>
              <a:gd name="connsiteY11" fmla="*/ 7608190 h 8303057"/>
              <a:gd name="connsiteX12" fmla="*/ 1583914 w 4996265"/>
              <a:gd name="connsiteY12" fmla="*/ 6573130 h 8303057"/>
              <a:gd name="connsiteX13" fmla="*/ 1590250 w 4996265"/>
              <a:gd name="connsiteY13" fmla="*/ 6575957 h 8303057"/>
              <a:gd name="connsiteX14" fmla="*/ 2694874 w 4996265"/>
              <a:gd name="connsiteY14" fmla="*/ 3195808 h 8303057"/>
              <a:gd name="connsiteX15" fmla="*/ 4034377 w 4996265"/>
              <a:gd name="connsiteY15" fmla="*/ 3795727 h 8303057"/>
              <a:gd name="connsiteX16" fmla="*/ 2409199 w 4996265"/>
              <a:gd name="connsiteY16" fmla="*/ 6963554 h 8303057"/>
              <a:gd name="connsiteX17" fmla="*/ 2389609 w 4996265"/>
              <a:gd name="connsiteY17" fmla="*/ 6954814 h 8303057"/>
              <a:gd name="connsiteX18" fmla="*/ 761837 w 4996265"/>
              <a:gd name="connsiteY18" fmla="*/ 8074814 h 830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96265" h="8303057">
                <a:moveTo>
                  <a:pt x="4034379" y="3795727"/>
                </a:moveTo>
                <a:lnTo>
                  <a:pt x="2694877" y="3195808"/>
                </a:lnTo>
                <a:lnTo>
                  <a:pt x="4164519" y="2205465"/>
                </a:lnTo>
                <a:lnTo>
                  <a:pt x="4164519" y="2205465"/>
                </a:lnTo>
                <a:lnTo>
                  <a:pt x="4996264" y="0"/>
                </a:lnTo>
                <a:lnTo>
                  <a:pt x="4996264" y="2553220"/>
                </a:lnTo>
                <a:lnTo>
                  <a:pt x="4996265" y="2553220"/>
                </a:lnTo>
                <a:lnTo>
                  <a:pt x="4996265" y="3210977"/>
                </a:lnTo>
                <a:close/>
                <a:moveTo>
                  <a:pt x="1018911" y="8303057"/>
                </a:moveTo>
                <a:lnTo>
                  <a:pt x="6348" y="8303057"/>
                </a:lnTo>
                <a:lnTo>
                  <a:pt x="0" y="7398417"/>
                </a:lnTo>
                <a:lnTo>
                  <a:pt x="236271" y="7608190"/>
                </a:lnTo>
                <a:lnTo>
                  <a:pt x="1583914" y="6573130"/>
                </a:lnTo>
                <a:lnTo>
                  <a:pt x="1590250" y="6575957"/>
                </a:lnTo>
                <a:lnTo>
                  <a:pt x="2694874" y="3195808"/>
                </a:lnTo>
                <a:lnTo>
                  <a:pt x="4034377" y="3795727"/>
                </a:lnTo>
                <a:lnTo>
                  <a:pt x="2409199" y="6963554"/>
                </a:lnTo>
                <a:lnTo>
                  <a:pt x="2389609" y="6954814"/>
                </a:lnTo>
                <a:lnTo>
                  <a:pt x="761837" y="80748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defTabSz="914194"/>
            <a:endParaRPr lang="en-US" sz="1351" dirty="0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632199D-9015-1A43-ABF3-2DA0D2AECB2D}"/>
              </a:ext>
            </a:extLst>
          </p:cNvPr>
          <p:cNvSpPr/>
          <p:nvPr/>
        </p:nvSpPr>
        <p:spPr>
          <a:xfrm>
            <a:off x="6281879" y="2895564"/>
            <a:ext cx="723275" cy="723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94"/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C3043416-A595-114A-8D60-4438F7E34F0E}"/>
              </a:ext>
            </a:extLst>
          </p:cNvPr>
          <p:cNvSpPr/>
          <p:nvPr/>
        </p:nvSpPr>
        <p:spPr>
          <a:xfrm>
            <a:off x="6281879" y="6015587"/>
            <a:ext cx="723275" cy="723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94"/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9560844B-56C4-6749-97E1-5EDA058B3047}"/>
              </a:ext>
            </a:extLst>
          </p:cNvPr>
          <p:cNvSpPr/>
          <p:nvPr/>
        </p:nvSpPr>
        <p:spPr>
          <a:xfrm>
            <a:off x="6281879" y="5007963"/>
            <a:ext cx="723275" cy="7232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94"/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8A8796BD-6E76-E54E-92A0-B7B4107509CB}"/>
              </a:ext>
            </a:extLst>
          </p:cNvPr>
          <p:cNvSpPr/>
          <p:nvPr/>
        </p:nvSpPr>
        <p:spPr>
          <a:xfrm>
            <a:off x="6281879" y="3903189"/>
            <a:ext cx="723275" cy="723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94"/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C4AE138-15E3-A840-9BE7-E91D55EBCAA0}"/>
              </a:ext>
            </a:extLst>
          </p:cNvPr>
          <p:cNvSpPr txBox="1"/>
          <p:nvPr/>
        </p:nvSpPr>
        <p:spPr>
          <a:xfrm>
            <a:off x="7325882" y="6053884"/>
            <a:ext cx="4670125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194"/>
            <a:r>
              <a:rPr lang="ru-RU" sz="1900" b="1" spc="15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Многообразие рыночных ролей</a:t>
            </a:r>
            <a:endParaRPr lang="en-US" sz="1900" b="1" spc="15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B8DDC8D-B090-B440-A7AD-72740BEB9F06}"/>
              </a:ext>
            </a:extLst>
          </p:cNvPr>
          <p:cNvSpPr txBox="1"/>
          <p:nvPr/>
        </p:nvSpPr>
        <p:spPr>
          <a:xfrm>
            <a:off x="7325882" y="2918648"/>
            <a:ext cx="4359142" cy="67710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194"/>
            <a:r>
              <a:rPr lang="ru-RU" sz="1900" b="1" spc="151" dirty="0">
                <a:solidFill>
                  <a:schemeClr val="accent2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Увеличение доли населения, </a:t>
            </a:r>
          </a:p>
          <a:p>
            <a:pPr defTabSz="914194"/>
            <a:r>
              <a:rPr lang="ru-RU" sz="1900" b="1" spc="151" dirty="0">
                <a:solidFill>
                  <a:schemeClr val="accent2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занятого в сфере услуг</a:t>
            </a:r>
            <a:endParaRPr lang="en-US" sz="1900" b="1" spc="151" dirty="0">
              <a:solidFill>
                <a:schemeClr val="accent2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1D55900-E101-084A-B446-AD2A52E1D22D}"/>
              </a:ext>
            </a:extLst>
          </p:cNvPr>
          <p:cNvSpPr txBox="1"/>
          <p:nvPr/>
        </p:nvSpPr>
        <p:spPr>
          <a:xfrm>
            <a:off x="7325882" y="3926272"/>
            <a:ext cx="3081869" cy="67710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194"/>
            <a:r>
              <a:rPr lang="ru-RU" sz="1900" b="1" spc="151" dirty="0">
                <a:solidFill>
                  <a:schemeClr val="accent3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Возрастание роли </a:t>
            </a:r>
          </a:p>
          <a:p>
            <a:pPr defTabSz="914194"/>
            <a:r>
              <a:rPr lang="ru-RU" sz="1900" b="1" spc="151" dirty="0">
                <a:solidFill>
                  <a:schemeClr val="accent3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общих компетенций</a:t>
            </a:r>
            <a:endParaRPr lang="en-US" sz="1900" b="1" spc="151" dirty="0">
              <a:solidFill>
                <a:schemeClr val="accent3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C79A1E0-20C8-F646-B7F0-89CD13F0D253}"/>
              </a:ext>
            </a:extLst>
          </p:cNvPr>
          <p:cNvSpPr txBox="1"/>
          <p:nvPr/>
        </p:nvSpPr>
        <p:spPr>
          <a:xfrm>
            <a:off x="7325882" y="5015977"/>
            <a:ext cx="4930068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194"/>
            <a:r>
              <a:rPr lang="ru-RU" sz="1900" b="1" spc="151" dirty="0">
                <a:solidFill>
                  <a:schemeClr val="accent4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Динамика изменений ускоряется</a:t>
            </a:r>
            <a:endParaRPr lang="en-US" sz="1900" b="1" spc="151" dirty="0">
              <a:solidFill>
                <a:schemeClr val="accent4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62" name="Subtitle 2">
            <a:extLst>
              <a:ext uri="{FF2B5EF4-FFF2-40B4-BE49-F238E27FC236}">
                <a16:creationId xmlns="" xmlns:a16="http://schemas.microsoft.com/office/drawing/2014/main" id="{FFF2C6AC-6D16-3846-B688-48A4875222BC}"/>
              </a:ext>
            </a:extLst>
          </p:cNvPr>
          <p:cNvSpPr txBox="1">
            <a:spLocks/>
          </p:cNvSpPr>
          <p:nvPr/>
        </p:nvSpPr>
        <p:spPr>
          <a:xfrm>
            <a:off x="7346415" y="5369601"/>
            <a:ext cx="4609693" cy="597119"/>
          </a:xfrm>
          <a:prstGeom prst="rect">
            <a:avLst/>
          </a:prstGeom>
        </p:spPr>
        <p:txBody>
          <a:bodyPr vert="horz" wrap="square" lIns="108745" tIns="54372" rIns="108745" bIns="5437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1"/>
              </a:lnSpc>
            </a:pPr>
            <a:r>
              <a:rPr lang="ru-RU" sz="1300" i="1" dirty="0">
                <a:solidFill>
                  <a:srgbClr val="272727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умение быстро учиться, разучиваться и переучиваться</a:t>
            </a:r>
            <a:endParaRPr lang="en-US" sz="1300" i="1" dirty="0">
              <a:solidFill>
                <a:srgbClr val="272727"/>
              </a:solidFill>
              <a:latin typeface="Century Gothic" panose="020B0502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F3C4D9A8-AF55-FB4F-A6DB-9EDCC2EA8831}"/>
              </a:ext>
            </a:extLst>
          </p:cNvPr>
          <p:cNvSpPr/>
          <p:nvPr/>
        </p:nvSpPr>
        <p:spPr>
          <a:xfrm>
            <a:off x="6281879" y="1790791"/>
            <a:ext cx="723275" cy="723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94"/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75ECA10-5D8E-3A45-A8DA-E05365D0851A}"/>
              </a:ext>
            </a:extLst>
          </p:cNvPr>
          <p:cNvSpPr txBox="1"/>
          <p:nvPr/>
        </p:nvSpPr>
        <p:spPr>
          <a:xfrm>
            <a:off x="7325882" y="1814292"/>
            <a:ext cx="4854727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194"/>
            <a:r>
              <a:rPr lang="ru-RU" sz="1900" b="1" spc="151" dirty="0">
                <a:solidFill>
                  <a:srgbClr val="27AC95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Смена технологического уклада</a:t>
            </a:r>
            <a:endParaRPr lang="en-US" sz="1900" b="1" spc="151" dirty="0">
              <a:solidFill>
                <a:srgbClr val="27AC95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="" xmlns:a16="http://schemas.microsoft.com/office/drawing/2014/main" id="{149167BD-D4BC-034D-8E88-19AD9FDD0D65}"/>
              </a:ext>
            </a:extLst>
          </p:cNvPr>
          <p:cNvSpPr txBox="1">
            <a:spLocks/>
          </p:cNvSpPr>
          <p:nvPr/>
        </p:nvSpPr>
        <p:spPr>
          <a:xfrm>
            <a:off x="7345741" y="2152429"/>
            <a:ext cx="4112345" cy="597119"/>
          </a:xfrm>
          <a:prstGeom prst="rect">
            <a:avLst/>
          </a:prstGeom>
        </p:spPr>
        <p:txBody>
          <a:bodyPr vert="horz" wrap="square" lIns="108745" tIns="54372" rIns="108745" bIns="5437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1"/>
              </a:lnSpc>
            </a:pPr>
            <a:r>
              <a:rPr lang="ru-RU" sz="1300" i="1" dirty="0">
                <a:solidFill>
                  <a:srgbClr val="272727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от уклада «сталь и нефть» до «нано», «био» и т.п.  укладам</a:t>
            </a:r>
            <a:endParaRPr lang="en-US" sz="1300" i="1" dirty="0">
              <a:solidFill>
                <a:srgbClr val="272727"/>
              </a:solidFill>
              <a:latin typeface="Century Gothic" panose="020B0502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4" name="Freeform 973">
            <a:extLst>
              <a:ext uri="{FF2B5EF4-FFF2-40B4-BE49-F238E27FC236}">
                <a16:creationId xmlns="" xmlns:a16="http://schemas.microsoft.com/office/drawing/2014/main" id="{799D5F8A-6DBE-D043-8F8A-D8205FA5B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7427" y="1956339"/>
            <a:ext cx="392179" cy="392179"/>
          </a:xfrm>
          <a:custGeom>
            <a:avLst/>
            <a:gdLst>
              <a:gd name="T0" fmla="*/ 8681 w 285391"/>
              <a:gd name="T1" fmla="*/ 264986 h 285388"/>
              <a:gd name="T2" fmla="*/ 150468 w 285391"/>
              <a:gd name="T3" fmla="*/ 278097 h 285388"/>
              <a:gd name="T4" fmla="*/ 143233 w 285391"/>
              <a:gd name="T5" fmla="*/ 257702 h 285388"/>
              <a:gd name="T6" fmla="*/ 39064 w 285391"/>
              <a:gd name="T7" fmla="*/ 228566 h 285388"/>
              <a:gd name="T8" fmla="*/ 31830 w 285391"/>
              <a:gd name="T9" fmla="*/ 248961 h 285388"/>
              <a:gd name="T10" fmla="*/ 127319 w 285391"/>
              <a:gd name="T11" fmla="*/ 236213 h 285388"/>
              <a:gd name="T12" fmla="*/ 39064 w 285391"/>
              <a:gd name="T13" fmla="*/ 228566 h 285388"/>
              <a:gd name="T14" fmla="*/ 164029 w 285391"/>
              <a:gd name="T15" fmla="*/ 221993 h 285388"/>
              <a:gd name="T16" fmla="*/ 184847 w 285391"/>
              <a:gd name="T17" fmla="*/ 248700 h 285388"/>
              <a:gd name="T18" fmla="*/ 178639 w 285391"/>
              <a:gd name="T19" fmla="*/ 248700 h 285388"/>
              <a:gd name="T20" fmla="*/ 157820 w 285391"/>
              <a:gd name="T21" fmla="*/ 221993 h 285388"/>
              <a:gd name="T22" fmla="*/ 120084 w 285391"/>
              <a:gd name="T23" fmla="*/ 220189 h 285388"/>
              <a:gd name="T24" fmla="*/ 135999 w 285391"/>
              <a:gd name="T25" fmla="*/ 248961 h 285388"/>
              <a:gd name="T26" fmla="*/ 159148 w 285391"/>
              <a:gd name="T27" fmla="*/ 264986 h 285388"/>
              <a:gd name="T28" fmla="*/ 282489 w 285391"/>
              <a:gd name="T29" fmla="*/ 278097 h 285388"/>
              <a:gd name="T30" fmla="*/ 282489 w 285391"/>
              <a:gd name="T31" fmla="*/ 286838 h 285388"/>
              <a:gd name="T32" fmla="*/ 0 w 285391"/>
              <a:gd name="T33" fmla="*/ 282832 h 285388"/>
              <a:gd name="T34" fmla="*/ 15915 w 285391"/>
              <a:gd name="T35" fmla="*/ 248961 h 285388"/>
              <a:gd name="T36" fmla="*/ 23148 w 285391"/>
              <a:gd name="T37" fmla="*/ 236213 h 285388"/>
              <a:gd name="T38" fmla="*/ 168276 w 285391"/>
              <a:gd name="T39" fmla="*/ 201042 h 285388"/>
              <a:gd name="T40" fmla="*/ 199079 w 285391"/>
              <a:gd name="T41" fmla="*/ 205638 h 285388"/>
              <a:gd name="T42" fmla="*/ 168276 w 285391"/>
              <a:gd name="T43" fmla="*/ 210232 h 285388"/>
              <a:gd name="T44" fmla="*/ 168276 w 285391"/>
              <a:gd name="T45" fmla="*/ 201042 h 285388"/>
              <a:gd name="T46" fmla="*/ 184847 w 285391"/>
              <a:gd name="T47" fmla="*/ 162978 h 285388"/>
              <a:gd name="T48" fmla="*/ 164029 w 285391"/>
              <a:gd name="T49" fmla="*/ 189642 h 285388"/>
              <a:gd name="T50" fmla="*/ 157820 w 285391"/>
              <a:gd name="T51" fmla="*/ 189642 h 285388"/>
              <a:gd name="T52" fmla="*/ 178639 w 285391"/>
              <a:gd name="T53" fmla="*/ 162978 h 285388"/>
              <a:gd name="T54" fmla="*/ 26225 w 285391"/>
              <a:gd name="T55" fmla="*/ 155513 h 285388"/>
              <a:gd name="T56" fmla="*/ 27672 w 285391"/>
              <a:gd name="T57" fmla="*/ 174406 h 285388"/>
              <a:gd name="T58" fmla="*/ 133213 w 285391"/>
              <a:gd name="T59" fmla="*/ 172953 h 285388"/>
              <a:gd name="T60" fmla="*/ 131768 w 285391"/>
              <a:gd name="T61" fmla="*/ 154059 h 285388"/>
              <a:gd name="T62" fmla="*/ 147671 w 285391"/>
              <a:gd name="T63" fmla="*/ 78482 h 285388"/>
              <a:gd name="T64" fmla="*/ 270926 w 285391"/>
              <a:gd name="T65" fmla="*/ 104643 h 285388"/>
              <a:gd name="T66" fmla="*/ 277794 w 285391"/>
              <a:gd name="T67" fmla="*/ 85749 h 285388"/>
              <a:gd name="T68" fmla="*/ 147671 w 285391"/>
              <a:gd name="T69" fmla="*/ 78482 h 285388"/>
              <a:gd name="T70" fmla="*/ 118756 w 285391"/>
              <a:gd name="T71" fmla="*/ 119178 h 285388"/>
              <a:gd name="T72" fmla="*/ 138996 w 285391"/>
              <a:gd name="T73" fmla="*/ 63949 h 285388"/>
              <a:gd name="T74" fmla="*/ 49358 w 285391"/>
              <a:gd name="T75" fmla="*/ 37423 h 285388"/>
              <a:gd name="T76" fmla="*/ 110080 w 285391"/>
              <a:gd name="T77" fmla="*/ 145338 h 285388"/>
              <a:gd name="T78" fmla="*/ 72490 w 285391"/>
              <a:gd name="T79" fmla="*/ 37423 h 285388"/>
              <a:gd name="T80" fmla="*/ 68153 w 285391"/>
              <a:gd name="T81" fmla="*/ 130804 h 285388"/>
              <a:gd name="T82" fmla="*/ 63815 w 285391"/>
              <a:gd name="T83" fmla="*/ 37423 h 285388"/>
              <a:gd name="T84" fmla="*/ 27672 w 285391"/>
              <a:gd name="T85" fmla="*/ 8720 h 285388"/>
              <a:gd name="T86" fmla="*/ 26225 w 285391"/>
              <a:gd name="T87" fmla="*/ 27250 h 285388"/>
              <a:gd name="T88" fmla="*/ 131768 w 285391"/>
              <a:gd name="T89" fmla="*/ 28703 h 285388"/>
              <a:gd name="T90" fmla="*/ 133213 w 285391"/>
              <a:gd name="T91" fmla="*/ 10174 h 285388"/>
              <a:gd name="T92" fmla="*/ 27672 w 285391"/>
              <a:gd name="T93" fmla="*/ 8720 h 285388"/>
              <a:gd name="T94" fmla="*/ 131768 w 285391"/>
              <a:gd name="T95" fmla="*/ 0 h 285388"/>
              <a:gd name="T96" fmla="*/ 141888 w 285391"/>
              <a:gd name="T97" fmla="*/ 27250 h 285388"/>
              <a:gd name="T98" fmla="*/ 118756 w 285391"/>
              <a:gd name="T99" fmla="*/ 37423 h 285388"/>
              <a:gd name="T100" fmla="*/ 143334 w 285391"/>
              <a:gd name="T101" fmla="*/ 55229 h 285388"/>
              <a:gd name="T102" fmla="*/ 147671 w 285391"/>
              <a:gd name="T103" fmla="*/ 69762 h 285388"/>
              <a:gd name="T104" fmla="*/ 286829 w 285391"/>
              <a:gd name="T105" fmla="*/ 85749 h 285388"/>
              <a:gd name="T106" fmla="*/ 270926 w 285391"/>
              <a:gd name="T107" fmla="*/ 113364 h 285388"/>
              <a:gd name="T108" fmla="*/ 147671 w 285391"/>
              <a:gd name="T109" fmla="*/ 123538 h 285388"/>
              <a:gd name="T110" fmla="*/ 118756 w 285391"/>
              <a:gd name="T111" fmla="*/ 127898 h 285388"/>
              <a:gd name="T112" fmla="*/ 131768 w 285391"/>
              <a:gd name="T113" fmla="*/ 145338 h 285388"/>
              <a:gd name="T114" fmla="*/ 141888 w 285391"/>
              <a:gd name="T115" fmla="*/ 172953 h 285388"/>
              <a:gd name="T116" fmla="*/ 27672 w 285391"/>
              <a:gd name="T117" fmla="*/ 183126 h 285388"/>
              <a:gd name="T118" fmla="*/ 17550 w 285391"/>
              <a:gd name="T119" fmla="*/ 155513 h 285388"/>
              <a:gd name="T120" fmla="*/ 40682 w 285391"/>
              <a:gd name="T121" fmla="*/ 145338 h 285388"/>
              <a:gd name="T122" fmla="*/ 27672 w 285391"/>
              <a:gd name="T123" fmla="*/ 37423 h 285388"/>
              <a:gd name="T124" fmla="*/ 17550 w 285391"/>
              <a:gd name="T125" fmla="*/ 10174 h 2853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5391" h="285388">
                <a:moveTo>
                  <a:pt x="15835" y="256399"/>
                </a:moveTo>
                <a:cubicBezTo>
                  <a:pt x="11876" y="256399"/>
                  <a:pt x="8637" y="259660"/>
                  <a:pt x="8637" y="263646"/>
                </a:cubicBezTo>
                <a:lnTo>
                  <a:pt x="8637" y="276691"/>
                </a:lnTo>
                <a:lnTo>
                  <a:pt x="149713" y="276691"/>
                </a:lnTo>
                <a:lnTo>
                  <a:pt x="149713" y="263646"/>
                </a:lnTo>
                <a:cubicBezTo>
                  <a:pt x="149713" y="259660"/>
                  <a:pt x="146474" y="256399"/>
                  <a:pt x="142515" y="256399"/>
                </a:cubicBezTo>
                <a:lnTo>
                  <a:pt x="15835" y="256399"/>
                </a:lnTo>
                <a:close/>
                <a:moveTo>
                  <a:pt x="38868" y="227410"/>
                </a:moveTo>
                <a:cubicBezTo>
                  <a:pt x="34909" y="227410"/>
                  <a:pt x="31670" y="230671"/>
                  <a:pt x="31670" y="235019"/>
                </a:cubicBezTo>
                <a:lnTo>
                  <a:pt x="31670" y="247702"/>
                </a:lnTo>
                <a:lnTo>
                  <a:pt x="126680" y="247702"/>
                </a:lnTo>
                <a:lnTo>
                  <a:pt x="126680" y="235019"/>
                </a:lnTo>
                <a:cubicBezTo>
                  <a:pt x="126680" y="230671"/>
                  <a:pt x="123441" y="227410"/>
                  <a:pt x="119482" y="227410"/>
                </a:cubicBezTo>
                <a:lnTo>
                  <a:pt x="38868" y="227410"/>
                </a:lnTo>
                <a:close/>
                <a:moveTo>
                  <a:pt x="157028" y="220870"/>
                </a:moveTo>
                <a:cubicBezTo>
                  <a:pt x="158845" y="219075"/>
                  <a:pt x="161753" y="219075"/>
                  <a:pt x="163206" y="220870"/>
                </a:cubicBezTo>
                <a:lnTo>
                  <a:pt x="183920" y="241338"/>
                </a:lnTo>
                <a:cubicBezTo>
                  <a:pt x="185374" y="243133"/>
                  <a:pt x="185374" y="245646"/>
                  <a:pt x="183920" y="247442"/>
                </a:cubicBezTo>
                <a:cubicBezTo>
                  <a:pt x="183193" y="248160"/>
                  <a:pt x="181740" y="248878"/>
                  <a:pt x="181013" y="248878"/>
                </a:cubicBezTo>
                <a:cubicBezTo>
                  <a:pt x="179559" y="248878"/>
                  <a:pt x="178469" y="248160"/>
                  <a:pt x="177743" y="247442"/>
                </a:cubicBezTo>
                <a:lnTo>
                  <a:pt x="157028" y="226975"/>
                </a:lnTo>
                <a:cubicBezTo>
                  <a:pt x="155575" y="225538"/>
                  <a:pt x="155575" y="222666"/>
                  <a:pt x="157028" y="220870"/>
                </a:cubicBezTo>
                <a:close/>
                <a:moveTo>
                  <a:pt x="38868" y="219075"/>
                </a:moveTo>
                <a:lnTo>
                  <a:pt x="119482" y="219075"/>
                </a:lnTo>
                <a:cubicBezTo>
                  <a:pt x="128119" y="219075"/>
                  <a:pt x="135317" y="225960"/>
                  <a:pt x="135317" y="235019"/>
                </a:cubicBezTo>
                <a:lnTo>
                  <a:pt x="135317" y="247702"/>
                </a:lnTo>
                <a:lnTo>
                  <a:pt x="142515" y="247702"/>
                </a:lnTo>
                <a:cubicBezTo>
                  <a:pt x="151152" y="247702"/>
                  <a:pt x="158350" y="254949"/>
                  <a:pt x="158350" y="263646"/>
                </a:cubicBezTo>
                <a:lnTo>
                  <a:pt x="158350" y="276691"/>
                </a:lnTo>
                <a:lnTo>
                  <a:pt x="281072" y="276691"/>
                </a:lnTo>
                <a:cubicBezTo>
                  <a:pt x="283231" y="276691"/>
                  <a:pt x="285390" y="278865"/>
                  <a:pt x="285390" y="281402"/>
                </a:cubicBezTo>
                <a:cubicBezTo>
                  <a:pt x="285390" y="283576"/>
                  <a:pt x="283231" y="285388"/>
                  <a:pt x="281072" y="285388"/>
                </a:cubicBezTo>
                <a:lnTo>
                  <a:pt x="4318" y="285388"/>
                </a:lnTo>
                <a:cubicBezTo>
                  <a:pt x="1799" y="285388"/>
                  <a:pt x="0" y="283576"/>
                  <a:pt x="0" y="281402"/>
                </a:cubicBezTo>
                <a:lnTo>
                  <a:pt x="0" y="263646"/>
                </a:lnTo>
                <a:cubicBezTo>
                  <a:pt x="0" y="254949"/>
                  <a:pt x="6838" y="247702"/>
                  <a:pt x="15835" y="247702"/>
                </a:cubicBezTo>
                <a:lnTo>
                  <a:pt x="23032" y="247702"/>
                </a:lnTo>
                <a:lnTo>
                  <a:pt x="23032" y="235019"/>
                </a:lnTo>
                <a:cubicBezTo>
                  <a:pt x="23032" y="225960"/>
                  <a:pt x="30230" y="219075"/>
                  <a:pt x="38868" y="219075"/>
                </a:cubicBezTo>
                <a:close/>
                <a:moveTo>
                  <a:pt x="167432" y="200025"/>
                </a:moveTo>
                <a:lnTo>
                  <a:pt x="193804" y="200025"/>
                </a:lnTo>
                <a:cubicBezTo>
                  <a:pt x="195943" y="200025"/>
                  <a:pt x="198081" y="201930"/>
                  <a:pt x="198081" y="204597"/>
                </a:cubicBezTo>
                <a:cubicBezTo>
                  <a:pt x="198081" y="207264"/>
                  <a:pt x="195943" y="209169"/>
                  <a:pt x="193804" y="209169"/>
                </a:cubicBezTo>
                <a:lnTo>
                  <a:pt x="167432" y="209169"/>
                </a:lnTo>
                <a:cubicBezTo>
                  <a:pt x="165294" y="209169"/>
                  <a:pt x="163512" y="207264"/>
                  <a:pt x="163512" y="204597"/>
                </a:cubicBezTo>
                <a:cubicBezTo>
                  <a:pt x="163512" y="201930"/>
                  <a:pt x="165294" y="200025"/>
                  <a:pt x="167432" y="200025"/>
                </a:cubicBezTo>
                <a:close/>
                <a:moveTo>
                  <a:pt x="177743" y="162154"/>
                </a:moveTo>
                <a:cubicBezTo>
                  <a:pt x="179559" y="160337"/>
                  <a:pt x="182103" y="160337"/>
                  <a:pt x="183920" y="162154"/>
                </a:cubicBezTo>
                <a:cubicBezTo>
                  <a:pt x="185374" y="163608"/>
                  <a:pt x="185374" y="166515"/>
                  <a:pt x="183920" y="168332"/>
                </a:cubicBezTo>
                <a:lnTo>
                  <a:pt x="163206" y="188683"/>
                </a:lnTo>
                <a:cubicBezTo>
                  <a:pt x="162479" y="189410"/>
                  <a:pt x="161389" y="190136"/>
                  <a:pt x="160299" y="190136"/>
                </a:cubicBezTo>
                <a:cubicBezTo>
                  <a:pt x="159209" y="190136"/>
                  <a:pt x="158119" y="189410"/>
                  <a:pt x="157028" y="188683"/>
                </a:cubicBezTo>
                <a:cubicBezTo>
                  <a:pt x="155575" y="186866"/>
                  <a:pt x="155575" y="184322"/>
                  <a:pt x="157028" y="182505"/>
                </a:cubicBezTo>
                <a:lnTo>
                  <a:pt x="177743" y="162154"/>
                </a:lnTo>
                <a:close/>
                <a:moveTo>
                  <a:pt x="27532" y="153280"/>
                </a:moveTo>
                <a:cubicBezTo>
                  <a:pt x="26812" y="153280"/>
                  <a:pt x="26093" y="154003"/>
                  <a:pt x="26093" y="154726"/>
                </a:cubicBezTo>
                <a:lnTo>
                  <a:pt x="26093" y="172078"/>
                </a:lnTo>
                <a:cubicBezTo>
                  <a:pt x="26093" y="172801"/>
                  <a:pt x="26812" y="173524"/>
                  <a:pt x="27532" y="173524"/>
                </a:cubicBezTo>
                <a:lnTo>
                  <a:pt x="131107" y="173524"/>
                </a:lnTo>
                <a:cubicBezTo>
                  <a:pt x="131826" y="173524"/>
                  <a:pt x="132545" y="172801"/>
                  <a:pt x="132545" y="172078"/>
                </a:cubicBezTo>
                <a:lnTo>
                  <a:pt x="132545" y="154726"/>
                </a:lnTo>
                <a:cubicBezTo>
                  <a:pt x="132545" y="154003"/>
                  <a:pt x="131826" y="153280"/>
                  <a:pt x="131107" y="153280"/>
                </a:cubicBezTo>
                <a:lnTo>
                  <a:pt x="27532" y="153280"/>
                </a:lnTo>
                <a:close/>
                <a:moveTo>
                  <a:pt x="146930" y="78086"/>
                </a:moveTo>
                <a:lnTo>
                  <a:pt x="146930" y="104114"/>
                </a:lnTo>
                <a:lnTo>
                  <a:pt x="269567" y="104114"/>
                </a:lnTo>
                <a:cubicBezTo>
                  <a:pt x="273523" y="104114"/>
                  <a:pt x="276400" y="100861"/>
                  <a:pt x="276400" y="96884"/>
                </a:cubicBezTo>
                <a:lnTo>
                  <a:pt x="276400" y="85316"/>
                </a:lnTo>
                <a:cubicBezTo>
                  <a:pt x="276400" y="80978"/>
                  <a:pt x="273523" y="78086"/>
                  <a:pt x="269567" y="78086"/>
                </a:cubicBezTo>
                <a:lnTo>
                  <a:pt x="146930" y="78086"/>
                </a:lnTo>
                <a:close/>
                <a:moveTo>
                  <a:pt x="118160" y="63625"/>
                </a:moveTo>
                <a:lnTo>
                  <a:pt x="118160" y="118575"/>
                </a:lnTo>
                <a:lnTo>
                  <a:pt x="138299" y="118575"/>
                </a:lnTo>
                <a:lnTo>
                  <a:pt x="138299" y="63625"/>
                </a:lnTo>
                <a:lnTo>
                  <a:pt x="118160" y="63625"/>
                </a:lnTo>
                <a:close/>
                <a:moveTo>
                  <a:pt x="49110" y="37235"/>
                </a:moveTo>
                <a:lnTo>
                  <a:pt x="49110" y="144603"/>
                </a:lnTo>
                <a:lnTo>
                  <a:pt x="109528" y="144603"/>
                </a:lnTo>
                <a:lnTo>
                  <a:pt x="109528" y="37235"/>
                </a:lnTo>
                <a:lnTo>
                  <a:pt x="72126" y="37235"/>
                </a:lnTo>
                <a:lnTo>
                  <a:pt x="72126" y="125805"/>
                </a:lnTo>
                <a:cubicBezTo>
                  <a:pt x="72126" y="128336"/>
                  <a:pt x="70328" y="130143"/>
                  <a:pt x="67811" y="130143"/>
                </a:cubicBezTo>
                <a:cubicBezTo>
                  <a:pt x="65293" y="130143"/>
                  <a:pt x="63495" y="128336"/>
                  <a:pt x="63495" y="125805"/>
                </a:cubicBezTo>
                <a:lnTo>
                  <a:pt x="63495" y="37235"/>
                </a:lnTo>
                <a:lnTo>
                  <a:pt x="49110" y="37235"/>
                </a:lnTo>
                <a:close/>
                <a:moveTo>
                  <a:pt x="27532" y="8676"/>
                </a:moveTo>
                <a:cubicBezTo>
                  <a:pt x="26812" y="8676"/>
                  <a:pt x="26093" y="9038"/>
                  <a:pt x="26093" y="10122"/>
                </a:cubicBezTo>
                <a:lnTo>
                  <a:pt x="26093" y="27113"/>
                </a:lnTo>
                <a:cubicBezTo>
                  <a:pt x="26093" y="28198"/>
                  <a:pt x="26812" y="28559"/>
                  <a:pt x="27532" y="28559"/>
                </a:cubicBezTo>
                <a:lnTo>
                  <a:pt x="131107" y="28559"/>
                </a:lnTo>
                <a:cubicBezTo>
                  <a:pt x="131826" y="28559"/>
                  <a:pt x="132545" y="28198"/>
                  <a:pt x="132545" y="27113"/>
                </a:cubicBezTo>
                <a:lnTo>
                  <a:pt x="132545" y="10122"/>
                </a:lnTo>
                <a:cubicBezTo>
                  <a:pt x="132545" y="9038"/>
                  <a:pt x="131826" y="8676"/>
                  <a:pt x="131107" y="8676"/>
                </a:cubicBezTo>
                <a:lnTo>
                  <a:pt x="27532" y="8676"/>
                </a:lnTo>
                <a:close/>
                <a:moveTo>
                  <a:pt x="27532" y="0"/>
                </a:moveTo>
                <a:lnTo>
                  <a:pt x="131107" y="0"/>
                </a:lnTo>
                <a:cubicBezTo>
                  <a:pt x="136861" y="0"/>
                  <a:pt x="141176" y="4338"/>
                  <a:pt x="141176" y="10122"/>
                </a:cubicBezTo>
                <a:lnTo>
                  <a:pt x="141176" y="27113"/>
                </a:lnTo>
                <a:cubicBezTo>
                  <a:pt x="141176" y="32897"/>
                  <a:pt x="136861" y="37235"/>
                  <a:pt x="131107" y="37235"/>
                </a:cubicBezTo>
                <a:lnTo>
                  <a:pt x="118160" y="37235"/>
                </a:lnTo>
                <a:lnTo>
                  <a:pt x="118160" y="54949"/>
                </a:lnTo>
                <a:lnTo>
                  <a:pt x="142615" y="54949"/>
                </a:lnTo>
                <a:cubicBezTo>
                  <a:pt x="145132" y="54949"/>
                  <a:pt x="146930" y="56757"/>
                  <a:pt x="146930" y="58926"/>
                </a:cubicBezTo>
                <a:lnTo>
                  <a:pt x="146930" y="69410"/>
                </a:lnTo>
                <a:lnTo>
                  <a:pt x="269567" y="69410"/>
                </a:lnTo>
                <a:cubicBezTo>
                  <a:pt x="278198" y="69410"/>
                  <a:pt x="285391" y="76640"/>
                  <a:pt x="285391" y="85316"/>
                </a:cubicBezTo>
                <a:lnTo>
                  <a:pt x="285391" y="96884"/>
                </a:lnTo>
                <a:cubicBezTo>
                  <a:pt x="285391" y="105560"/>
                  <a:pt x="278198" y="112791"/>
                  <a:pt x="269567" y="112791"/>
                </a:cubicBezTo>
                <a:lnTo>
                  <a:pt x="146930" y="112791"/>
                </a:lnTo>
                <a:lnTo>
                  <a:pt x="146930" y="122913"/>
                </a:lnTo>
                <a:cubicBezTo>
                  <a:pt x="146930" y="125443"/>
                  <a:pt x="145132" y="127251"/>
                  <a:pt x="142615" y="127251"/>
                </a:cubicBezTo>
                <a:lnTo>
                  <a:pt x="118160" y="127251"/>
                </a:lnTo>
                <a:lnTo>
                  <a:pt x="118160" y="144603"/>
                </a:lnTo>
                <a:lnTo>
                  <a:pt x="131107" y="144603"/>
                </a:lnTo>
                <a:cubicBezTo>
                  <a:pt x="136861" y="144603"/>
                  <a:pt x="141176" y="149303"/>
                  <a:pt x="141176" y="154726"/>
                </a:cubicBezTo>
                <a:lnTo>
                  <a:pt x="141176" y="172078"/>
                </a:lnTo>
                <a:cubicBezTo>
                  <a:pt x="141176" y="177862"/>
                  <a:pt x="136861" y="182200"/>
                  <a:pt x="131107" y="182200"/>
                </a:cubicBezTo>
                <a:lnTo>
                  <a:pt x="27532" y="182200"/>
                </a:lnTo>
                <a:cubicBezTo>
                  <a:pt x="21777" y="182200"/>
                  <a:pt x="17462" y="177862"/>
                  <a:pt x="17462" y="172078"/>
                </a:cubicBezTo>
                <a:lnTo>
                  <a:pt x="17462" y="154726"/>
                </a:lnTo>
                <a:cubicBezTo>
                  <a:pt x="17462" y="149303"/>
                  <a:pt x="21777" y="144603"/>
                  <a:pt x="27532" y="144603"/>
                </a:cubicBezTo>
                <a:lnTo>
                  <a:pt x="40478" y="144603"/>
                </a:lnTo>
                <a:lnTo>
                  <a:pt x="40478" y="37235"/>
                </a:lnTo>
                <a:lnTo>
                  <a:pt x="27532" y="37235"/>
                </a:lnTo>
                <a:cubicBezTo>
                  <a:pt x="21777" y="37235"/>
                  <a:pt x="17462" y="32897"/>
                  <a:pt x="17462" y="27113"/>
                </a:cubicBezTo>
                <a:lnTo>
                  <a:pt x="17462" y="10122"/>
                </a:lnTo>
                <a:cubicBezTo>
                  <a:pt x="17462" y="4338"/>
                  <a:pt x="21777" y="0"/>
                  <a:pt x="275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194"/>
            <a:endParaRPr lang="en-US" dirty="0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Freeform 972">
            <a:extLst>
              <a:ext uri="{FF2B5EF4-FFF2-40B4-BE49-F238E27FC236}">
                <a16:creationId xmlns="" xmlns:a16="http://schemas.microsoft.com/office/drawing/2014/main" id="{95F2D117-631B-C34E-8D77-8DECD30AE2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1394" y="3061112"/>
            <a:ext cx="344247" cy="392179"/>
          </a:xfrm>
          <a:custGeom>
            <a:avLst/>
            <a:gdLst>
              <a:gd name="T0" fmla="*/ 172052 w 250466"/>
              <a:gd name="T1" fmla="*/ 125855 h 285390"/>
              <a:gd name="T2" fmla="*/ 162855 w 250466"/>
              <a:gd name="T3" fmla="*/ 125855 h 285390"/>
              <a:gd name="T4" fmla="*/ 86027 w 250466"/>
              <a:gd name="T5" fmla="*/ 121260 h 285390"/>
              <a:gd name="T6" fmla="*/ 86027 w 250466"/>
              <a:gd name="T7" fmla="*/ 130450 h 285390"/>
              <a:gd name="T8" fmla="*/ 86027 w 250466"/>
              <a:gd name="T9" fmla="*/ 121260 h 285390"/>
              <a:gd name="T10" fmla="*/ 173787 w 250466"/>
              <a:gd name="T11" fmla="*/ 78407 h 285390"/>
              <a:gd name="T12" fmla="*/ 173787 w 250466"/>
              <a:gd name="T13" fmla="*/ 175282 h 285390"/>
              <a:gd name="T14" fmla="*/ 167523 w 250466"/>
              <a:gd name="T15" fmla="*/ 175282 h 285390"/>
              <a:gd name="T16" fmla="*/ 185577 w 250466"/>
              <a:gd name="T17" fmla="*/ 126844 h 285390"/>
              <a:gd name="T18" fmla="*/ 167523 w 250466"/>
              <a:gd name="T19" fmla="*/ 78407 h 285390"/>
              <a:gd name="T20" fmla="*/ 84022 w 250466"/>
              <a:gd name="T21" fmla="*/ 78407 h 285390"/>
              <a:gd name="T22" fmla="*/ 84022 w 250466"/>
              <a:gd name="T23" fmla="*/ 169090 h 285390"/>
              <a:gd name="T24" fmla="*/ 81096 w 250466"/>
              <a:gd name="T25" fmla="*/ 176739 h 285390"/>
              <a:gd name="T26" fmla="*/ 78168 w 250466"/>
              <a:gd name="T27" fmla="*/ 78407 h 285390"/>
              <a:gd name="T28" fmla="*/ 129338 w 250466"/>
              <a:gd name="T29" fmla="*/ 79351 h 285390"/>
              <a:gd name="T30" fmla="*/ 147899 w 250466"/>
              <a:gd name="T31" fmla="*/ 99337 h 285390"/>
              <a:gd name="T32" fmla="*/ 139892 w 250466"/>
              <a:gd name="T33" fmla="*/ 102607 h 285390"/>
              <a:gd name="T34" fmla="*/ 109321 w 250466"/>
              <a:gd name="T35" fmla="*/ 107695 h 285390"/>
              <a:gd name="T36" fmla="*/ 149718 w 250466"/>
              <a:gd name="T37" fmla="*/ 144034 h 285390"/>
              <a:gd name="T38" fmla="*/ 129338 w 250466"/>
              <a:gd name="T39" fmla="*/ 172379 h 285390"/>
              <a:gd name="T40" fmla="*/ 120968 w 250466"/>
              <a:gd name="T41" fmla="*/ 172379 h 285390"/>
              <a:gd name="T42" fmla="*/ 102407 w 250466"/>
              <a:gd name="T43" fmla="*/ 152393 h 285390"/>
              <a:gd name="T44" fmla="*/ 110414 w 250466"/>
              <a:gd name="T45" fmla="*/ 148758 h 285390"/>
              <a:gd name="T46" fmla="*/ 140983 w 250466"/>
              <a:gd name="T47" fmla="*/ 144034 h 285390"/>
              <a:gd name="T48" fmla="*/ 100588 w 250466"/>
              <a:gd name="T49" fmla="*/ 107695 h 285390"/>
              <a:gd name="T50" fmla="*/ 120968 w 250466"/>
              <a:gd name="T51" fmla="*/ 79351 h 285390"/>
              <a:gd name="T52" fmla="*/ 124972 w 250466"/>
              <a:gd name="T53" fmla="*/ 43460 h 285390"/>
              <a:gd name="T54" fmla="*/ 124972 w 250466"/>
              <a:gd name="T55" fmla="*/ 209503 h 285390"/>
              <a:gd name="T56" fmla="*/ 124972 w 250466"/>
              <a:gd name="T57" fmla="*/ 43460 h 285390"/>
              <a:gd name="T58" fmla="*/ 216777 w 250466"/>
              <a:gd name="T59" fmla="*/ 126662 h 285390"/>
              <a:gd name="T60" fmla="*/ 33530 w 250466"/>
              <a:gd name="T61" fmla="*/ 126662 h 285390"/>
              <a:gd name="T62" fmla="*/ 125771 w 250466"/>
              <a:gd name="T63" fmla="*/ 8692 h 285390"/>
              <a:gd name="T64" fmla="*/ 125771 w 250466"/>
              <a:gd name="T65" fmla="*/ 243735 h 285390"/>
              <a:gd name="T66" fmla="*/ 192634 w 250466"/>
              <a:gd name="T67" fmla="*/ 223454 h 285390"/>
              <a:gd name="T68" fmla="*/ 243232 w 250466"/>
              <a:gd name="T69" fmla="*/ 271984 h 285390"/>
              <a:gd name="T70" fmla="*/ 125771 w 250466"/>
              <a:gd name="T71" fmla="*/ 8692 h 285390"/>
              <a:gd name="T72" fmla="*/ 251906 w 250466"/>
              <a:gd name="T73" fmla="*/ 126033 h 285390"/>
              <a:gd name="T74" fmla="*/ 249013 w 250466"/>
              <a:gd name="T75" fmla="*/ 286832 h 285390"/>
              <a:gd name="T76" fmla="*/ 244316 w 250466"/>
              <a:gd name="T77" fmla="*/ 285747 h 285390"/>
              <a:gd name="T78" fmla="*/ 125771 w 250466"/>
              <a:gd name="T79" fmla="*/ 252427 h 285390"/>
              <a:gd name="T80" fmla="*/ 125771 w 250466"/>
              <a:gd name="T81" fmla="*/ 0 h 2853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0466" h="285390">
                <a:moveTo>
                  <a:pt x="166116" y="120650"/>
                </a:moveTo>
                <a:cubicBezTo>
                  <a:pt x="168783" y="120650"/>
                  <a:pt x="171069" y="122555"/>
                  <a:pt x="171069" y="125222"/>
                </a:cubicBezTo>
                <a:cubicBezTo>
                  <a:pt x="171069" y="127889"/>
                  <a:pt x="168783" y="129794"/>
                  <a:pt x="166116" y="129794"/>
                </a:cubicBezTo>
                <a:cubicBezTo>
                  <a:pt x="163830" y="129794"/>
                  <a:pt x="161925" y="127889"/>
                  <a:pt x="161925" y="125222"/>
                </a:cubicBezTo>
                <a:cubicBezTo>
                  <a:pt x="161925" y="122555"/>
                  <a:pt x="163830" y="120650"/>
                  <a:pt x="166116" y="120650"/>
                </a:cubicBezTo>
                <a:close/>
                <a:moveTo>
                  <a:pt x="85535" y="120650"/>
                </a:moveTo>
                <a:cubicBezTo>
                  <a:pt x="87821" y="120650"/>
                  <a:pt x="90107" y="122555"/>
                  <a:pt x="90107" y="125222"/>
                </a:cubicBezTo>
                <a:cubicBezTo>
                  <a:pt x="90107" y="127889"/>
                  <a:pt x="87821" y="129794"/>
                  <a:pt x="85535" y="129794"/>
                </a:cubicBezTo>
                <a:cubicBezTo>
                  <a:pt x="82868" y="129794"/>
                  <a:pt x="80963" y="127889"/>
                  <a:pt x="80963" y="125222"/>
                </a:cubicBezTo>
                <a:cubicBezTo>
                  <a:pt x="80963" y="122555"/>
                  <a:pt x="82868" y="120650"/>
                  <a:pt x="85535" y="120650"/>
                </a:cubicBezTo>
                <a:close/>
                <a:moveTo>
                  <a:pt x="166566" y="78012"/>
                </a:moveTo>
                <a:cubicBezTo>
                  <a:pt x="168397" y="76200"/>
                  <a:pt x="171328" y="76200"/>
                  <a:pt x="172794" y="78012"/>
                </a:cubicBezTo>
                <a:cubicBezTo>
                  <a:pt x="185982" y="90694"/>
                  <a:pt x="193309" y="108088"/>
                  <a:pt x="193309" y="126206"/>
                </a:cubicBezTo>
                <a:cubicBezTo>
                  <a:pt x="193309" y="144324"/>
                  <a:pt x="185982" y="161355"/>
                  <a:pt x="172794" y="174400"/>
                </a:cubicBezTo>
                <a:cubicBezTo>
                  <a:pt x="172061" y="175487"/>
                  <a:pt x="170962" y="175850"/>
                  <a:pt x="169863" y="175850"/>
                </a:cubicBezTo>
                <a:cubicBezTo>
                  <a:pt x="168764" y="175850"/>
                  <a:pt x="167665" y="175487"/>
                  <a:pt x="166566" y="174400"/>
                </a:cubicBezTo>
                <a:cubicBezTo>
                  <a:pt x="165100" y="172589"/>
                  <a:pt x="165100" y="170052"/>
                  <a:pt x="166566" y="168240"/>
                </a:cubicBezTo>
                <a:cubicBezTo>
                  <a:pt x="178289" y="157007"/>
                  <a:pt x="184517" y="142150"/>
                  <a:pt x="184517" y="126206"/>
                </a:cubicBezTo>
                <a:cubicBezTo>
                  <a:pt x="184517" y="110262"/>
                  <a:pt x="178289" y="95405"/>
                  <a:pt x="166566" y="84172"/>
                </a:cubicBezTo>
                <a:cubicBezTo>
                  <a:pt x="165100" y="82360"/>
                  <a:pt x="165100" y="79823"/>
                  <a:pt x="166566" y="78012"/>
                </a:cubicBezTo>
                <a:close/>
                <a:moveTo>
                  <a:pt x="77721" y="78012"/>
                </a:moveTo>
                <a:cubicBezTo>
                  <a:pt x="79176" y="76200"/>
                  <a:pt x="82087" y="76200"/>
                  <a:pt x="83542" y="78012"/>
                </a:cubicBezTo>
                <a:cubicBezTo>
                  <a:pt x="85361" y="79823"/>
                  <a:pt x="85361" y="82360"/>
                  <a:pt x="83542" y="84172"/>
                </a:cubicBezTo>
                <a:cubicBezTo>
                  <a:pt x="60259" y="107363"/>
                  <a:pt x="60259" y="145049"/>
                  <a:pt x="83542" y="168240"/>
                </a:cubicBezTo>
                <a:cubicBezTo>
                  <a:pt x="85361" y="170052"/>
                  <a:pt x="85361" y="172589"/>
                  <a:pt x="83542" y="174400"/>
                </a:cubicBezTo>
                <a:cubicBezTo>
                  <a:pt x="82814" y="175487"/>
                  <a:pt x="81723" y="175850"/>
                  <a:pt x="80632" y="175850"/>
                </a:cubicBezTo>
                <a:cubicBezTo>
                  <a:pt x="79540" y="175850"/>
                  <a:pt x="78449" y="175487"/>
                  <a:pt x="77721" y="174400"/>
                </a:cubicBezTo>
                <a:cubicBezTo>
                  <a:pt x="50800" y="147948"/>
                  <a:pt x="50800" y="104826"/>
                  <a:pt x="77721" y="78012"/>
                </a:cubicBezTo>
                <a:close/>
                <a:moveTo>
                  <a:pt x="124257" y="74612"/>
                </a:moveTo>
                <a:cubicBezTo>
                  <a:pt x="126790" y="74612"/>
                  <a:pt x="128599" y="76420"/>
                  <a:pt x="128599" y="78951"/>
                </a:cubicBezTo>
                <a:lnTo>
                  <a:pt x="128599" y="84736"/>
                </a:lnTo>
                <a:cubicBezTo>
                  <a:pt x="136922" y="86182"/>
                  <a:pt x="143797" y="91244"/>
                  <a:pt x="147054" y="98837"/>
                </a:cubicBezTo>
                <a:cubicBezTo>
                  <a:pt x="147777" y="101368"/>
                  <a:pt x="147054" y="103899"/>
                  <a:pt x="144521" y="104622"/>
                </a:cubicBezTo>
                <a:cubicBezTo>
                  <a:pt x="142711" y="105345"/>
                  <a:pt x="140178" y="104260"/>
                  <a:pt x="139093" y="102091"/>
                </a:cubicBezTo>
                <a:cubicBezTo>
                  <a:pt x="136922" y="97029"/>
                  <a:pt x="130770" y="93413"/>
                  <a:pt x="124257" y="93413"/>
                </a:cubicBezTo>
                <a:cubicBezTo>
                  <a:pt x="115572" y="93413"/>
                  <a:pt x="108697" y="99560"/>
                  <a:pt x="108697" y="107153"/>
                </a:cubicBezTo>
                <a:cubicBezTo>
                  <a:pt x="108697" y="113299"/>
                  <a:pt x="111230" y="120893"/>
                  <a:pt x="124257" y="120893"/>
                </a:cubicBezTo>
                <a:cubicBezTo>
                  <a:pt x="142350" y="120893"/>
                  <a:pt x="148863" y="132463"/>
                  <a:pt x="148863" y="143310"/>
                </a:cubicBezTo>
                <a:cubicBezTo>
                  <a:pt x="148863" y="154518"/>
                  <a:pt x="140178" y="163557"/>
                  <a:pt x="128599" y="165365"/>
                </a:cubicBezTo>
                <a:lnTo>
                  <a:pt x="128599" y="171512"/>
                </a:lnTo>
                <a:cubicBezTo>
                  <a:pt x="128599" y="174043"/>
                  <a:pt x="126790" y="175851"/>
                  <a:pt x="124257" y="175851"/>
                </a:cubicBezTo>
                <a:cubicBezTo>
                  <a:pt x="122086" y="175851"/>
                  <a:pt x="120277" y="174043"/>
                  <a:pt x="120277" y="171512"/>
                </a:cubicBezTo>
                <a:lnTo>
                  <a:pt x="120277" y="165365"/>
                </a:lnTo>
                <a:cubicBezTo>
                  <a:pt x="111592" y="163919"/>
                  <a:pt x="104717" y="158857"/>
                  <a:pt x="101822" y="151626"/>
                </a:cubicBezTo>
                <a:cubicBezTo>
                  <a:pt x="100736" y="149456"/>
                  <a:pt x="101822" y="146925"/>
                  <a:pt x="103993" y="145841"/>
                </a:cubicBezTo>
                <a:cubicBezTo>
                  <a:pt x="106164" y="145117"/>
                  <a:pt x="108697" y="145841"/>
                  <a:pt x="109783" y="148010"/>
                </a:cubicBezTo>
                <a:cubicBezTo>
                  <a:pt x="111954" y="153433"/>
                  <a:pt x="117744" y="157049"/>
                  <a:pt x="124257" y="157049"/>
                </a:cubicBezTo>
                <a:cubicBezTo>
                  <a:pt x="132941" y="157049"/>
                  <a:pt x="140178" y="150903"/>
                  <a:pt x="140178" y="143310"/>
                </a:cubicBezTo>
                <a:cubicBezTo>
                  <a:pt x="140178" y="137163"/>
                  <a:pt x="137284" y="129570"/>
                  <a:pt x="124257" y="129570"/>
                </a:cubicBezTo>
                <a:cubicBezTo>
                  <a:pt x="106526" y="129570"/>
                  <a:pt x="100013" y="118000"/>
                  <a:pt x="100013" y="107153"/>
                </a:cubicBezTo>
                <a:cubicBezTo>
                  <a:pt x="100013" y="95944"/>
                  <a:pt x="108697" y="86905"/>
                  <a:pt x="120277" y="85097"/>
                </a:cubicBezTo>
                <a:lnTo>
                  <a:pt x="120277" y="78951"/>
                </a:lnTo>
                <a:cubicBezTo>
                  <a:pt x="120277" y="76420"/>
                  <a:pt x="122086" y="74612"/>
                  <a:pt x="124257" y="74612"/>
                </a:cubicBezTo>
                <a:close/>
                <a:moveTo>
                  <a:pt x="124258" y="43240"/>
                </a:moveTo>
                <a:cubicBezTo>
                  <a:pt x="78798" y="43240"/>
                  <a:pt x="41997" y="80475"/>
                  <a:pt x="41997" y="126025"/>
                </a:cubicBezTo>
                <a:cubicBezTo>
                  <a:pt x="41997" y="171576"/>
                  <a:pt x="78798" y="208449"/>
                  <a:pt x="124258" y="208449"/>
                </a:cubicBezTo>
                <a:cubicBezTo>
                  <a:pt x="169719" y="208449"/>
                  <a:pt x="206880" y="171576"/>
                  <a:pt x="206880" y="126025"/>
                </a:cubicBezTo>
                <a:cubicBezTo>
                  <a:pt x="206880" y="80475"/>
                  <a:pt x="169719" y="43240"/>
                  <a:pt x="124258" y="43240"/>
                </a:cubicBezTo>
                <a:close/>
                <a:moveTo>
                  <a:pt x="124258" y="34925"/>
                </a:moveTo>
                <a:cubicBezTo>
                  <a:pt x="174409" y="34925"/>
                  <a:pt x="215539" y="75775"/>
                  <a:pt x="215539" y="126025"/>
                </a:cubicBezTo>
                <a:cubicBezTo>
                  <a:pt x="215539" y="176275"/>
                  <a:pt x="174409" y="217126"/>
                  <a:pt x="124258" y="217126"/>
                </a:cubicBezTo>
                <a:cubicBezTo>
                  <a:pt x="74108" y="217126"/>
                  <a:pt x="33338" y="176275"/>
                  <a:pt x="33338" y="126025"/>
                </a:cubicBezTo>
                <a:cubicBezTo>
                  <a:pt x="33338" y="75775"/>
                  <a:pt x="74108" y="34925"/>
                  <a:pt x="124258" y="34925"/>
                </a:cubicBezTo>
                <a:close/>
                <a:moveTo>
                  <a:pt x="125053" y="8648"/>
                </a:moveTo>
                <a:cubicBezTo>
                  <a:pt x="61089" y="8648"/>
                  <a:pt x="8624" y="60897"/>
                  <a:pt x="8624" y="125399"/>
                </a:cubicBezTo>
                <a:cubicBezTo>
                  <a:pt x="8624" y="189900"/>
                  <a:pt x="61089" y="242509"/>
                  <a:pt x="125053" y="242509"/>
                </a:cubicBezTo>
                <a:cubicBezTo>
                  <a:pt x="148051" y="242509"/>
                  <a:pt x="169972" y="235663"/>
                  <a:pt x="189377" y="223051"/>
                </a:cubicBezTo>
                <a:cubicBezTo>
                  <a:pt x="190095" y="222330"/>
                  <a:pt x="190814" y="222330"/>
                  <a:pt x="191533" y="222330"/>
                </a:cubicBezTo>
                <a:cubicBezTo>
                  <a:pt x="192611" y="222330"/>
                  <a:pt x="194048" y="222691"/>
                  <a:pt x="194767" y="223411"/>
                </a:cubicBezTo>
                <a:lnTo>
                  <a:pt x="241842" y="270616"/>
                </a:lnTo>
                <a:lnTo>
                  <a:pt x="241842" y="125399"/>
                </a:lnTo>
                <a:cubicBezTo>
                  <a:pt x="241842" y="60897"/>
                  <a:pt x="189377" y="8648"/>
                  <a:pt x="125053" y="8648"/>
                </a:cubicBezTo>
                <a:close/>
                <a:moveTo>
                  <a:pt x="125053" y="0"/>
                </a:moveTo>
                <a:cubicBezTo>
                  <a:pt x="194048" y="0"/>
                  <a:pt x="250466" y="56213"/>
                  <a:pt x="250466" y="125399"/>
                </a:cubicBezTo>
                <a:lnTo>
                  <a:pt x="250466" y="281426"/>
                </a:lnTo>
                <a:cubicBezTo>
                  <a:pt x="250466" y="282867"/>
                  <a:pt x="249388" y="284669"/>
                  <a:pt x="247591" y="285390"/>
                </a:cubicBezTo>
                <a:cubicBezTo>
                  <a:pt x="247232" y="285390"/>
                  <a:pt x="246513" y="285390"/>
                  <a:pt x="246154" y="285390"/>
                </a:cubicBezTo>
                <a:cubicBezTo>
                  <a:pt x="245076" y="285390"/>
                  <a:pt x="243998" y="285029"/>
                  <a:pt x="242920" y="284309"/>
                </a:cubicBezTo>
                <a:lnTo>
                  <a:pt x="190814" y="232420"/>
                </a:lnTo>
                <a:cubicBezTo>
                  <a:pt x="171050" y="244311"/>
                  <a:pt x="148411" y="251157"/>
                  <a:pt x="125053" y="251157"/>
                </a:cubicBezTo>
                <a:cubicBezTo>
                  <a:pt x="56058" y="251157"/>
                  <a:pt x="0" y="194584"/>
                  <a:pt x="0" y="125399"/>
                </a:cubicBezTo>
                <a:cubicBezTo>
                  <a:pt x="0" y="56213"/>
                  <a:pt x="56058" y="0"/>
                  <a:pt x="1250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194"/>
            <a:endParaRPr lang="en-US" dirty="0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Freeform 970">
            <a:extLst>
              <a:ext uri="{FF2B5EF4-FFF2-40B4-BE49-F238E27FC236}">
                <a16:creationId xmlns="" xmlns:a16="http://schemas.microsoft.com/office/drawing/2014/main" id="{50A7CC20-6201-3F4B-B6BD-B9F5E752B5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6228" y="6181135"/>
            <a:ext cx="392179" cy="392179"/>
          </a:xfrm>
          <a:custGeom>
            <a:avLst/>
            <a:gdLst>
              <a:gd name="T0" fmla="*/ 106952 w 285390"/>
              <a:gd name="T1" fmla="*/ 250129 h 285390"/>
              <a:gd name="T2" fmla="*/ 29782 w 285390"/>
              <a:gd name="T3" fmla="*/ 240924 h 285390"/>
              <a:gd name="T4" fmla="*/ 29782 w 285390"/>
              <a:gd name="T5" fmla="*/ 250129 h 285390"/>
              <a:gd name="T6" fmla="*/ 119345 w 285390"/>
              <a:gd name="T7" fmla="*/ 207418 h 285390"/>
              <a:gd name="T8" fmla="*/ 60629 w 285390"/>
              <a:gd name="T9" fmla="*/ 212205 h 285390"/>
              <a:gd name="T10" fmla="*/ 45919 w 285390"/>
              <a:gd name="T11" fmla="*/ 212205 h 285390"/>
              <a:gd name="T12" fmla="*/ 29745 w 285390"/>
              <a:gd name="T13" fmla="*/ 207418 h 285390"/>
              <a:gd name="T14" fmla="*/ 236336 w 285390"/>
              <a:gd name="T15" fmla="*/ 223850 h 285390"/>
              <a:gd name="T16" fmla="*/ 245146 w 285390"/>
              <a:gd name="T17" fmla="*/ 200561 h 285390"/>
              <a:gd name="T18" fmla="*/ 173149 w 285390"/>
              <a:gd name="T19" fmla="*/ 216572 h 285390"/>
              <a:gd name="T20" fmla="*/ 196644 w 285390"/>
              <a:gd name="T21" fmla="*/ 207839 h 285390"/>
              <a:gd name="T22" fmla="*/ 245146 w 285390"/>
              <a:gd name="T23" fmla="*/ 191463 h 285390"/>
              <a:gd name="T24" fmla="*/ 236336 w 285390"/>
              <a:gd name="T25" fmla="*/ 232583 h 285390"/>
              <a:gd name="T26" fmla="*/ 180491 w 285390"/>
              <a:gd name="T27" fmla="*/ 191463 h 285390"/>
              <a:gd name="T28" fmla="*/ 189302 w 285390"/>
              <a:gd name="T29" fmla="*/ 232583 h 285390"/>
              <a:gd name="T30" fmla="*/ 180491 w 285390"/>
              <a:gd name="T31" fmla="*/ 191463 h 285390"/>
              <a:gd name="T32" fmla="*/ 119345 w 285390"/>
              <a:gd name="T33" fmla="*/ 183117 h 285390"/>
              <a:gd name="T34" fmla="*/ 29745 w 285390"/>
              <a:gd name="T35" fmla="*/ 173912 h 285390"/>
              <a:gd name="T36" fmla="*/ 29745 w 285390"/>
              <a:gd name="T37" fmla="*/ 183117 h 285390"/>
              <a:gd name="T38" fmla="*/ 228993 w 285390"/>
              <a:gd name="T39" fmla="*/ 151772 h 285390"/>
              <a:gd name="T40" fmla="*/ 252489 w 285390"/>
              <a:gd name="T41" fmla="*/ 160583 h 285390"/>
              <a:gd name="T42" fmla="*/ 180491 w 285390"/>
              <a:gd name="T43" fmla="*/ 144429 h 285390"/>
              <a:gd name="T44" fmla="*/ 189302 w 285390"/>
              <a:gd name="T45" fmla="*/ 167925 h 285390"/>
              <a:gd name="T46" fmla="*/ 180491 w 285390"/>
              <a:gd name="T47" fmla="*/ 144429 h 285390"/>
              <a:gd name="T48" fmla="*/ 83104 w 285390"/>
              <a:gd name="T49" fmla="*/ 149611 h 285390"/>
              <a:gd name="T50" fmla="*/ 236336 w 285390"/>
              <a:gd name="T51" fmla="*/ 135619 h 285390"/>
              <a:gd name="T52" fmla="*/ 245146 w 285390"/>
              <a:gd name="T53" fmla="*/ 176736 h 285390"/>
              <a:gd name="T54" fmla="*/ 236336 w 285390"/>
              <a:gd name="T55" fmla="*/ 135619 h 285390"/>
              <a:gd name="T56" fmla="*/ 205455 w 285390"/>
              <a:gd name="T57" fmla="*/ 160583 h 285390"/>
              <a:gd name="T58" fmla="*/ 164339 w 285390"/>
              <a:gd name="T59" fmla="*/ 151772 h 285390"/>
              <a:gd name="T60" fmla="*/ 155005 w 285390"/>
              <a:gd name="T61" fmla="*/ 249168 h 285390"/>
              <a:gd name="T62" fmla="*/ 147762 w 285390"/>
              <a:gd name="T63" fmla="*/ 118789 h 285390"/>
              <a:gd name="T64" fmla="*/ 119345 w 285390"/>
              <a:gd name="T65" fmla="*/ 116105 h 285390"/>
              <a:gd name="T66" fmla="*/ 29745 w 285390"/>
              <a:gd name="T67" fmla="*/ 106900 h 285390"/>
              <a:gd name="T68" fmla="*/ 29745 w 285390"/>
              <a:gd name="T69" fmla="*/ 116105 h 285390"/>
              <a:gd name="T70" fmla="*/ 263017 w 285390"/>
              <a:gd name="T71" fmla="*/ 87631 h 285390"/>
              <a:gd name="T72" fmla="*/ 256757 w 285390"/>
              <a:gd name="T73" fmla="*/ 93890 h 285390"/>
              <a:gd name="T74" fmla="*/ 217054 w 285390"/>
              <a:gd name="T75" fmla="*/ 87631 h 285390"/>
              <a:gd name="T76" fmla="*/ 210545 w 285390"/>
              <a:gd name="T77" fmla="*/ 93890 h 285390"/>
              <a:gd name="T78" fmla="*/ 240541 w 285390"/>
              <a:gd name="T79" fmla="*/ 90753 h 285390"/>
              <a:gd name="T80" fmla="*/ 65007 w 285390"/>
              <a:gd name="T81" fmla="*/ 73393 h 285390"/>
              <a:gd name="T82" fmla="*/ 65007 w 285390"/>
              <a:gd name="T83" fmla="*/ 82600 h 285390"/>
              <a:gd name="T84" fmla="*/ 41348 w 285390"/>
              <a:gd name="T85" fmla="*/ 73393 h 285390"/>
              <a:gd name="T86" fmla="*/ 25528 w 285390"/>
              <a:gd name="T87" fmla="*/ 77813 h 285390"/>
              <a:gd name="T88" fmla="*/ 147762 w 285390"/>
              <a:gd name="T89" fmla="*/ 110098 h 285390"/>
              <a:gd name="T90" fmla="*/ 155005 w 285390"/>
              <a:gd name="T91" fmla="*/ 72432 h 285390"/>
              <a:gd name="T92" fmla="*/ 155005 w 285390"/>
              <a:gd name="T93" fmla="*/ 34769 h 285390"/>
              <a:gd name="T94" fmla="*/ 21728 w 285390"/>
              <a:gd name="T95" fmla="*/ 8692 h 285390"/>
              <a:gd name="T96" fmla="*/ 207157 w 285390"/>
              <a:gd name="T97" fmla="*/ 278141 h 285390"/>
              <a:gd name="T98" fmla="*/ 139071 w 285390"/>
              <a:gd name="T99" fmla="*/ 241925 h 285390"/>
              <a:gd name="T100" fmla="*/ 220194 w 285390"/>
              <a:gd name="T101" fmla="*/ 21368 h 285390"/>
              <a:gd name="T102" fmla="*/ 155005 w 285390"/>
              <a:gd name="T103" fmla="*/ 43096 h 285390"/>
              <a:gd name="T104" fmla="*/ 21728 w 285390"/>
              <a:gd name="T105" fmla="*/ 8692 h 285390"/>
              <a:gd name="T106" fmla="*/ 228886 w 285390"/>
              <a:gd name="T107" fmla="*/ 63740 h 285390"/>
              <a:gd name="T108" fmla="*/ 271259 w 285390"/>
              <a:gd name="T109" fmla="*/ 257860 h 285390"/>
              <a:gd name="T110" fmla="*/ 21728 w 285390"/>
              <a:gd name="T111" fmla="*/ 286832 h 2853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5390" h="285390">
                <a:moveTo>
                  <a:pt x="82498" y="239712"/>
                </a:moveTo>
                <a:lnTo>
                  <a:pt x="106414" y="239712"/>
                </a:lnTo>
                <a:cubicBezTo>
                  <a:pt x="108951" y="239712"/>
                  <a:pt x="110762" y="241910"/>
                  <a:pt x="110762" y="244475"/>
                </a:cubicBezTo>
                <a:cubicBezTo>
                  <a:pt x="110762" y="247039"/>
                  <a:pt x="108951" y="248871"/>
                  <a:pt x="106414" y="248871"/>
                </a:cubicBezTo>
                <a:lnTo>
                  <a:pt x="82498" y="248871"/>
                </a:lnTo>
                <a:cubicBezTo>
                  <a:pt x="79961" y="248871"/>
                  <a:pt x="77787" y="247039"/>
                  <a:pt x="77787" y="244475"/>
                </a:cubicBezTo>
                <a:cubicBezTo>
                  <a:pt x="77787" y="241910"/>
                  <a:pt x="79961" y="239712"/>
                  <a:pt x="82498" y="239712"/>
                </a:cubicBezTo>
                <a:close/>
                <a:moveTo>
                  <a:pt x="29633" y="239712"/>
                </a:moveTo>
                <a:lnTo>
                  <a:pt x="58914" y="239712"/>
                </a:lnTo>
                <a:cubicBezTo>
                  <a:pt x="61383" y="239712"/>
                  <a:pt x="63147" y="241910"/>
                  <a:pt x="63147" y="244475"/>
                </a:cubicBezTo>
                <a:cubicBezTo>
                  <a:pt x="63147" y="247039"/>
                  <a:pt x="61383" y="248871"/>
                  <a:pt x="58914" y="248871"/>
                </a:cubicBezTo>
                <a:lnTo>
                  <a:pt x="29633" y="248871"/>
                </a:lnTo>
                <a:cubicBezTo>
                  <a:pt x="27164" y="248871"/>
                  <a:pt x="25400" y="247039"/>
                  <a:pt x="25400" y="244475"/>
                </a:cubicBezTo>
                <a:cubicBezTo>
                  <a:pt x="25400" y="241910"/>
                  <a:pt x="27164" y="239712"/>
                  <a:pt x="29633" y="239712"/>
                </a:cubicBezTo>
                <a:close/>
                <a:moveTo>
                  <a:pt x="64679" y="206375"/>
                </a:moveTo>
                <a:lnTo>
                  <a:pt x="118745" y="206375"/>
                </a:lnTo>
                <a:cubicBezTo>
                  <a:pt x="121285" y="206375"/>
                  <a:pt x="123462" y="208207"/>
                  <a:pt x="123462" y="211138"/>
                </a:cubicBezTo>
                <a:cubicBezTo>
                  <a:pt x="123462" y="213336"/>
                  <a:pt x="121285" y="215534"/>
                  <a:pt x="118745" y="215534"/>
                </a:cubicBezTo>
                <a:lnTo>
                  <a:pt x="64679" y="215534"/>
                </a:lnTo>
                <a:cubicBezTo>
                  <a:pt x="62502" y="215534"/>
                  <a:pt x="60325" y="213336"/>
                  <a:pt x="60325" y="211138"/>
                </a:cubicBezTo>
                <a:cubicBezTo>
                  <a:pt x="60325" y="208207"/>
                  <a:pt x="62502" y="206375"/>
                  <a:pt x="64679" y="206375"/>
                </a:cubicBezTo>
                <a:close/>
                <a:moveTo>
                  <a:pt x="29597" y="206375"/>
                </a:moveTo>
                <a:lnTo>
                  <a:pt x="41140" y="206375"/>
                </a:lnTo>
                <a:cubicBezTo>
                  <a:pt x="43588" y="206375"/>
                  <a:pt x="45687" y="208207"/>
                  <a:pt x="45687" y="211138"/>
                </a:cubicBezTo>
                <a:cubicBezTo>
                  <a:pt x="45687" y="213336"/>
                  <a:pt x="43588" y="215534"/>
                  <a:pt x="41140" y="215534"/>
                </a:cubicBezTo>
                <a:lnTo>
                  <a:pt x="29597" y="215534"/>
                </a:lnTo>
                <a:cubicBezTo>
                  <a:pt x="27149" y="215534"/>
                  <a:pt x="25400" y="213336"/>
                  <a:pt x="25400" y="211138"/>
                </a:cubicBezTo>
                <a:cubicBezTo>
                  <a:pt x="25400" y="208207"/>
                  <a:pt x="27149" y="206375"/>
                  <a:pt x="29597" y="206375"/>
                </a:cubicBezTo>
                <a:close/>
                <a:moveTo>
                  <a:pt x="235147" y="199552"/>
                </a:moveTo>
                <a:cubicBezTo>
                  <a:pt x="231129" y="199552"/>
                  <a:pt x="227842" y="202448"/>
                  <a:pt x="227842" y="206793"/>
                </a:cubicBezTo>
                <a:lnTo>
                  <a:pt x="227842" y="215482"/>
                </a:lnTo>
                <a:cubicBezTo>
                  <a:pt x="227842" y="219465"/>
                  <a:pt x="231129" y="222724"/>
                  <a:pt x="235147" y="222724"/>
                </a:cubicBezTo>
                <a:lnTo>
                  <a:pt x="243913" y="222724"/>
                </a:lnTo>
                <a:cubicBezTo>
                  <a:pt x="247931" y="222724"/>
                  <a:pt x="251219" y="219465"/>
                  <a:pt x="251219" y="215482"/>
                </a:cubicBezTo>
                <a:lnTo>
                  <a:pt x="251219" y="206793"/>
                </a:lnTo>
                <a:cubicBezTo>
                  <a:pt x="251219" y="202448"/>
                  <a:pt x="247931" y="199552"/>
                  <a:pt x="243913" y="199552"/>
                </a:cubicBezTo>
                <a:lnTo>
                  <a:pt x="235147" y="199552"/>
                </a:lnTo>
                <a:close/>
                <a:moveTo>
                  <a:pt x="179583" y="199552"/>
                </a:moveTo>
                <a:cubicBezTo>
                  <a:pt x="175566" y="199552"/>
                  <a:pt x="172278" y="202448"/>
                  <a:pt x="172278" y="206793"/>
                </a:cubicBezTo>
                <a:lnTo>
                  <a:pt x="172278" y="215482"/>
                </a:lnTo>
                <a:cubicBezTo>
                  <a:pt x="172278" y="219465"/>
                  <a:pt x="175566" y="222724"/>
                  <a:pt x="179583" y="222724"/>
                </a:cubicBezTo>
                <a:lnTo>
                  <a:pt x="188350" y="222724"/>
                </a:lnTo>
                <a:cubicBezTo>
                  <a:pt x="192368" y="222724"/>
                  <a:pt x="195655" y="219465"/>
                  <a:pt x="195655" y="215482"/>
                </a:cubicBezTo>
                <a:lnTo>
                  <a:pt x="195655" y="206793"/>
                </a:lnTo>
                <a:cubicBezTo>
                  <a:pt x="195655" y="202448"/>
                  <a:pt x="192368" y="199552"/>
                  <a:pt x="188350" y="199552"/>
                </a:cubicBezTo>
                <a:lnTo>
                  <a:pt x="179583" y="199552"/>
                </a:lnTo>
                <a:close/>
                <a:moveTo>
                  <a:pt x="235147" y="190500"/>
                </a:moveTo>
                <a:lnTo>
                  <a:pt x="243913" y="190500"/>
                </a:lnTo>
                <a:cubicBezTo>
                  <a:pt x="252680" y="190500"/>
                  <a:pt x="259985" y="197741"/>
                  <a:pt x="259985" y="206793"/>
                </a:cubicBezTo>
                <a:lnTo>
                  <a:pt x="259985" y="215482"/>
                </a:lnTo>
                <a:cubicBezTo>
                  <a:pt x="259985" y="224172"/>
                  <a:pt x="252680" y="231413"/>
                  <a:pt x="243913" y="231413"/>
                </a:cubicBezTo>
                <a:lnTo>
                  <a:pt x="235147" y="231413"/>
                </a:lnTo>
                <a:cubicBezTo>
                  <a:pt x="226015" y="231413"/>
                  <a:pt x="219075" y="224172"/>
                  <a:pt x="219075" y="215482"/>
                </a:cubicBezTo>
                <a:lnTo>
                  <a:pt x="219075" y="206793"/>
                </a:lnTo>
                <a:cubicBezTo>
                  <a:pt x="219075" y="197741"/>
                  <a:pt x="226015" y="190500"/>
                  <a:pt x="235147" y="190500"/>
                </a:cubicBezTo>
                <a:close/>
                <a:moveTo>
                  <a:pt x="179583" y="190500"/>
                </a:moveTo>
                <a:lnTo>
                  <a:pt x="188350" y="190500"/>
                </a:lnTo>
                <a:cubicBezTo>
                  <a:pt x="197116" y="190500"/>
                  <a:pt x="204421" y="197741"/>
                  <a:pt x="204421" y="206793"/>
                </a:cubicBezTo>
                <a:lnTo>
                  <a:pt x="204421" y="215482"/>
                </a:lnTo>
                <a:cubicBezTo>
                  <a:pt x="204421" y="224172"/>
                  <a:pt x="197116" y="231413"/>
                  <a:pt x="188350" y="231413"/>
                </a:cubicBezTo>
                <a:lnTo>
                  <a:pt x="179583" y="231413"/>
                </a:lnTo>
                <a:cubicBezTo>
                  <a:pt x="170817" y="231413"/>
                  <a:pt x="163512" y="224172"/>
                  <a:pt x="163512" y="215482"/>
                </a:cubicBezTo>
                <a:lnTo>
                  <a:pt x="163512" y="206793"/>
                </a:lnTo>
                <a:cubicBezTo>
                  <a:pt x="163512" y="197741"/>
                  <a:pt x="170817" y="190500"/>
                  <a:pt x="179583" y="190500"/>
                </a:cubicBezTo>
                <a:close/>
                <a:moveTo>
                  <a:pt x="64679" y="173037"/>
                </a:moveTo>
                <a:lnTo>
                  <a:pt x="118745" y="173037"/>
                </a:lnTo>
                <a:cubicBezTo>
                  <a:pt x="121285" y="173037"/>
                  <a:pt x="123462" y="175235"/>
                  <a:pt x="123462" y="177800"/>
                </a:cubicBezTo>
                <a:cubicBezTo>
                  <a:pt x="123462" y="180364"/>
                  <a:pt x="121285" y="182196"/>
                  <a:pt x="118745" y="182196"/>
                </a:cubicBezTo>
                <a:lnTo>
                  <a:pt x="64679" y="182196"/>
                </a:lnTo>
                <a:cubicBezTo>
                  <a:pt x="62502" y="182196"/>
                  <a:pt x="60325" y="180364"/>
                  <a:pt x="60325" y="177800"/>
                </a:cubicBezTo>
                <a:cubicBezTo>
                  <a:pt x="60325" y="175235"/>
                  <a:pt x="62502" y="173037"/>
                  <a:pt x="64679" y="173037"/>
                </a:cubicBezTo>
                <a:close/>
                <a:moveTo>
                  <a:pt x="29597" y="173037"/>
                </a:moveTo>
                <a:lnTo>
                  <a:pt x="41140" y="173037"/>
                </a:lnTo>
                <a:cubicBezTo>
                  <a:pt x="43588" y="173037"/>
                  <a:pt x="45687" y="175235"/>
                  <a:pt x="45687" y="177800"/>
                </a:cubicBezTo>
                <a:cubicBezTo>
                  <a:pt x="45687" y="180364"/>
                  <a:pt x="43588" y="182196"/>
                  <a:pt x="41140" y="182196"/>
                </a:cubicBezTo>
                <a:lnTo>
                  <a:pt x="29597" y="182196"/>
                </a:lnTo>
                <a:cubicBezTo>
                  <a:pt x="27149" y="182196"/>
                  <a:pt x="25400" y="180364"/>
                  <a:pt x="25400" y="177800"/>
                </a:cubicBezTo>
                <a:cubicBezTo>
                  <a:pt x="25400" y="175235"/>
                  <a:pt x="27149" y="173037"/>
                  <a:pt x="29597" y="173037"/>
                </a:cubicBezTo>
                <a:close/>
                <a:moveTo>
                  <a:pt x="235147" y="143703"/>
                </a:moveTo>
                <a:cubicBezTo>
                  <a:pt x="231129" y="143703"/>
                  <a:pt x="227842" y="146626"/>
                  <a:pt x="227842" y="151009"/>
                </a:cubicBezTo>
                <a:lnTo>
                  <a:pt x="227842" y="159775"/>
                </a:lnTo>
                <a:cubicBezTo>
                  <a:pt x="227842" y="163793"/>
                  <a:pt x="231129" y="167080"/>
                  <a:pt x="235147" y="167080"/>
                </a:cubicBezTo>
                <a:lnTo>
                  <a:pt x="243913" y="167080"/>
                </a:lnTo>
                <a:cubicBezTo>
                  <a:pt x="247931" y="167080"/>
                  <a:pt x="251219" y="163793"/>
                  <a:pt x="251219" y="159775"/>
                </a:cubicBezTo>
                <a:lnTo>
                  <a:pt x="251219" y="151009"/>
                </a:lnTo>
                <a:cubicBezTo>
                  <a:pt x="251219" y="146626"/>
                  <a:pt x="247931" y="143703"/>
                  <a:pt x="243913" y="143703"/>
                </a:cubicBezTo>
                <a:lnTo>
                  <a:pt x="235147" y="143703"/>
                </a:lnTo>
                <a:close/>
                <a:moveTo>
                  <a:pt x="179583" y="143703"/>
                </a:moveTo>
                <a:cubicBezTo>
                  <a:pt x="175566" y="143703"/>
                  <a:pt x="172278" y="146626"/>
                  <a:pt x="172278" y="151009"/>
                </a:cubicBezTo>
                <a:lnTo>
                  <a:pt x="172278" y="159775"/>
                </a:lnTo>
                <a:cubicBezTo>
                  <a:pt x="172278" y="163793"/>
                  <a:pt x="175566" y="167080"/>
                  <a:pt x="179583" y="167080"/>
                </a:cubicBezTo>
                <a:lnTo>
                  <a:pt x="188350" y="167080"/>
                </a:lnTo>
                <a:cubicBezTo>
                  <a:pt x="192368" y="167080"/>
                  <a:pt x="195655" y="163793"/>
                  <a:pt x="195655" y="159775"/>
                </a:cubicBezTo>
                <a:lnTo>
                  <a:pt x="195655" y="151009"/>
                </a:lnTo>
                <a:cubicBezTo>
                  <a:pt x="195655" y="146626"/>
                  <a:pt x="192368" y="143703"/>
                  <a:pt x="188350" y="143703"/>
                </a:cubicBezTo>
                <a:lnTo>
                  <a:pt x="179583" y="143703"/>
                </a:lnTo>
                <a:close/>
                <a:moveTo>
                  <a:pt x="29670" y="139700"/>
                </a:moveTo>
                <a:lnTo>
                  <a:pt x="82686" y="139700"/>
                </a:lnTo>
                <a:cubicBezTo>
                  <a:pt x="84821" y="139700"/>
                  <a:pt x="86956" y="141898"/>
                  <a:pt x="86956" y="144096"/>
                </a:cubicBezTo>
                <a:cubicBezTo>
                  <a:pt x="86956" y="146661"/>
                  <a:pt x="84821" y="148859"/>
                  <a:pt x="82686" y="148859"/>
                </a:cubicBezTo>
                <a:lnTo>
                  <a:pt x="29670" y="148859"/>
                </a:lnTo>
                <a:cubicBezTo>
                  <a:pt x="27179" y="148859"/>
                  <a:pt x="25400" y="146661"/>
                  <a:pt x="25400" y="144096"/>
                </a:cubicBezTo>
                <a:cubicBezTo>
                  <a:pt x="25400" y="141898"/>
                  <a:pt x="27179" y="139700"/>
                  <a:pt x="29670" y="139700"/>
                </a:cubicBezTo>
                <a:close/>
                <a:moveTo>
                  <a:pt x="235147" y="134937"/>
                </a:moveTo>
                <a:lnTo>
                  <a:pt x="243913" y="134937"/>
                </a:lnTo>
                <a:cubicBezTo>
                  <a:pt x="252680" y="134937"/>
                  <a:pt x="259985" y="142242"/>
                  <a:pt x="259985" y="151009"/>
                </a:cubicBezTo>
                <a:lnTo>
                  <a:pt x="259985" y="159775"/>
                </a:lnTo>
                <a:cubicBezTo>
                  <a:pt x="259985" y="168542"/>
                  <a:pt x="252680" y="175847"/>
                  <a:pt x="243913" y="175847"/>
                </a:cubicBezTo>
                <a:lnTo>
                  <a:pt x="235147" y="175847"/>
                </a:lnTo>
                <a:cubicBezTo>
                  <a:pt x="226015" y="175847"/>
                  <a:pt x="219075" y="168542"/>
                  <a:pt x="219075" y="159775"/>
                </a:cubicBezTo>
                <a:lnTo>
                  <a:pt x="219075" y="151009"/>
                </a:lnTo>
                <a:cubicBezTo>
                  <a:pt x="219075" y="142242"/>
                  <a:pt x="226015" y="134937"/>
                  <a:pt x="235147" y="134937"/>
                </a:cubicBezTo>
                <a:close/>
                <a:moveTo>
                  <a:pt x="179583" y="134937"/>
                </a:moveTo>
                <a:lnTo>
                  <a:pt x="188350" y="134937"/>
                </a:lnTo>
                <a:cubicBezTo>
                  <a:pt x="197116" y="134937"/>
                  <a:pt x="204421" y="142242"/>
                  <a:pt x="204421" y="151009"/>
                </a:cubicBezTo>
                <a:lnTo>
                  <a:pt x="204421" y="159775"/>
                </a:lnTo>
                <a:cubicBezTo>
                  <a:pt x="204421" y="168542"/>
                  <a:pt x="197116" y="175847"/>
                  <a:pt x="188350" y="175847"/>
                </a:cubicBezTo>
                <a:lnTo>
                  <a:pt x="179583" y="175847"/>
                </a:lnTo>
                <a:cubicBezTo>
                  <a:pt x="170817" y="175847"/>
                  <a:pt x="163512" y="168542"/>
                  <a:pt x="163512" y="159775"/>
                </a:cubicBezTo>
                <a:lnTo>
                  <a:pt x="163512" y="151009"/>
                </a:lnTo>
                <a:cubicBezTo>
                  <a:pt x="163512" y="142242"/>
                  <a:pt x="170817" y="134937"/>
                  <a:pt x="179583" y="134937"/>
                </a:cubicBezTo>
                <a:close/>
                <a:moveTo>
                  <a:pt x="147019" y="118192"/>
                </a:moveTo>
                <a:lnTo>
                  <a:pt x="147019" y="240708"/>
                </a:lnTo>
                <a:cubicBezTo>
                  <a:pt x="147019" y="245032"/>
                  <a:pt x="150262" y="247914"/>
                  <a:pt x="154225" y="247914"/>
                </a:cubicBezTo>
                <a:lnTo>
                  <a:pt x="269895" y="247914"/>
                </a:lnTo>
                <a:cubicBezTo>
                  <a:pt x="273859" y="247914"/>
                  <a:pt x="276742" y="245032"/>
                  <a:pt x="276742" y="240708"/>
                </a:cubicBezTo>
                <a:lnTo>
                  <a:pt x="276742" y="118192"/>
                </a:lnTo>
                <a:lnTo>
                  <a:pt x="147019" y="118192"/>
                </a:lnTo>
                <a:close/>
                <a:moveTo>
                  <a:pt x="64679" y="106362"/>
                </a:moveTo>
                <a:lnTo>
                  <a:pt x="118745" y="106362"/>
                </a:lnTo>
                <a:cubicBezTo>
                  <a:pt x="121285" y="106362"/>
                  <a:pt x="123462" y="108560"/>
                  <a:pt x="123462" y="111125"/>
                </a:cubicBezTo>
                <a:cubicBezTo>
                  <a:pt x="123462" y="113689"/>
                  <a:pt x="121285" y="115521"/>
                  <a:pt x="118745" y="115521"/>
                </a:cubicBezTo>
                <a:lnTo>
                  <a:pt x="64679" y="115521"/>
                </a:lnTo>
                <a:cubicBezTo>
                  <a:pt x="62502" y="115521"/>
                  <a:pt x="60325" y="113689"/>
                  <a:pt x="60325" y="111125"/>
                </a:cubicBezTo>
                <a:cubicBezTo>
                  <a:pt x="60325" y="108560"/>
                  <a:pt x="62502" y="106362"/>
                  <a:pt x="64679" y="106362"/>
                </a:cubicBezTo>
                <a:close/>
                <a:moveTo>
                  <a:pt x="29597" y="106362"/>
                </a:moveTo>
                <a:lnTo>
                  <a:pt x="41140" y="106362"/>
                </a:lnTo>
                <a:cubicBezTo>
                  <a:pt x="43588" y="106362"/>
                  <a:pt x="45687" y="108560"/>
                  <a:pt x="45687" y="111125"/>
                </a:cubicBezTo>
                <a:cubicBezTo>
                  <a:pt x="45687" y="113689"/>
                  <a:pt x="43588" y="115521"/>
                  <a:pt x="41140" y="115521"/>
                </a:cubicBezTo>
                <a:lnTo>
                  <a:pt x="29597" y="115521"/>
                </a:lnTo>
                <a:cubicBezTo>
                  <a:pt x="27149" y="115521"/>
                  <a:pt x="25400" y="113689"/>
                  <a:pt x="25400" y="111125"/>
                </a:cubicBezTo>
                <a:cubicBezTo>
                  <a:pt x="25400" y="108560"/>
                  <a:pt x="27149" y="106362"/>
                  <a:pt x="29597" y="106362"/>
                </a:cubicBezTo>
                <a:close/>
                <a:moveTo>
                  <a:pt x="255466" y="87191"/>
                </a:moveTo>
                <a:cubicBezTo>
                  <a:pt x="257297" y="85725"/>
                  <a:pt x="259862" y="85725"/>
                  <a:pt x="261694" y="87191"/>
                </a:cubicBezTo>
                <a:cubicBezTo>
                  <a:pt x="262426" y="87923"/>
                  <a:pt x="263159" y="89389"/>
                  <a:pt x="263159" y="90488"/>
                </a:cubicBezTo>
                <a:cubicBezTo>
                  <a:pt x="263159" y="91587"/>
                  <a:pt x="262426" y="92686"/>
                  <a:pt x="261694" y="93418"/>
                </a:cubicBezTo>
                <a:cubicBezTo>
                  <a:pt x="260961" y="94517"/>
                  <a:pt x="259862" y="94884"/>
                  <a:pt x="258763" y="94884"/>
                </a:cubicBezTo>
                <a:cubicBezTo>
                  <a:pt x="257297" y="94884"/>
                  <a:pt x="256198" y="94517"/>
                  <a:pt x="255466" y="93418"/>
                </a:cubicBezTo>
                <a:cubicBezTo>
                  <a:pt x="254367" y="92686"/>
                  <a:pt x="254000" y="91587"/>
                  <a:pt x="254000" y="90488"/>
                </a:cubicBezTo>
                <a:cubicBezTo>
                  <a:pt x="254000" y="89389"/>
                  <a:pt x="254367" y="87923"/>
                  <a:pt x="255466" y="87191"/>
                </a:cubicBezTo>
                <a:close/>
                <a:moveTo>
                  <a:pt x="209486" y="87191"/>
                </a:moveTo>
                <a:cubicBezTo>
                  <a:pt x="211010" y="85725"/>
                  <a:pt x="214058" y="85725"/>
                  <a:pt x="215963" y="87191"/>
                </a:cubicBezTo>
                <a:cubicBezTo>
                  <a:pt x="216725" y="87923"/>
                  <a:pt x="217106" y="89389"/>
                  <a:pt x="217106" y="90488"/>
                </a:cubicBezTo>
                <a:cubicBezTo>
                  <a:pt x="217106" y="91587"/>
                  <a:pt x="216725" y="92686"/>
                  <a:pt x="215963" y="93418"/>
                </a:cubicBezTo>
                <a:cubicBezTo>
                  <a:pt x="215201" y="94517"/>
                  <a:pt x="214058" y="94884"/>
                  <a:pt x="212534" y="94884"/>
                </a:cubicBezTo>
                <a:cubicBezTo>
                  <a:pt x="211391" y="94884"/>
                  <a:pt x="210248" y="94517"/>
                  <a:pt x="209486" y="93418"/>
                </a:cubicBezTo>
                <a:cubicBezTo>
                  <a:pt x="208724" y="92686"/>
                  <a:pt x="207962" y="91587"/>
                  <a:pt x="207962" y="90488"/>
                </a:cubicBezTo>
                <a:cubicBezTo>
                  <a:pt x="207962" y="89389"/>
                  <a:pt x="208724" y="87923"/>
                  <a:pt x="209486" y="87191"/>
                </a:cubicBezTo>
                <a:close/>
                <a:moveTo>
                  <a:pt x="234759" y="85725"/>
                </a:moveTo>
                <a:cubicBezTo>
                  <a:pt x="237426" y="85725"/>
                  <a:pt x="239331" y="87630"/>
                  <a:pt x="239331" y="90297"/>
                </a:cubicBezTo>
                <a:cubicBezTo>
                  <a:pt x="239331" y="92964"/>
                  <a:pt x="237426" y="94869"/>
                  <a:pt x="234759" y="94869"/>
                </a:cubicBezTo>
                <a:cubicBezTo>
                  <a:pt x="232473" y="94869"/>
                  <a:pt x="230187" y="92964"/>
                  <a:pt x="230187" y="90297"/>
                </a:cubicBezTo>
                <a:cubicBezTo>
                  <a:pt x="230187" y="87630"/>
                  <a:pt x="232473" y="85725"/>
                  <a:pt x="234759" y="85725"/>
                </a:cubicBezTo>
                <a:close/>
                <a:moveTo>
                  <a:pt x="64679" y="73025"/>
                </a:moveTo>
                <a:lnTo>
                  <a:pt x="118745" y="73025"/>
                </a:lnTo>
                <a:cubicBezTo>
                  <a:pt x="121285" y="73025"/>
                  <a:pt x="123462" y="74857"/>
                  <a:pt x="123462" y="77421"/>
                </a:cubicBezTo>
                <a:cubicBezTo>
                  <a:pt x="123462" y="79985"/>
                  <a:pt x="121285" y="82184"/>
                  <a:pt x="118745" y="82184"/>
                </a:cubicBezTo>
                <a:lnTo>
                  <a:pt x="64679" y="82184"/>
                </a:lnTo>
                <a:cubicBezTo>
                  <a:pt x="62502" y="82184"/>
                  <a:pt x="60325" y="79985"/>
                  <a:pt x="60325" y="77421"/>
                </a:cubicBezTo>
                <a:cubicBezTo>
                  <a:pt x="60325" y="74857"/>
                  <a:pt x="62502" y="73025"/>
                  <a:pt x="64679" y="73025"/>
                </a:cubicBezTo>
                <a:close/>
                <a:moveTo>
                  <a:pt x="29597" y="73025"/>
                </a:moveTo>
                <a:lnTo>
                  <a:pt x="41140" y="73025"/>
                </a:lnTo>
                <a:cubicBezTo>
                  <a:pt x="43588" y="73025"/>
                  <a:pt x="45687" y="74857"/>
                  <a:pt x="45687" y="77421"/>
                </a:cubicBezTo>
                <a:cubicBezTo>
                  <a:pt x="45687" y="79985"/>
                  <a:pt x="43588" y="82184"/>
                  <a:pt x="41140" y="82184"/>
                </a:cubicBezTo>
                <a:lnTo>
                  <a:pt x="29597" y="82184"/>
                </a:lnTo>
                <a:cubicBezTo>
                  <a:pt x="27149" y="82184"/>
                  <a:pt x="25400" y="79985"/>
                  <a:pt x="25400" y="77421"/>
                </a:cubicBezTo>
                <a:cubicBezTo>
                  <a:pt x="25400" y="74857"/>
                  <a:pt x="27149" y="73025"/>
                  <a:pt x="29597" y="73025"/>
                </a:cubicBezTo>
                <a:close/>
                <a:moveTo>
                  <a:pt x="154225" y="72068"/>
                </a:moveTo>
                <a:cubicBezTo>
                  <a:pt x="150262" y="72068"/>
                  <a:pt x="147019" y="75311"/>
                  <a:pt x="147019" y="79275"/>
                </a:cubicBezTo>
                <a:lnTo>
                  <a:pt x="147019" y="109544"/>
                </a:lnTo>
                <a:lnTo>
                  <a:pt x="276742" y="109544"/>
                </a:lnTo>
                <a:lnTo>
                  <a:pt x="276742" y="79275"/>
                </a:lnTo>
                <a:cubicBezTo>
                  <a:pt x="276742" y="75311"/>
                  <a:pt x="273859" y="72068"/>
                  <a:pt x="269895" y="72068"/>
                </a:cubicBezTo>
                <a:lnTo>
                  <a:pt x="154225" y="72068"/>
                </a:lnTo>
                <a:close/>
                <a:moveTo>
                  <a:pt x="60177" y="8648"/>
                </a:moveTo>
                <a:lnTo>
                  <a:pt x="60177" y="21260"/>
                </a:lnTo>
                <a:cubicBezTo>
                  <a:pt x="60177" y="28467"/>
                  <a:pt x="66302" y="34593"/>
                  <a:pt x="73509" y="34593"/>
                </a:cubicBezTo>
                <a:lnTo>
                  <a:pt x="154225" y="34593"/>
                </a:lnTo>
                <a:cubicBezTo>
                  <a:pt x="161432" y="34593"/>
                  <a:pt x="167198" y="28467"/>
                  <a:pt x="167198" y="21260"/>
                </a:cubicBezTo>
                <a:lnTo>
                  <a:pt x="167198" y="8648"/>
                </a:lnTo>
                <a:lnTo>
                  <a:pt x="60177" y="8648"/>
                </a:lnTo>
                <a:close/>
                <a:moveTo>
                  <a:pt x="21620" y="8648"/>
                </a:moveTo>
                <a:cubicBezTo>
                  <a:pt x="14413" y="8648"/>
                  <a:pt x="8648" y="14053"/>
                  <a:pt x="8648" y="21260"/>
                </a:cubicBezTo>
                <a:lnTo>
                  <a:pt x="8648" y="263769"/>
                </a:lnTo>
                <a:cubicBezTo>
                  <a:pt x="8648" y="270976"/>
                  <a:pt x="14413" y="276742"/>
                  <a:pt x="21620" y="276742"/>
                </a:cubicBezTo>
                <a:lnTo>
                  <a:pt x="206115" y="276742"/>
                </a:lnTo>
                <a:cubicBezTo>
                  <a:pt x="213322" y="276742"/>
                  <a:pt x="219087" y="270976"/>
                  <a:pt x="219087" y="263769"/>
                </a:cubicBezTo>
                <a:lnTo>
                  <a:pt x="219087" y="256563"/>
                </a:lnTo>
                <a:lnTo>
                  <a:pt x="154225" y="256563"/>
                </a:lnTo>
                <a:cubicBezTo>
                  <a:pt x="145577" y="256563"/>
                  <a:pt x="138371" y="249716"/>
                  <a:pt x="138371" y="240708"/>
                </a:cubicBezTo>
                <a:lnTo>
                  <a:pt x="138371" y="79275"/>
                </a:lnTo>
                <a:cubicBezTo>
                  <a:pt x="138371" y="70627"/>
                  <a:pt x="145577" y="63420"/>
                  <a:pt x="154225" y="63420"/>
                </a:cubicBezTo>
                <a:lnTo>
                  <a:pt x="219087" y="63420"/>
                </a:lnTo>
                <a:lnTo>
                  <a:pt x="219087" y="21260"/>
                </a:lnTo>
                <a:cubicBezTo>
                  <a:pt x="219087" y="14053"/>
                  <a:pt x="213322" y="8648"/>
                  <a:pt x="206115" y="8648"/>
                </a:cubicBezTo>
                <a:lnTo>
                  <a:pt x="175846" y="8648"/>
                </a:lnTo>
                <a:lnTo>
                  <a:pt x="175846" y="21260"/>
                </a:lnTo>
                <a:cubicBezTo>
                  <a:pt x="175846" y="33512"/>
                  <a:pt x="166117" y="42880"/>
                  <a:pt x="154225" y="42880"/>
                </a:cubicBezTo>
                <a:lnTo>
                  <a:pt x="73509" y="42880"/>
                </a:lnTo>
                <a:cubicBezTo>
                  <a:pt x="61618" y="42880"/>
                  <a:pt x="51889" y="33512"/>
                  <a:pt x="51889" y="21260"/>
                </a:cubicBezTo>
                <a:lnTo>
                  <a:pt x="51889" y="8648"/>
                </a:lnTo>
                <a:lnTo>
                  <a:pt x="21620" y="8648"/>
                </a:lnTo>
                <a:close/>
                <a:moveTo>
                  <a:pt x="21620" y="0"/>
                </a:moveTo>
                <a:lnTo>
                  <a:pt x="206115" y="0"/>
                </a:lnTo>
                <a:cubicBezTo>
                  <a:pt x="218006" y="0"/>
                  <a:pt x="227735" y="9729"/>
                  <a:pt x="227735" y="21260"/>
                </a:cubicBezTo>
                <a:lnTo>
                  <a:pt x="227735" y="63420"/>
                </a:lnTo>
                <a:lnTo>
                  <a:pt x="269895" y="63420"/>
                </a:lnTo>
                <a:cubicBezTo>
                  <a:pt x="278543" y="63420"/>
                  <a:pt x="285390" y="70627"/>
                  <a:pt x="285390" y="79275"/>
                </a:cubicBezTo>
                <a:lnTo>
                  <a:pt x="285390" y="240708"/>
                </a:lnTo>
                <a:cubicBezTo>
                  <a:pt x="285390" y="249716"/>
                  <a:pt x="278543" y="256563"/>
                  <a:pt x="269895" y="256563"/>
                </a:cubicBezTo>
                <a:lnTo>
                  <a:pt x="227735" y="256563"/>
                </a:lnTo>
                <a:lnTo>
                  <a:pt x="227735" y="263769"/>
                </a:lnTo>
                <a:cubicBezTo>
                  <a:pt x="227735" y="275661"/>
                  <a:pt x="218006" y="285390"/>
                  <a:pt x="206115" y="285390"/>
                </a:cubicBezTo>
                <a:lnTo>
                  <a:pt x="21620" y="285390"/>
                </a:lnTo>
                <a:cubicBezTo>
                  <a:pt x="9729" y="285390"/>
                  <a:pt x="0" y="275661"/>
                  <a:pt x="0" y="263769"/>
                </a:cubicBezTo>
                <a:lnTo>
                  <a:pt x="0" y="21260"/>
                </a:lnTo>
                <a:cubicBezTo>
                  <a:pt x="0" y="9729"/>
                  <a:pt x="9729" y="0"/>
                  <a:pt x="216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194"/>
            <a:endParaRPr lang="en-US" dirty="0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Freeform 547">
            <a:extLst>
              <a:ext uri="{FF2B5EF4-FFF2-40B4-BE49-F238E27FC236}">
                <a16:creationId xmlns="" xmlns:a16="http://schemas.microsoft.com/office/drawing/2014/main" id="{9489BDC4-EE0F-5F4D-86FF-BB6DC32075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7427" y="5175295"/>
            <a:ext cx="394357" cy="392179"/>
          </a:xfrm>
          <a:custGeom>
            <a:avLst/>
            <a:gdLst>
              <a:gd name="T0" fmla="*/ 2147483646 w 796"/>
              <a:gd name="T1" fmla="*/ 2147483646 h 793"/>
              <a:gd name="T2" fmla="*/ 2147483646 w 796"/>
              <a:gd name="T3" fmla="*/ 2147483646 h 793"/>
              <a:gd name="T4" fmla="*/ 2147483646 w 796"/>
              <a:gd name="T5" fmla="*/ 2147483646 h 793"/>
              <a:gd name="T6" fmla="*/ 2147483646 w 796"/>
              <a:gd name="T7" fmla="*/ 2147483646 h 793"/>
              <a:gd name="T8" fmla="*/ 2147483646 w 796"/>
              <a:gd name="T9" fmla="*/ 2147483646 h 793"/>
              <a:gd name="T10" fmla="*/ 2147483646 w 796"/>
              <a:gd name="T11" fmla="*/ 2147483646 h 793"/>
              <a:gd name="T12" fmla="*/ 2147483646 w 796"/>
              <a:gd name="T13" fmla="*/ 2147483646 h 793"/>
              <a:gd name="T14" fmla="*/ 2147483646 w 796"/>
              <a:gd name="T15" fmla="*/ 2147483646 h 793"/>
              <a:gd name="T16" fmla="*/ 2147483646 w 796"/>
              <a:gd name="T17" fmla="*/ 2147483646 h 793"/>
              <a:gd name="T18" fmla="*/ 2147483646 w 796"/>
              <a:gd name="T19" fmla="*/ 2147483646 h 793"/>
              <a:gd name="T20" fmla="*/ 2147483646 w 796"/>
              <a:gd name="T21" fmla="*/ 2147483646 h 793"/>
              <a:gd name="T22" fmla="*/ 2147483646 w 796"/>
              <a:gd name="T23" fmla="*/ 2147483646 h 793"/>
              <a:gd name="T24" fmla="*/ 2147483646 w 796"/>
              <a:gd name="T25" fmla="*/ 2147483646 h 793"/>
              <a:gd name="T26" fmla="*/ 2147483646 w 796"/>
              <a:gd name="T27" fmla="*/ 2147483646 h 793"/>
              <a:gd name="T28" fmla="*/ 2147483646 w 796"/>
              <a:gd name="T29" fmla="*/ 2147483646 h 793"/>
              <a:gd name="T30" fmla="*/ 2147483646 w 796"/>
              <a:gd name="T31" fmla="*/ 2147483646 h 793"/>
              <a:gd name="T32" fmla="*/ 2147483646 w 796"/>
              <a:gd name="T33" fmla="*/ 2147483646 h 793"/>
              <a:gd name="T34" fmla="*/ 2147483646 w 796"/>
              <a:gd name="T35" fmla="*/ 2147483646 h 793"/>
              <a:gd name="T36" fmla="*/ 2147483646 w 796"/>
              <a:gd name="T37" fmla="*/ 2147483646 h 793"/>
              <a:gd name="T38" fmla="*/ 2147483646 w 796"/>
              <a:gd name="T39" fmla="*/ 2147483646 h 793"/>
              <a:gd name="T40" fmla="*/ 2147483646 w 796"/>
              <a:gd name="T41" fmla="*/ 2147483646 h 793"/>
              <a:gd name="T42" fmla="*/ 2147483646 w 796"/>
              <a:gd name="T43" fmla="*/ 2147483646 h 793"/>
              <a:gd name="T44" fmla="*/ 2147483646 w 796"/>
              <a:gd name="T45" fmla="*/ 2147483646 h 793"/>
              <a:gd name="T46" fmla="*/ 2147483646 w 796"/>
              <a:gd name="T47" fmla="*/ 2147483646 h 793"/>
              <a:gd name="T48" fmla="*/ 2147483646 w 796"/>
              <a:gd name="T49" fmla="*/ 2147483646 h 793"/>
              <a:gd name="T50" fmla="*/ 2147483646 w 796"/>
              <a:gd name="T51" fmla="*/ 2147483646 h 793"/>
              <a:gd name="T52" fmla="*/ 2147483646 w 796"/>
              <a:gd name="T53" fmla="*/ 2147483646 h 793"/>
              <a:gd name="T54" fmla="*/ 2147483646 w 796"/>
              <a:gd name="T55" fmla="*/ 2147483646 h 793"/>
              <a:gd name="T56" fmla="*/ 2147483646 w 796"/>
              <a:gd name="T57" fmla="*/ 2147483646 h 793"/>
              <a:gd name="T58" fmla="*/ 2147483646 w 796"/>
              <a:gd name="T59" fmla="*/ 2147483646 h 793"/>
              <a:gd name="T60" fmla="*/ 2147483646 w 796"/>
              <a:gd name="T61" fmla="*/ 2147483646 h 793"/>
              <a:gd name="T62" fmla="*/ 2147483646 w 796"/>
              <a:gd name="T63" fmla="*/ 2147483646 h 793"/>
              <a:gd name="T64" fmla="*/ 2147483646 w 796"/>
              <a:gd name="T65" fmla="*/ 2147483646 h 793"/>
              <a:gd name="T66" fmla="*/ 2147483646 w 796"/>
              <a:gd name="T67" fmla="*/ 2147483646 h 793"/>
              <a:gd name="T68" fmla="*/ 2147483646 w 796"/>
              <a:gd name="T69" fmla="*/ 2147483646 h 793"/>
              <a:gd name="T70" fmla="*/ 2147483646 w 796"/>
              <a:gd name="T71" fmla="*/ 2147483646 h 793"/>
              <a:gd name="T72" fmla="*/ 2147483646 w 796"/>
              <a:gd name="T73" fmla="*/ 2147483646 h 793"/>
              <a:gd name="T74" fmla="*/ 2147483646 w 796"/>
              <a:gd name="T75" fmla="*/ 2147483646 h 793"/>
              <a:gd name="T76" fmla="*/ 2147483646 w 796"/>
              <a:gd name="T77" fmla="*/ 2147483646 h 793"/>
              <a:gd name="T78" fmla="*/ 2147483646 w 796"/>
              <a:gd name="T79" fmla="*/ 2147483646 h 793"/>
              <a:gd name="T80" fmla="*/ 2147483646 w 796"/>
              <a:gd name="T81" fmla="*/ 2147483646 h 793"/>
              <a:gd name="T82" fmla="*/ 2147483646 w 796"/>
              <a:gd name="T83" fmla="*/ 2147483646 h 793"/>
              <a:gd name="T84" fmla="*/ 2147483646 w 796"/>
              <a:gd name="T85" fmla="*/ 2147483646 h 793"/>
              <a:gd name="T86" fmla="*/ 2147483646 w 796"/>
              <a:gd name="T87" fmla="*/ 2147483646 h 793"/>
              <a:gd name="T88" fmla="*/ 2147483646 w 796"/>
              <a:gd name="T89" fmla="*/ 2147483646 h 793"/>
              <a:gd name="T90" fmla="*/ 2147483646 w 796"/>
              <a:gd name="T91" fmla="*/ 2147483646 h 793"/>
              <a:gd name="T92" fmla="*/ 0 w 796"/>
              <a:gd name="T93" fmla="*/ 2147483646 h 793"/>
              <a:gd name="T94" fmla="*/ 2147483646 w 796"/>
              <a:gd name="T95" fmla="*/ 2147483646 h 793"/>
              <a:gd name="T96" fmla="*/ 0 w 796"/>
              <a:gd name="T97" fmla="*/ 2147483646 h 793"/>
              <a:gd name="T98" fmla="*/ 2147483646 w 796"/>
              <a:gd name="T99" fmla="*/ 2147483646 h 793"/>
              <a:gd name="T100" fmla="*/ 2147483646 w 796"/>
              <a:gd name="T101" fmla="*/ 2147483646 h 793"/>
              <a:gd name="T102" fmla="*/ 2147483646 w 796"/>
              <a:gd name="T103" fmla="*/ 2147483646 h 793"/>
              <a:gd name="T104" fmla="*/ 2147483646 w 796"/>
              <a:gd name="T105" fmla="*/ 2147483646 h 793"/>
              <a:gd name="T106" fmla="*/ 0 w 796"/>
              <a:gd name="T107" fmla="*/ 2147483646 h 793"/>
              <a:gd name="T108" fmla="*/ 2147483646 w 796"/>
              <a:gd name="T109" fmla="*/ 2147483646 h 793"/>
              <a:gd name="T110" fmla="*/ 0 w 796"/>
              <a:gd name="T111" fmla="*/ 2147483646 h 793"/>
              <a:gd name="T112" fmla="*/ 2147483646 w 796"/>
              <a:gd name="T113" fmla="*/ 2147483646 h 793"/>
              <a:gd name="T114" fmla="*/ 2147483646 w 796"/>
              <a:gd name="T115" fmla="*/ 2147483646 h 793"/>
              <a:gd name="T116" fmla="*/ 2147483646 w 796"/>
              <a:gd name="T117" fmla="*/ 2147483646 h 793"/>
              <a:gd name="T118" fmla="*/ 2147483646 w 796"/>
              <a:gd name="T119" fmla="*/ 2147483646 h 793"/>
              <a:gd name="T120" fmla="*/ 2147483646 w 796"/>
              <a:gd name="T121" fmla="*/ 2147483646 h 7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96" h="793">
                <a:moveTo>
                  <a:pt x="643" y="721"/>
                </a:moveTo>
                <a:lnTo>
                  <a:pt x="556" y="721"/>
                </a:lnTo>
                <a:lnTo>
                  <a:pt x="556" y="553"/>
                </a:lnTo>
                <a:cubicBezTo>
                  <a:pt x="556" y="547"/>
                  <a:pt x="550" y="542"/>
                  <a:pt x="544" y="542"/>
                </a:cubicBezTo>
                <a:cubicBezTo>
                  <a:pt x="537" y="542"/>
                  <a:pt x="532" y="547"/>
                  <a:pt x="532" y="553"/>
                </a:cubicBezTo>
                <a:lnTo>
                  <a:pt x="532" y="721"/>
                </a:lnTo>
                <a:lnTo>
                  <a:pt x="377" y="721"/>
                </a:lnTo>
                <a:lnTo>
                  <a:pt x="377" y="417"/>
                </a:lnTo>
                <a:lnTo>
                  <a:pt x="431" y="409"/>
                </a:lnTo>
                <a:cubicBezTo>
                  <a:pt x="434" y="408"/>
                  <a:pt x="437" y="406"/>
                  <a:pt x="439" y="403"/>
                </a:cubicBezTo>
                <a:lnTo>
                  <a:pt x="456" y="375"/>
                </a:lnTo>
                <a:lnTo>
                  <a:pt x="502" y="434"/>
                </a:lnTo>
                <a:cubicBezTo>
                  <a:pt x="496" y="443"/>
                  <a:pt x="491" y="454"/>
                  <a:pt x="491" y="465"/>
                </a:cubicBezTo>
                <a:cubicBezTo>
                  <a:pt x="491" y="494"/>
                  <a:pt x="515" y="517"/>
                  <a:pt x="544" y="517"/>
                </a:cubicBezTo>
                <a:cubicBezTo>
                  <a:pt x="572" y="517"/>
                  <a:pt x="596" y="494"/>
                  <a:pt x="596" y="465"/>
                </a:cubicBezTo>
                <a:cubicBezTo>
                  <a:pt x="596" y="463"/>
                  <a:pt x="595" y="461"/>
                  <a:pt x="595" y="458"/>
                </a:cubicBezTo>
                <a:lnTo>
                  <a:pt x="643" y="439"/>
                </a:lnTo>
                <a:lnTo>
                  <a:pt x="643" y="721"/>
                </a:lnTo>
                <a:close/>
                <a:moveTo>
                  <a:pt x="365" y="320"/>
                </a:moveTo>
                <a:lnTo>
                  <a:pt x="365" y="320"/>
                </a:lnTo>
                <a:cubicBezTo>
                  <a:pt x="358" y="320"/>
                  <a:pt x="353" y="325"/>
                  <a:pt x="353" y="332"/>
                </a:cubicBezTo>
                <a:lnTo>
                  <a:pt x="353" y="396"/>
                </a:lnTo>
                <a:lnTo>
                  <a:pt x="307" y="404"/>
                </a:lnTo>
                <a:cubicBezTo>
                  <a:pt x="303" y="404"/>
                  <a:pt x="300" y="406"/>
                  <a:pt x="298" y="410"/>
                </a:cubicBezTo>
                <a:lnTo>
                  <a:pt x="264" y="479"/>
                </a:lnTo>
                <a:cubicBezTo>
                  <a:pt x="259" y="478"/>
                  <a:pt x="255" y="478"/>
                  <a:pt x="251" y="478"/>
                </a:cubicBezTo>
                <a:cubicBezTo>
                  <a:pt x="229" y="478"/>
                  <a:pt x="211" y="491"/>
                  <a:pt x="203" y="510"/>
                </a:cubicBezTo>
                <a:lnTo>
                  <a:pt x="164" y="504"/>
                </a:lnTo>
                <a:cubicBezTo>
                  <a:pt x="160" y="504"/>
                  <a:pt x="155" y="506"/>
                  <a:pt x="153" y="509"/>
                </a:cubicBezTo>
                <a:lnTo>
                  <a:pt x="73" y="629"/>
                </a:lnTo>
                <a:lnTo>
                  <a:pt x="73" y="249"/>
                </a:lnTo>
                <a:lnTo>
                  <a:pt x="180" y="174"/>
                </a:lnTo>
                <a:lnTo>
                  <a:pt x="247" y="281"/>
                </a:lnTo>
                <a:cubicBezTo>
                  <a:pt x="251" y="285"/>
                  <a:pt x="256" y="287"/>
                  <a:pt x="261" y="285"/>
                </a:cubicBezTo>
                <a:lnTo>
                  <a:pt x="320" y="269"/>
                </a:lnTo>
                <a:cubicBezTo>
                  <a:pt x="329" y="285"/>
                  <a:pt x="345" y="296"/>
                  <a:pt x="365" y="296"/>
                </a:cubicBezTo>
                <a:cubicBezTo>
                  <a:pt x="373" y="296"/>
                  <a:pt x="380" y="294"/>
                  <a:pt x="387" y="291"/>
                </a:cubicBezTo>
                <a:lnTo>
                  <a:pt x="440" y="356"/>
                </a:lnTo>
                <a:lnTo>
                  <a:pt x="421" y="386"/>
                </a:lnTo>
                <a:lnTo>
                  <a:pt x="377" y="393"/>
                </a:lnTo>
                <a:lnTo>
                  <a:pt x="377" y="332"/>
                </a:lnTo>
                <a:cubicBezTo>
                  <a:pt x="377" y="325"/>
                  <a:pt x="372" y="320"/>
                  <a:pt x="365" y="320"/>
                </a:cubicBezTo>
                <a:close/>
                <a:moveTo>
                  <a:pt x="279" y="529"/>
                </a:moveTo>
                <a:lnTo>
                  <a:pt x="279" y="529"/>
                </a:lnTo>
                <a:cubicBezTo>
                  <a:pt x="279" y="545"/>
                  <a:pt x="267" y="557"/>
                  <a:pt x="251" y="557"/>
                </a:cubicBezTo>
                <a:cubicBezTo>
                  <a:pt x="236" y="557"/>
                  <a:pt x="223" y="545"/>
                  <a:pt x="223" y="529"/>
                </a:cubicBezTo>
                <a:cubicBezTo>
                  <a:pt x="223" y="514"/>
                  <a:pt x="236" y="502"/>
                  <a:pt x="251" y="502"/>
                </a:cubicBezTo>
                <a:cubicBezTo>
                  <a:pt x="267" y="502"/>
                  <a:pt x="279" y="514"/>
                  <a:pt x="279" y="529"/>
                </a:cubicBezTo>
                <a:close/>
                <a:moveTo>
                  <a:pt x="353" y="721"/>
                </a:moveTo>
                <a:lnTo>
                  <a:pt x="264" y="721"/>
                </a:lnTo>
                <a:lnTo>
                  <a:pt x="264" y="617"/>
                </a:lnTo>
                <a:cubicBezTo>
                  <a:pt x="264" y="611"/>
                  <a:pt x="257" y="606"/>
                  <a:pt x="251" y="606"/>
                </a:cubicBezTo>
                <a:cubicBezTo>
                  <a:pt x="245" y="606"/>
                  <a:pt x="239" y="611"/>
                  <a:pt x="239" y="617"/>
                </a:cubicBezTo>
                <a:lnTo>
                  <a:pt x="239" y="721"/>
                </a:lnTo>
                <a:lnTo>
                  <a:pt x="73" y="721"/>
                </a:lnTo>
                <a:lnTo>
                  <a:pt x="73" y="671"/>
                </a:lnTo>
                <a:lnTo>
                  <a:pt x="168" y="529"/>
                </a:lnTo>
                <a:lnTo>
                  <a:pt x="199" y="534"/>
                </a:lnTo>
                <a:cubicBezTo>
                  <a:pt x="202" y="560"/>
                  <a:pt x="224" y="582"/>
                  <a:pt x="251" y="582"/>
                </a:cubicBezTo>
                <a:cubicBezTo>
                  <a:pt x="280" y="582"/>
                  <a:pt x="303" y="558"/>
                  <a:pt x="303" y="529"/>
                </a:cubicBezTo>
                <a:cubicBezTo>
                  <a:pt x="303" y="514"/>
                  <a:pt x="296" y="499"/>
                  <a:pt x="285" y="490"/>
                </a:cubicBezTo>
                <a:lnTo>
                  <a:pt x="317" y="426"/>
                </a:lnTo>
                <a:lnTo>
                  <a:pt x="353" y="421"/>
                </a:lnTo>
                <a:lnTo>
                  <a:pt x="353" y="721"/>
                </a:lnTo>
                <a:close/>
                <a:moveTo>
                  <a:pt x="365" y="216"/>
                </a:moveTo>
                <a:lnTo>
                  <a:pt x="365" y="216"/>
                </a:lnTo>
                <a:cubicBezTo>
                  <a:pt x="380" y="216"/>
                  <a:pt x="393" y="229"/>
                  <a:pt x="393" y="244"/>
                </a:cubicBezTo>
                <a:cubicBezTo>
                  <a:pt x="393" y="259"/>
                  <a:pt x="380" y="272"/>
                  <a:pt x="365" y="272"/>
                </a:cubicBezTo>
                <a:cubicBezTo>
                  <a:pt x="349" y="272"/>
                  <a:pt x="337" y="259"/>
                  <a:pt x="337" y="244"/>
                </a:cubicBezTo>
                <a:cubicBezTo>
                  <a:pt x="337" y="229"/>
                  <a:pt x="349" y="216"/>
                  <a:pt x="365" y="216"/>
                </a:cubicBezTo>
                <a:close/>
                <a:moveTo>
                  <a:pt x="572" y="465"/>
                </a:moveTo>
                <a:lnTo>
                  <a:pt x="572" y="465"/>
                </a:lnTo>
                <a:cubicBezTo>
                  <a:pt x="572" y="481"/>
                  <a:pt x="559" y="494"/>
                  <a:pt x="544" y="494"/>
                </a:cubicBezTo>
                <a:cubicBezTo>
                  <a:pt x="528" y="494"/>
                  <a:pt x="516" y="481"/>
                  <a:pt x="516" y="465"/>
                </a:cubicBezTo>
                <a:cubicBezTo>
                  <a:pt x="516" y="450"/>
                  <a:pt x="528" y="438"/>
                  <a:pt x="544" y="438"/>
                </a:cubicBezTo>
                <a:cubicBezTo>
                  <a:pt x="559" y="438"/>
                  <a:pt x="572" y="450"/>
                  <a:pt x="572" y="465"/>
                </a:cubicBezTo>
                <a:close/>
                <a:moveTo>
                  <a:pt x="655" y="224"/>
                </a:moveTo>
                <a:lnTo>
                  <a:pt x="655" y="224"/>
                </a:lnTo>
                <a:cubicBezTo>
                  <a:pt x="670" y="224"/>
                  <a:pt x="683" y="237"/>
                  <a:pt x="683" y="252"/>
                </a:cubicBezTo>
                <a:cubicBezTo>
                  <a:pt x="683" y="267"/>
                  <a:pt x="670" y="280"/>
                  <a:pt x="655" y="280"/>
                </a:cubicBezTo>
                <a:cubicBezTo>
                  <a:pt x="639" y="280"/>
                  <a:pt x="627" y="267"/>
                  <a:pt x="627" y="252"/>
                </a:cubicBezTo>
                <a:cubicBezTo>
                  <a:pt x="627" y="237"/>
                  <a:pt x="639" y="224"/>
                  <a:pt x="655" y="224"/>
                </a:cubicBezTo>
                <a:close/>
                <a:moveTo>
                  <a:pt x="781" y="721"/>
                </a:moveTo>
                <a:lnTo>
                  <a:pt x="667" y="721"/>
                </a:lnTo>
                <a:lnTo>
                  <a:pt x="667" y="429"/>
                </a:lnTo>
                <a:lnTo>
                  <a:pt x="696" y="418"/>
                </a:lnTo>
                <a:lnTo>
                  <a:pt x="771" y="542"/>
                </a:lnTo>
                <a:cubicBezTo>
                  <a:pt x="773" y="546"/>
                  <a:pt x="777" y="547"/>
                  <a:pt x="781" y="547"/>
                </a:cubicBezTo>
                <a:cubicBezTo>
                  <a:pt x="783" y="547"/>
                  <a:pt x="786" y="547"/>
                  <a:pt x="787" y="546"/>
                </a:cubicBezTo>
                <a:cubicBezTo>
                  <a:pt x="793" y="543"/>
                  <a:pt x="795" y="535"/>
                  <a:pt x="791" y="529"/>
                </a:cubicBezTo>
                <a:lnTo>
                  <a:pt x="712" y="396"/>
                </a:lnTo>
                <a:cubicBezTo>
                  <a:pt x="709" y="391"/>
                  <a:pt x="702" y="390"/>
                  <a:pt x="697" y="392"/>
                </a:cubicBezTo>
                <a:lnTo>
                  <a:pt x="667" y="404"/>
                </a:lnTo>
                <a:lnTo>
                  <a:pt x="667" y="340"/>
                </a:lnTo>
                <a:cubicBezTo>
                  <a:pt x="667" y="334"/>
                  <a:pt x="662" y="328"/>
                  <a:pt x="655" y="328"/>
                </a:cubicBezTo>
                <a:cubicBezTo>
                  <a:pt x="648" y="328"/>
                  <a:pt x="643" y="334"/>
                  <a:pt x="643" y="340"/>
                </a:cubicBezTo>
                <a:lnTo>
                  <a:pt x="643" y="413"/>
                </a:lnTo>
                <a:lnTo>
                  <a:pt x="587" y="436"/>
                </a:lnTo>
                <a:cubicBezTo>
                  <a:pt x="577" y="423"/>
                  <a:pt x="561" y="414"/>
                  <a:pt x="544" y="414"/>
                </a:cubicBezTo>
                <a:cubicBezTo>
                  <a:pt x="535" y="414"/>
                  <a:pt x="528" y="415"/>
                  <a:pt x="521" y="419"/>
                </a:cubicBezTo>
                <a:lnTo>
                  <a:pt x="469" y="354"/>
                </a:lnTo>
                <a:lnTo>
                  <a:pt x="535" y="244"/>
                </a:lnTo>
                <a:lnTo>
                  <a:pt x="603" y="255"/>
                </a:lnTo>
                <a:cubicBezTo>
                  <a:pt x="605" y="283"/>
                  <a:pt x="628" y="304"/>
                  <a:pt x="655" y="304"/>
                </a:cubicBezTo>
                <a:cubicBezTo>
                  <a:pt x="683" y="304"/>
                  <a:pt x="707" y="281"/>
                  <a:pt x="707" y="252"/>
                </a:cubicBezTo>
                <a:cubicBezTo>
                  <a:pt x="707" y="241"/>
                  <a:pt x="703" y="230"/>
                  <a:pt x="697" y="222"/>
                </a:cubicBezTo>
                <a:lnTo>
                  <a:pt x="790" y="116"/>
                </a:lnTo>
                <a:cubicBezTo>
                  <a:pt x="795" y="111"/>
                  <a:pt x="794" y="103"/>
                  <a:pt x="789" y="99"/>
                </a:cubicBezTo>
                <a:cubicBezTo>
                  <a:pt x="784" y="94"/>
                  <a:pt x="777" y="95"/>
                  <a:pt x="772" y="100"/>
                </a:cubicBezTo>
                <a:lnTo>
                  <a:pt x="679" y="206"/>
                </a:lnTo>
                <a:cubicBezTo>
                  <a:pt x="672" y="202"/>
                  <a:pt x="663" y="200"/>
                  <a:pt x="655" y="200"/>
                </a:cubicBezTo>
                <a:cubicBezTo>
                  <a:pt x="633" y="200"/>
                  <a:pt x="615" y="213"/>
                  <a:pt x="607" y="232"/>
                </a:cubicBezTo>
                <a:lnTo>
                  <a:pt x="531" y="220"/>
                </a:lnTo>
                <a:cubicBezTo>
                  <a:pt x="526" y="219"/>
                  <a:pt x="521" y="221"/>
                  <a:pt x="519" y="225"/>
                </a:cubicBezTo>
                <a:lnTo>
                  <a:pt x="453" y="334"/>
                </a:lnTo>
                <a:lnTo>
                  <a:pt x="406" y="275"/>
                </a:lnTo>
                <a:cubicBezTo>
                  <a:pt x="413" y="267"/>
                  <a:pt x="417" y="255"/>
                  <a:pt x="417" y="244"/>
                </a:cubicBezTo>
                <a:cubicBezTo>
                  <a:pt x="417" y="215"/>
                  <a:pt x="393" y="192"/>
                  <a:pt x="365" y="192"/>
                </a:cubicBezTo>
                <a:cubicBezTo>
                  <a:pt x="336" y="192"/>
                  <a:pt x="313" y="215"/>
                  <a:pt x="313" y="244"/>
                </a:cubicBezTo>
                <a:cubicBezTo>
                  <a:pt x="313" y="244"/>
                  <a:pt x="313" y="245"/>
                  <a:pt x="313" y="246"/>
                </a:cubicBezTo>
                <a:lnTo>
                  <a:pt x="264" y="260"/>
                </a:lnTo>
                <a:lnTo>
                  <a:pt x="194" y="151"/>
                </a:lnTo>
                <a:cubicBezTo>
                  <a:pt x="192" y="148"/>
                  <a:pt x="189" y="146"/>
                  <a:pt x="185" y="146"/>
                </a:cubicBezTo>
                <a:cubicBezTo>
                  <a:pt x="182" y="145"/>
                  <a:pt x="179" y="146"/>
                  <a:pt x="176" y="148"/>
                </a:cubicBezTo>
                <a:lnTo>
                  <a:pt x="73" y="219"/>
                </a:lnTo>
                <a:lnTo>
                  <a:pt x="73" y="11"/>
                </a:lnTo>
                <a:cubicBezTo>
                  <a:pt x="73" y="5"/>
                  <a:pt x="67" y="0"/>
                  <a:pt x="60" y="0"/>
                </a:cubicBezTo>
                <a:cubicBezTo>
                  <a:pt x="54" y="0"/>
                  <a:pt x="49" y="5"/>
                  <a:pt x="49" y="11"/>
                </a:cubicBezTo>
                <a:lnTo>
                  <a:pt x="49" y="48"/>
                </a:lnTo>
                <a:lnTo>
                  <a:pt x="12" y="48"/>
                </a:lnTo>
                <a:cubicBezTo>
                  <a:pt x="6" y="48"/>
                  <a:pt x="0" y="53"/>
                  <a:pt x="0" y="59"/>
                </a:cubicBezTo>
                <a:cubicBezTo>
                  <a:pt x="0" y="66"/>
                  <a:pt x="6" y="72"/>
                  <a:pt x="12" y="72"/>
                </a:cubicBezTo>
                <a:lnTo>
                  <a:pt x="49" y="72"/>
                </a:lnTo>
                <a:lnTo>
                  <a:pt x="49" y="160"/>
                </a:lnTo>
                <a:lnTo>
                  <a:pt x="12" y="160"/>
                </a:lnTo>
                <a:cubicBezTo>
                  <a:pt x="6" y="160"/>
                  <a:pt x="0" y="165"/>
                  <a:pt x="0" y="172"/>
                </a:cubicBezTo>
                <a:cubicBezTo>
                  <a:pt x="0" y="178"/>
                  <a:pt x="6" y="184"/>
                  <a:pt x="12" y="184"/>
                </a:cubicBezTo>
                <a:lnTo>
                  <a:pt x="49" y="184"/>
                </a:lnTo>
                <a:lnTo>
                  <a:pt x="49" y="272"/>
                </a:lnTo>
                <a:lnTo>
                  <a:pt x="12" y="272"/>
                </a:lnTo>
                <a:cubicBezTo>
                  <a:pt x="6" y="272"/>
                  <a:pt x="0" y="277"/>
                  <a:pt x="0" y="284"/>
                </a:cubicBezTo>
                <a:cubicBezTo>
                  <a:pt x="0" y="290"/>
                  <a:pt x="6" y="296"/>
                  <a:pt x="12" y="296"/>
                </a:cubicBezTo>
                <a:lnTo>
                  <a:pt x="49" y="296"/>
                </a:lnTo>
                <a:lnTo>
                  <a:pt x="49" y="384"/>
                </a:lnTo>
                <a:lnTo>
                  <a:pt x="12" y="384"/>
                </a:lnTo>
                <a:cubicBezTo>
                  <a:pt x="6" y="384"/>
                  <a:pt x="0" y="390"/>
                  <a:pt x="0" y="396"/>
                </a:cubicBezTo>
                <a:cubicBezTo>
                  <a:pt x="0" y="403"/>
                  <a:pt x="6" y="408"/>
                  <a:pt x="12" y="408"/>
                </a:cubicBezTo>
                <a:lnTo>
                  <a:pt x="49" y="408"/>
                </a:lnTo>
                <a:lnTo>
                  <a:pt x="49" y="496"/>
                </a:lnTo>
                <a:lnTo>
                  <a:pt x="12" y="496"/>
                </a:lnTo>
                <a:cubicBezTo>
                  <a:pt x="6" y="496"/>
                  <a:pt x="0" y="502"/>
                  <a:pt x="0" y="508"/>
                </a:cubicBezTo>
                <a:cubicBezTo>
                  <a:pt x="0" y="515"/>
                  <a:pt x="6" y="520"/>
                  <a:pt x="12" y="520"/>
                </a:cubicBezTo>
                <a:lnTo>
                  <a:pt x="49" y="520"/>
                </a:lnTo>
                <a:lnTo>
                  <a:pt x="49" y="609"/>
                </a:lnTo>
                <a:lnTo>
                  <a:pt x="12" y="609"/>
                </a:lnTo>
                <a:cubicBezTo>
                  <a:pt x="6" y="609"/>
                  <a:pt x="0" y="614"/>
                  <a:pt x="0" y="620"/>
                </a:cubicBezTo>
                <a:cubicBezTo>
                  <a:pt x="0" y="627"/>
                  <a:pt x="6" y="632"/>
                  <a:pt x="12" y="632"/>
                </a:cubicBezTo>
                <a:lnTo>
                  <a:pt x="49" y="632"/>
                </a:lnTo>
                <a:lnTo>
                  <a:pt x="49" y="721"/>
                </a:lnTo>
                <a:lnTo>
                  <a:pt x="12" y="721"/>
                </a:lnTo>
                <a:cubicBezTo>
                  <a:pt x="6" y="721"/>
                  <a:pt x="0" y="726"/>
                  <a:pt x="0" y="732"/>
                </a:cubicBezTo>
                <a:cubicBezTo>
                  <a:pt x="0" y="739"/>
                  <a:pt x="6" y="744"/>
                  <a:pt x="12" y="744"/>
                </a:cubicBezTo>
                <a:lnTo>
                  <a:pt x="49" y="744"/>
                </a:lnTo>
                <a:lnTo>
                  <a:pt x="49" y="781"/>
                </a:lnTo>
                <a:cubicBezTo>
                  <a:pt x="49" y="787"/>
                  <a:pt x="54" y="792"/>
                  <a:pt x="60" y="792"/>
                </a:cubicBezTo>
                <a:cubicBezTo>
                  <a:pt x="67" y="792"/>
                  <a:pt x="73" y="787"/>
                  <a:pt x="73" y="781"/>
                </a:cubicBezTo>
                <a:lnTo>
                  <a:pt x="73" y="744"/>
                </a:lnTo>
                <a:lnTo>
                  <a:pt x="781" y="744"/>
                </a:lnTo>
                <a:cubicBezTo>
                  <a:pt x="788" y="744"/>
                  <a:pt x="793" y="739"/>
                  <a:pt x="793" y="732"/>
                </a:cubicBezTo>
                <a:cubicBezTo>
                  <a:pt x="793" y="726"/>
                  <a:pt x="788" y="721"/>
                  <a:pt x="781" y="7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194"/>
            <a:endParaRPr lang="en-US" dirty="0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07B2946-65C5-5F42-A91F-56D2D1645332}"/>
              </a:ext>
            </a:extLst>
          </p:cNvPr>
          <p:cNvSpPr txBox="1"/>
          <p:nvPr/>
        </p:nvSpPr>
        <p:spPr>
          <a:xfrm>
            <a:off x="216156" y="111324"/>
            <a:ext cx="9880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4"/>
            <a:r>
              <a:rPr lang="ru-RU" sz="33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ТЕНДЕНЦИИ ИЗМЕНЕНИЙ </a:t>
            </a:r>
            <a:r>
              <a:rPr lang="ru-RU" sz="33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ПРОФЕССИОНАЛЬНОЙ </a:t>
            </a:r>
            <a:r>
              <a:rPr lang="ru-RU" sz="33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СФЕРЫ</a:t>
            </a:r>
            <a:endParaRPr lang="en-US" sz="33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32" name="Freeform 270"/>
          <p:cNvSpPr>
            <a:spLocks noEditPoints="1"/>
          </p:cNvSpPr>
          <p:nvPr/>
        </p:nvSpPr>
        <p:spPr bwMode="auto">
          <a:xfrm>
            <a:off x="6389658" y="4000340"/>
            <a:ext cx="452127" cy="467521"/>
          </a:xfrm>
          <a:custGeom>
            <a:avLst/>
            <a:gdLst>
              <a:gd name="T0" fmla="*/ 204 w 256"/>
              <a:gd name="T1" fmla="*/ 0 h 256"/>
              <a:gd name="T2" fmla="*/ 152 w 256"/>
              <a:gd name="T3" fmla="*/ 52 h 256"/>
              <a:gd name="T4" fmla="*/ 161 w 256"/>
              <a:gd name="T5" fmla="*/ 82 h 256"/>
              <a:gd name="T6" fmla="*/ 75 w 256"/>
              <a:gd name="T7" fmla="*/ 137 h 256"/>
              <a:gd name="T8" fmla="*/ 44 w 256"/>
              <a:gd name="T9" fmla="*/ 124 h 256"/>
              <a:gd name="T10" fmla="*/ 0 w 256"/>
              <a:gd name="T11" fmla="*/ 168 h 256"/>
              <a:gd name="T12" fmla="*/ 44 w 256"/>
              <a:gd name="T13" fmla="*/ 212 h 256"/>
              <a:gd name="T14" fmla="*/ 83 w 256"/>
              <a:gd name="T15" fmla="*/ 190 h 256"/>
              <a:gd name="T16" fmla="*/ 156 w 256"/>
              <a:gd name="T17" fmla="*/ 219 h 256"/>
              <a:gd name="T18" fmla="*/ 156 w 256"/>
              <a:gd name="T19" fmla="*/ 220 h 256"/>
              <a:gd name="T20" fmla="*/ 192 w 256"/>
              <a:gd name="T21" fmla="*/ 256 h 256"/>
              <a:gd name="T22" fmla="*/ 228 w 256"/>
              <a:gd name="T23" fmla="*/ 220 h 256"/>
              <a:gd name="T24" fmla="*/ 192 w 256"/>
              <a:gd name="T25" fmla="*/ 184 h 256"/>
              <a:gd name="T26" fmla="*/ 158 w 256"/>
              <a:gd name="T27" fmla="*/ 211 h 256"/>
              <a:gd name="T28" fmla="*/ 86 w 256"/>
              <a:gd name="T29" fmla="*/ 182 h 256"/>
              <a:gd name="T30" fmla="*/ 88 w 256"/>
              <a:gd name="T31" fmla="*/ 168 h 256"/>
              <a:gd name="T32" fmla="*/ 80 w 256"/>
              <a:gd name="T33" fmla="*/ 143 h 256"/>
              <a:gd name="T34" fmla="*/ 166 w 256"/>
              <a:gd name="T35" fmla="*/ 88 h 256"/>
              <a:gd name="T36" fmla="*/ 204 w 256"/>
              <a:gd name="T37" fmla="*/ 104 h 256"/>
              <a:gd name="T38" fmla="*/ 256 w 256"/>
              <a:gd name="T39" fmla="*/ 52 h 256"/>
              <a:gd name="T40" fmla="*/ 204 w 256"/>
              <a:gd name="T41" fmla="*/ 0 h 256"/>
              <a:gd name="T42" fmla="*/ 192 w 256"/>
              <a:gd name="T43" fmla="*/ 192 h 256"/>
              <a:gd name="T44" fmla="*/ 220 w 256"/>
              <a:gd name="T45" fmla="*/ 220 h 256"/>
              <a:gd name="T46" fmla="*/ 192 w 256"/>
              <a:gd name="T47" fmla="*/ 248 h 256"/>
              <a:gd name="T48" fmla="*/ 164 w 256"/>
              <a:gd name="T49" fmla="*/ 220 h 256"/>
              <a:gd name="T50" fmla="*/ 192 w 256"/>
              <a:gd name="T51" fmla="*/ 192 h 256"/>
              <a:gd name="T52" fmla="*/ 44 w 256"/>
              <a:gd name="T53" fmla="*/ 204 h 256"/>
              <a:gd name="T54" fmla="*/ 8 w 256"/>
              <a:gd name="T55" fmla="*/ 168 h 256"/>
              <a:gd name="T56" fmla="*/ 44 w 256"/>
              <a:gd name="T57" fmla="*/ 132 h 256"/>
              <a:gd name="T58" fmla="*/ 80 w 256"/>
              <a:gd name="T59" fmla="*/ 168 h 256"/>
              <a:gd name="T60" fmla="*/ 44 w 256"/>
              <a:gd name="T61" fmla="*/ 204 h 256"/>
              <a:gd name="T62" fmla="*/ 204 w 256"/>
              <a:gd name="T63" fmla="*/ 96 h 256"/>
              <a:gd name="T64" fmla="*/ 160 w 256"/>
              <a:gd name="T65" fmla="*/ 52 h 256"/>
              <a:gd name="T66" fmla="*/ 204 w 256"/>
              <a:gd name="T67" fmla="*/ 8 h 256"/>
              <a:gd name="T68" fmla="*/ 248 w 256"/>
              <a:gd name="T69" fmla="*/ 52 h 256"/>
              <a:gd name="T70" fmla="*/ 204 w 256"/>
              <a:gd name="T71" fmla="*/ 9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56">
                <a:moveTo>
                  <a:pt x="204" y="0"/>
                </a:moveTo>
                <a:cubicBezTo>
                  <a:pt x="176" y="0"/>
                  <a:pt x="152" y="24"/>
                  <a:pt x="152" y="52"/>
                </a:cubicBezTo>
                <a:cubicBezTo>
                  <a:pt x="152" y="63"/>
                  <a:pt x="156" y="73"/>
                  <a:pt x="161" y="82"/>
                </a:cubicBezTo>
                <a:cubicBezTo>
                  <a:pt x="75" y="137"/>
                  <a:pt x="75" y="137"/>
                  <a:pt x="75" y="137"/>
                </a:cubicBezTo>
                <a:cubicBezTo>
                  <a:pt x="67" y="129"/>
                  <a:pt x="56" y="124"/>
                  <a:pt x="44" y="124"/>
                </a:cubicBezTo>
                <a:cubicBezTo>
                  <a:pt x="20" y="124"/>
                  <a:pt x="0" y="144"/>
                  <a:pt x="0" y="168"/>
                </a:cubicBezTo>
                <a:cubicBezTo>
                  <a:pt x="0" y="193"/>
                  <a:pt x="20" y="212"/>
                  <a:pt x="44" y="212"/>
                </a:cubicBezTo>
                <a:cubicBezTo>
                  <a:pt x="61" y="212"/>
                  <a:pt x="75" y="203"/>
                  <a:pt x="83" y="190"/>
                </a:cubicBezTo>
                <a:cubicBezTo>
                  <a:pt x="156" y="219"/>
                  <a:pt x="156" y="219"/>
                  <a:pt x="156" y="219"/>
                </a:cubicBezTo>
                <a:cubicBezTo>
                  <a:pt x="156" y="220"/>
                  <a:pt x="156" y="220"/>
                  <a:pt x="156" y="220"/>
                </a:cubicBezTo>
                <a:cubicBezTo>
                  <a:pt x="156" y="240"/>
                  <a:pt x="172" y="256"/>
                  <a:pt x="192" y="256"/>
                </a:cubicBezTo>
                <a:cubicBezTo>
                  <a:pt x="212" y="256"/>
                  <a:pt x="228" y="240"/>
                  <a:pt x="228" y="220"/>
                </a:cubicBezTo>
                <a:cubicBezTo>
                  <a:pt x="228" y="201"/>
                  <a:pt x="212" y="184"/>
                  <a:pt x="192" y="184"/>
                </a:cubicBezTo>
                <a:cubicBezTo>
                  <a:pt x="176" y="184"/>
                  <a:pt x="162" y="196"/>
                  <a:pt x="158" y="211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87" y="178"/>
                  <a:pt x="88" y="173"/>
                  <a:pt x="88" y="168"/>
                </a:cubicBezTo>
                <a:cubicBezTo>
                  <a:pt x="88" y="159"/>
                  <a:pt x="85" y="150"/>
                  <a:pt x="80" y="143"/>
                </a:cubicBezTo>
                <a:cubicBezTo>
                  <a:pt x="166" y="88"/>
                  <a:pt x="166" y="88"/>
                  <a:pt x="166" y="88"/>
                </a:cubicBezTo>
                <a:cubicBezTo>
                  <a:pt x="176" y="98"/>
                  <a:pt x="189" y="104"/>
                  <a:pt x="204" y="104"/>
                </a:cubicBezTo>
                <a:cubicBezTo>
                  <a:pt x="233" y="104"/>
                  <a:pt x="256" y="81"/>
                  <a:pt x="256" y="52"/>
                </a:cubicBezTo>
                <a:cubicBezTo>
                  <a:pt x="256" y="24"/>
                  <a:pt x="233" y="0"/>
                  <a:pt x="204" y="0"/>
                </a:cubicBezTo>
                <a:close/>
                <a:moveTo>
                  <a:pt x="192" y="192"/>
                </a:moveTo>
                <a:cubicBezTo>
                  <a:pt x="208" y="192"/>
                  <a:pt x="220" y="205"/>
                  <a:pt x="220" y="220"/>
                </a:cubicBezTo>
                <a:cubicBezTo>
                  <a:pt x="220" y="236"/>
                  <a:pt x="208" y="248"/>
                  <a:pt x="192" y="248"/>
                </a:cubicBezTo>
                <a:cubicBezTo>
                  <a:pt x="177" y="248"/>
                  <a:pt x="164" y="236"/>
                  <a:pt x="164" y="220"/>
                </a:cubicBezTo>
                <a:cubicBezTo>
                  <a:pt x="164" y="205"/>
                  <a:pt x="177" y="192"/>
                  <a:pt x="192" y="192"/>
                </a:cubicBezTo>
                <a:close/>
                <a:moveTo>
                  <a:pt x="44" y="204"/>
                </a:moveTo>
                <a:cubicBezTo>
                  <a:pt x="24" y="204"/>
                  <a:pt x="8" y="188"/>
                  <a:pt x="8" y="168"/>
                </a:cubicBezTo>
                <a:cubicBezTo>
                  <a:pt x="8" y="149"/>
                  <a:pt x="24" y="132"/>
                  <a:pt x="44" y="132"/>
                </a:cubicBezTo>
                <a:cubicBezTo>
                  <a:pt x="64" y="132"/>
                  <a:pt x="80" y="149"/>
                  <a:pt x="80" y="168"/>
                </a:cubicBezTo>
                <a:cubicBezTo>
                  <a:pt x="80" y="188"/>
                  <a:pt x="64" y="204"/>
                  <a:pt x="44" y="204"/>
                </a:cubicBezTo>
                <a:close/>
                <a:moveTo>
                  <a:pt x="204" y="96"/>
                </a:moveTo>
                <a:cubicBezTo>
                  <a:pt x="180" y="96"/>
                  <a:pt x="160" y="77"/>
                  <a:pt x="160" y="52"/>
                </a:cubicBezTo>
                <a:cubicBezTo>
                  <a:pt x="160" y="28"/>
                  <a:pt x="180" y="8"/>
                  <a:pt x="204" y="8"/>
                </a:cubicBezTo>
                <a:cubicBezTo>
                  <a:pt x="229" y="8"/>
                  <a:pt x="248" y="28"/>
                  <a:pt x="248" y="52"/>
                </a:cubicBezTo>
                <a:cubicBezTo>
                  <a:pt x="248" y="77"/>
                  <a:pt x="229" y="96"/>
                  <a:pt x="204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914194"/>
            <a:endParaRPr lang="uk-UA">
              <a:solidFill>
                <a:srgbClr val="27272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лиса в стране чудес (2010) - актеры и роли фильма - Alice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46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5AB2D3A9-6F4D-344C-9378-75484DCB9681}"/>
              </a:ext>
            </a:extLst>
          </p:cNvPr>
          <p:cNvSpPr/>
          <p:nvPr/>
        </p:nvSpPr>
        <p:spPr>
          <a:xfrm>
            <a:off x="-10018" y="0"/>
            <a:ext cx="12227418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933810" y="1212045"/>
            <a:ext cx="10957418" cy="4699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endParaRPr lang="ru-RU" sz="3467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Нужно бежать со всех ног, чтобы только оставаться на месте, </a:t>
            </a:r>
          </a:p>
          <a:p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 чтобы куда-то попасть, </a:t>
            </a:r>
            <a:r>
              <a:rPr lang="ru-RU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нужно бежать как минимум вдвое быстрее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377" y="490185"/>
            <a:ext cx="11157817" cy="660511"/>
          </a:xfrm>
        </p:spPr>
        <p:txBody>
          <a:bodyPr>
            <a:normAutofit fontScale="90000"/>
          </a:bodyPr>
          <a:lstStyle/>
          <a:p>
            <a: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ВОПРОСЫ, НА КОТОРЫЕ НУЖНО </a:t>
            </a:r>
            <a:b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НАЙТИ ОТВЕТЫ ПРЯМО СЕЙЧАС</a:t>
            </a:r>
            <a:endParaRPr lang="en-US" sz="4267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Inhaltsplatzhalter 4"/>
          <p:cNvSpPr txBox="1">
            <a:spLocks/>
          </p:cNvSpPr>
          <p:nvPr/>
        </p:nvSpPr>
        <p:spPr>
          <a:xfrm>
            <a:off x="8158450" y="4701094"/>
            <a:ext cx="3483015" cy="8208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667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Как мы должны их этому учить?</a:t>
            </a:r>
            <a:endParaRPr lang="en-US" sz="2667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 rot="6300000" flipV="1">
            <a:off x="5436982" y="4284384"/>
            <a:ext cx="1046519" cy="727789"/>
          </a:xfrm>
          <a:custGeom>
            <a:avLst/>
            <a:gdLst>
              <a:gd name="T0" fmla="*/ 519 w 519"/>
              <a:gd name="T1" fmla="*/ 0 h 361"/>
              <a:gd name="T2" fmla="*/ 0 w 519"/>
              <a:gd name="T3" fmla="*/ 0 h 361"/>
              <a:gd name="T4" fmla="*/ 0 w 519"/>
              <a:gd name="T5" fmla="*/ 361 h 361"/>
              <a:gd name="T6" fmla="*/ 382 w 519"/>
              <a:gd name="T7" fmla="*/ 361 h 361"/>
              <a:gd name="T8" fmla="*/ 519 w 519"/>
              <a:gd name="T9" fmla="*/ 224 h 361"/>
              <a:gd name="T10" fmla="*/ 519 w 519"/>
              <a:gd name="T11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9" h="361">
                <a:moveTo>
                  <a:pt x="51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61"/>
                  <a:pt x="0" y="361"/>
                  <a:pt x="0" y="361"/>
                </a:cubicBezTo>
                <a:cubicBezTo>
                  <a:pt x="382" y="361"/>
                  <a:pt x="382" y="361"/>
                  <a:pt x="382" y="361"/>
                </a:cubicBezTo>
                <a:cubicBezTo>
                  <a:pt x="457" y="361"/>
                  <a:pt x="519" y="300"/>
                  <a:pt x="519" y="224"/>
                </a:cubicBezTo>
                <a:lnTo>
                  <a:pt x="519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 rot="6300000" flipV="1">
            <a:off x="4600500" y="4342645"/>
            <a:ext cx="1155601" cy="1903844"/>
          </a:xfrm>
          <a:custGeom>
            <a:avLst/>
            <a:gdLst>
              <a:gd name="T0" fmla="*/ 573 w 573"/>
              <a:gd name="T1" fmla="*/ 286 h 944"/>
              <a:gd name="T2" fmla="*/ 301 w 573"/>
              <a:gd name="T3" fmla="*/ 0 h 944"/>
              <a:gd name="T4" fmla="*/ 29 w 573"/>
              <a:gd name="T5" fmla="*/ 286 h 944"/>
              <a:gd name="T6" fmla="*/ 121 w 573"/>
              <a:gd name="T7" fmla="*/ 286 h 944"/>
              <a:gd name="T8" fmla="*/ 121 w 573"/>
              <a:gd name="T9" fmla="*/ 706 h 944"/>
              <a:gd name="T10" fmla="*/ 0 w 573"/>
              <a:gd name="T11" fmla="*/ 944 h 944"/>
              <a:gd name="T12" fmla="*/ 8 w 573"/>
              <a:gd name="T13" fmla="*/ 944 h 944"/>
              <a:gd name="T14" fmla="*/ 135 w 573"/>
              <a:gd name="T15" fmla="*/ 896 h 944"/>
              <a:gd name="T16" fmla="*/ 418 w 573"/>
              <a:gd name="T17" fmla="*/ 644 h 944"/>
              <a:gd name="T18" fmla="*/ 482 w 573"/>
              <a:gd name="T19" fmla="*/ 502 h 944"/>
              <a:gd name="T20" fmla="*/ 482 w 573"/>
              <a:gd name="T21" fmla="*/ 286 h 944"/>
              <a:gd name="T22" fmla="*/ 573 w 573"/>
              <a:gd name="T23" fmla="*/ 286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3" h="944">
                <a:moveTo>
                  <a:pt x="573" y="286"/>
                </a:moveTo>
                <a:cubicBezTo>
                  <a:pt x="301" y="0"/>
                  <a:pt x="301" y="0"/>
                  <a:pt x="301" y="0"/>
                </a:cubicBezTo>
                <a:cubicBezTo>
                  <a:pt x="29" y="286"/>
                  <a:pt x="29" y="286"/>
                  <a:pt x="29" y="286"/>
                </a:cubicBezTo>
                <a:cubicBezTo>
                  <a:pt x="121" y="286"/>
                  <a:pt x="121" y="286"/>
                  <a:pt x="121" y="286"/>
                </a:cubicBezTo>
                <a:cubicBezTo>
                  <a:pt x="121" y="706"/>
                  <a:pt x="121" y="706"/>
                  <a:pt x="121" y="706"/>
                </a:cubicBezTo>
                <a:cubicBezTo>
                  <a:pt x="125" y="870"/>
                  <a:pt x="49" y="929"/>
                  <a:pt x="0" y="944"/>
                </a:cubicBezTo>
                <a:cubicBezTo>
                  <a:pt x="8" y="944"/>
                  <a:pt x="8" y="944"/>
                  <a:pt x="8" y="944"/>
                </a:cubicBezTo>
                <a:cubicBezTo>
                  <a:pt x="55" y="944"/>
                  <a:pt x="100" y="927"/>
                  <a:pt x="135" y="896"/>
                </a:cubicBezTo>
                <a:cubicBezTo>
                  <a:pt x="418" y="644"/>
                  <a:pt x="418" y="644"/>
                  <a:pt x="418" y="644"/>
                </a:cubicBezTo>
                <a:cubicBezTo>
                  <a:pt x="459" y="608"/>
                  <a:pt x="482" y="556"/>
                  <a:pt x="482" y="502"/>
                </a:cubicBezTo>
                <a:cubicBezTo>
                  <a:pt x="482" y="286"/>
                  <a:pt x="482" y="286"/>
                  <a:pt x="482" y="286"/>
                </a:cubicBezTo>
                <a:lnTo>
                  <a:pt x="573" y="286"/>
                </a:lnTo>
                <a:close/>
              </a:path>
            </a:pathLst>
          </a:custGeom>
          <a:solidFill>
            <a:schemeClr val="accent3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 rot="11700000" flipH="1">
            <a:off x="5867206" y="3114159"/>
            <a:ext cx="727789" cy="1046519"/>
          </a:xfrm>
          <a:custGeom>
            <a:avLst/>
            <a:gdLst>
              <a:gd name="T0" fmla="*/ 361 w 361"/>
              <a:gd name="T1" fmla="*/ 519 h 519"/>
              <a:gd name="T2" fmla="*/ 361 w 361"/>
              <a:gd name="T3" fmla="*/ 0 h 519"/>
              <a:gd name="T4" fmla="*/ 0 w 361"/>
              <a:gd name="T5" fmla="*/ 0 h 519"/>
              <a:gd name="T6" fmla="*/ 0 w 361"/>
              <a:gd name="T7" fmla="*/ 382 h 519"/>
              <a:gd name="T8" fmla="*/ 137 w 361"/>
              <a:gd name="T9" fmla="*/ 519 h 519"/>
              <a:gd name="T10" fmla="*/ 361 w 361"/>
              <a:gd name="T11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1" h="519">
                <a:moveTo>
                  <a:pt x="361" y="519"/>
                </a:moveTo>
                <a:cubicBezTo>
                  <a:pt x="361" y="0"/>
                  <a:pt x="361" y="0"/>
                  <a:pt x="3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458"/>
                  <a:pt x="61" y="519"/>
                  <a:pt x="137" y="519"/>
                </a:cubicBezTo>
                <a:lnTo>
                  <a:pt x="361" y="51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 rot="11700000" flipH="1">
            <a:off x="6061562" y="2410834"/>
            <a:ext cx="1903845" cy="1157305"/>
          </a:xfrm>
          <a:custGeom>
            <a:avLst/>
            <a:gdLst>
              <a:gd name="T0" fmla="*/ 944 w 944"/>
              <a:gd name="T1" fmla="*/ 302 h 574"/>
              <a:gd name="T2" fmla="*/ 658 w 944"/>
              <a:gd name="T3" fmla="*/ 30 h 574"/>
              <a:gd name="T4" fmla="*/ 658 w 944"/>
              <a:gd name="T5" fmla="*/ 121 h 574"/>
              <a:gd name="T6" fmla="*/ 238 w 944"/>
              <a:gd name="T7" fmla="*/ 121 h 574"/>
              <a:gd name="T8" fmla="*/ 0 w 944"/>
              <a:gd name="T9" fmla="*/ 0 h 574"/>
              <a:gd name="T10" fmla="*/ 0 w 944"/>
              <a:gd name="T11" fmla="*/ 9 h 574"/>
              <a:gd name="T12" fmla="*/ 48 w 944"/>
              <a:gd name="T13" fmla="*/ 135 h 574"/>
              <a:gd name="T14" fmla="*/ 300 w 944"/>
              <a:gd name="T15" fmla="*/ 418 h 574"/>
              <a:gd name="T16" fmla="*/ 442 w 944"/>
              <a:gd name="T17" fmla="*/ 482 h 574"/>
              <a:gd name="T18" fmla="*/ 658 w 944"/>
              <a:gd name="T19" fmla="*/ 482 h 574"/>
              <a:gd name="T20" fmla="*/ 658 w 944"/>
              <a:gd name="T21" fmla="*/ 574 h 574"/>
              <a:gd name="T22" fmla="*/ 944 w 944"/>
              <a:gd name="T23" fmla="*/ 302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4" h="574">
                <a:moveTo>
                  <a:pt x="944" y="302"/>
                </a:moveTo>
                <a:cubicBezTo>
                  <a:pt x="658" y="30"/>
                  <a:pt x="658" y="30"/>
                  <a:pt x="658" y="30"/>
                </a:cubicBezTo>
                <a:cubicBezTo>
                  <a:pt x="658" y="121"/>
                  <a:pt x="658" y="121"/>
                  <a:pt x="658" y="121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74" y="126"/>
                  <a:pt x="15" y="5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55"/>
                  <a:pt x="17" y="100"/>
                  <a:pt x="48" y="135"/>
                </a:cubicBezTo>
                <a:cubicBezTo>
                  <a:pt x="300" y="418"/>
                  <a:pt x="300" y="418"/>
                  <a:pt x="300" y="418"/>
                </a:cubicBezTo>
                <a:cubicBezTo>
                  <a:pt x="336" y="459"/>
                  <a:pt x="388" y="482"/>
                  <a:pt x="442" y="482"/>
                </a:cubicBezTo>
                <a:cubicBezTo>
                  <a:pt x="658" y="482"/>
                  <a:pt x="658" y="482"/>
                  <a:pt x="658" y="482"/>
                </a:cubicBezTo>
                <a:cubicBezTo>
                  <a:pt x="658" y="574"/>
                  <a:pt x="658" y="574"/>
                  <a:pt x="658" y="574"/>
                </a:cubicBezTo>
                <a:lnTo>
                  <a:pt x="944" y="302"/>
                </a:lnTo>
                <a:close/>
              </a:path>
            </a:pathLst>
          </a:custGeom>
          <a:solidFill>
            <a:schemeClr val="accent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 rot="20700000" flipH="1" flipV="1">
            <a:off x="5858776" y="4123741"/>
            <a:ext cx="727789" cy="1046519"/>
          </a:xfrm>
          <a:custGeom>
            <a:avLst/>
            <a:gdLst>
              <a:gd name="T0" fmla="*/ 0 w 361"/>
              <a:gd name="T1" fmla="*/ 0 h 519"/>
              <a:gd name="T2" fmla="*/ 0 w 361"/>
              <a:gd name="T3" fmla="*/ 519 h 519"/>
              <a:gd name="T4" fmla="*/ 361 w 361"/>
              <a:gd name="T5" fmla="*/ 519 h 519"/>
              <a:gd name="T6" fmla="*/ 361 w 361"/>
              <a:gd name="T7" fmla="*/ 137 h 519"/>
              <a:gd name="T8" fmla="*/ 224 w 361"/>
              <a:gd name="T9" fmla="*/ 0 h 519"/>
              <a:gd name="T10" fmla="*/ 0 w 361"/>
              <a:gd name="T11" fmla="*/ 0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1" h="519">
                <a:moveTo>
                  <a:pt x="0" y="0"/>
                </a:moveTo>
                <a:cubicBezTo>
                  <a:pt x="0" y="519"/>
                  <a:pt x="0" y="519"/>
                  <a:pt x="0" y="519"/>
                </a:cubicBezTo>
                <a:cubicBezTo>
                  <a:pt x="361" y="519"/>
                  <a:pt x="361" y="519"/>
                  <a:pt x="361" y="519"/>
                </a:cubicBezTo>
                <a:cubicBezTo>
                  <a:pt x="361" y="137"/>
                  <a:pt x="361" y="137"/>
                  <a:pt x="361" y="137"/>
                </a:cubicBezTo>
                <a:cubicBezTo>
                  <a:pt x="361" y="62"/>
                  <a:pt x="300" y="0"/>
                  <a:pt x="2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 rot="20700000" flipH="1" flipV="1">
            <a:off x="6052690" y="4715488"/>
            <a:ext cx="1903845" cy="1155601"/>
          </a:xfrm>
          <a:custGeom>
            <a:avLst/>
            <a:gdLst>
              <a:gd name="T0" fmla="*/ 896 w 944"/>
              <a:gd name="T1" fmla="*/ 438 h 573"/>
              <a:gd name="T2" fmla="*/ 644 w 944"/>
              <a:gd name="T3" fmla="*/ 155 h 573"/>
              <a:gd name="T4" fmla="*/ 502 w 944"/>
              <a:gd name="T5" fmla="*/ 91 h 573"/>
              <a:gd name="T6" fmla="*/ 286 w 944"/>
              <a:gd name="T7" fmla="*/ 91 h 573"/>
              <a:gd name="T8" fmla="*/ 286 w 944"/>
              <a:gd name="T9" fmla="*/ 0 h 573"/>
              <a:gd name="T10" fmla="*/ 0 w 944"/>
              <a:gd name="T11" fmla="*/ 272 h 573"/>
              <a:gd name="T12" fmla="*/ 286 w 944"/>
              <a:gd name="T13" fmla="*/ 544 h 573"/>
              <a:gd name="T14" fmla="*/ 286 w 944"/>
              <a:gd name="T15" fmla="*/ 452 h 573"/>
              <a:gd name="T16" fmla="*/ 706 w 944"/>
              <a:gd name="T17" fmla="*/ 452 h 573"/>
              <a:gd name="T18" fmla="*/ 944 w 944"/>
              <a:gd name="T19" fmla="*/ 573 h 573"/>
              <a:gd name="T20" fmla="*/ 944 w 944"/>
              <a:gd name="T21" fmla="*/ 565 h 573"/>
              <a:gd name="T22" fmla="*/ 896 w 944"/>
              <a:gd name="T23" fmla="*/ 438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4" h="573">
                <a:moveTo>
                  <a:pt x="896" y="438"/>
                </a:moveTo>
                <a:cubicBezTo>
                  <a:pt x="644" y="155"/>
                  <a:pt x="644" y="155"/>
                  <a:pt x="644" y="155"/>
                </a:cubicBezTo>
                <a:cubicBezTo>
                  <a:pt x="608" y="114"/>
                  <a:pt x="556" y="91"/>
                  <a:pt x="502" y="91"/>
                </a:cubicBezTo>
                <a:cubicBezTo>
                  <a:pt x="286" y="91"/>
                  <a:pt x="286" y="91"/>
                  <a:pt x="286" y="91"/>
                </a:cubicBezTo>
                <a:cubicBezTo>
                  <a:pt x="286" y="0"/>
                  <a:pt x="286" y="0"/>
                  <a:pt x="286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286" y="544"/>
                  <a:pt x="286" y="544"/>
                  <a:pt x="286" y="544"/>
                </a:cubicBezTo>
                <a:cubicBezTo>
                  <a:pt x="286" y="452"/>
                  <a:pt x="286" y="452"/>
                  <a:pt x="286" y="452"/>
                </a:cubicBezTo>
                <a:cubicBezTo>
                  <a:pt x="706" y="452"/>
                  <a:pt x="706" y="452"/>
                  <a:pt x="706" y="452"/>
                </a:cubicBezTo>
                <a:cubicBezTo>
                  <a:pt x="870" y="448"/>
                  <a:pt x="929" y="524"/>
                  <a:pt x="944" y="573"/>
                </a:cubicBezTo>
                <a:cubicBezTo>
                  <a:pt x="944" y="565"/>
                  <a:pt x="944" y="565"/>
                  <a:pt x="944" y="565"/>
                </a:cubicBezTo>
                <a:cubicBezTo>
                  <a:pt x="944" y="518"/>
                  <a:pt x="927" y="473"/>
                  <a:pt x="896" y="438"/>
                </a:cubicBezTo>
                <a:close/>
              </a:path>
            </a:pathLst>
          </a:custGeom>
          <a:solidFill>
            <a:schemeClr val="accent4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 rot="4500000">
            <a:off x="5428013" y="3271834"/>
            <a:ext cx="1047372" cy="727789"/>
          </a:xfrm>
          <a:custGeom>
            <a:avLst/>
            <a:gdLst>
              <a:gd name="T0" fmla="*/ 0 w 519"/>
              <a:gd name="T1" fmla="*/ 361 h 361"/>
              <a:gd name="T2" fmla="*/ 519 w 519"/>
              <a:gd name="T3" fmla="*/ 361 h 361"/>
              <a:gd name="T4" fmla="*/ 519 w 519"/>
              <a:gd name="T5" fmla="*/ 0 h 361"/>
              <a:gd name="T6" fmla="*/ 137 w 519"/>
              <a:gd name="T7" fmla="*/ 0 h 361"/>
              <a:gd name="T8" fmla="*/ 0 w 519"/>
              <a:gd name="T9" fmla="*/ 137 h 361"/>
              <a:gd name="T10" fmla="*/ 0 w 519"/>
              <a:gd name="T11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9" h="361">
                <a:moveTo>
                  <a:pt x="0" y="361"/>
                </a:moveTo>
                <a:cubicBezTo>
                  <a:pt x="519" y="361"/>
                  <a:pt x="519" y="361"/>
                  <a:pt x="519" y="361"/>
                </a:cubicBezTo>
                <a:cubicBezTo>
                  <a:pt x="519" y="0"/>
                  <a:pt x="519" y="0"/>
                  <a:pt x="519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61" y="0"/>
                  <a:pt x="0" y="61"/>
                  <a:pt x="0" y="137"/>
                </a:cubicBezTo>
                <a:lnTo>
                  <a:pt x="0" y="36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 rot="4500000">
            <a:off x="4591403" y="2035461"/>
            <a:ext cx="1155603" cy="1903844"/>
          </a:xfrm>
          <a:custGeom>
            <a:avLst/>
            <a:gdLst>
              <a:gd name="T0" fmla="*/ 453 w 573"/>
              <a:gd name="T1" fmla="*/ 238 h 944"/>
              <a:gd name="T2" fmla="*/ 573 w 573"/>
              <a:gd name="T3" fmla="*/ 0 h 944"/>
              <a:gd name="T4" fmla="*/ 565 w 573"/>
              <a:gd name="T5" fmla="*/ 0 h 944"/>
              <a:gd name="T6" fmla="*/ 439 w 573"/>
              <a:gd name="T7" fmla="*/ 48 h 944"/>
              <a:gd name="T8" fmla="*/ 155 w 573"/>
              <a:gd name="T9" fmla="*/ 300 h 944"/>
              <a:gd name="T10" fmla="*/ 92 w 573"/>
              <a:gd name="T11" fmla="*/ 442 h 944"/>
              <a:gd name="T12" fmla="*/ 92 w 573"/>
              <a:gd name="T13" fmla="*/ 658 h 944"/>
              <a:gd name="T14" fmla="*/ 0 w 573"/>
              <a:gd name="T15" fmla="*/ 658 h 944"/>
              <a:gd name="T16" fmla="*/ 272 w 573"/>
              <a:gd name="T17" fmla="*/ 944 h 944"/>
              <a:gd name="T18" fmla="*/ 544 w 573"/>
              <a:gd name="T19" fmla="*/ 658 h 944"/>
              <a:gd name="T20" fmla="*/ 453 w 573"/>
              <a:gd name="T21" fmla="*/ 658 h 944"/>
              <a:gd name="T22" fmla="*/ 453 w 573"/>
              <a:gd name="T23" fmla="*/ 238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3" h="944">
                <a:moveTo>
                  <a:pt x="453" y="238"/>
                </a:moveTo>
                <a:cubicBezTo>
                  <a:pt x="448" y="74"/>
                  <a:pt x="524" y="15"/>
                  <a:pt x="573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18" y="0"/>
                  <a:pt x="473" y="17"/>
                  <a:pt x="439" y="48"/>
                </a:cubicBezTo>
                <a:cubicBezTo>
                  <a:pt x="155" y="300"/>
                  <a:pt x="155" y="300"/>
                  <a:pt x="155" y="300"/>
                </a:cubicBezTo>
                <a:cubicBezTo>
                  <a:pt x="115" y="336"/>
                  <a:pt x="92" y="388"/>
                  <a:pt x="92" y="442"/>
                </a:cubicBezTo>
                <a:cubicBezTo>
                  <a:pt x="92" y="658"/>
                  <a:pt x="92" y="658"/>
                  <a:pt x="92" y="658"/>
                </a:cubicBezTo>
                <a:cubicBezTo>
                  <a:pt x="0" y="658"/>
                  <a:pt x="0" y="658"/>
                  <a:pt x="0" y="658"/>
                </a:cubicBezTo>
                <a:cubicBezTo>
                  <a:pt x="272" y="944"/>
                  <a:pt x="272" y="944"/>
                  <a:pt x="272" y="944"/>
                </a:cubicBezTo>
                <a:cubicBezTo>
                  <a:pt x="544" y="658"/>
                  <a:pt x="544" y="658"/>
                  <a:pt x="544" y="658"/>
                </a:cubicBezTo>
                <a:cubicBezTo>
                  <a:pt x="453" y="658"/>
                  <a:pt x="453" y="658"/>
                  <a:pt x="453" y="658"/>
                </a:cubicBezTo>
                <a:lnTo>
                  <a:pt x="453" y="238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13" name="Inhaltsplatzhalter 4"/>
          <p:cNvSpPr txBox="1">
            <a:spLocks/>
          </p:cNvSpPr>
          <p:nvPr/>
        </p:nvSpPr>
        <p:spPr>
          <a:xfrm>
            <a:off x="8182803" y="2382265"/>
            <a:ext cx="3483015" cy="16417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667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Чему мы должны учить взрослых и детей, чтобы они могли это делать?</a:t>
            </a:r>
            <a:endParaRPr lang="en-US" sz="2667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Inhaltsplatzhalter 4"/>
          <p:cNvSpPr txBox="1">
            <a:spLocks/>
          </p:cNvSpPr>
          <p:nvPr/>
        </p:nvSpPr>
        <p:spPr>
          <a:xfrm>
            <a:off x="504951" y="4495879"/>
            <a:ext cx="3483015" cy="1231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2667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Что мы должны уметь, чтобы жить в нем?</a:t>
            </a:r>
            <a:endParaRPr lang="en-US" sz="2667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Inhaltsplatzhalter 4"/>
          <p:cNvSpPr txBox="1">
            <a:spLocks/>
          </p:cNvSpPr>
          <p:nvPr/>
        </p:nvSpPr>
        <p:spPr>
          <a:xfrm>
            <a:off x="529305" y="2382268"/>
            <a:ext cx="3483015" cy="16417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2667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Как будет выглядеть мир будущего (через 10-15 лет)?</a:t>
            </a:r>
            <a:endParaRPr lang="en-US" sz="1867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4729440" y="2824217"/>
            <a:ext cx="422971" cy="422971"/>
            <a:chOff x="2270125" y="3568701"/>
            <a:chExt cx="360363" cy="360363"/>
          </a:xfrm>
          <a:solidFill>
            <a:schemeClr val="bg1"/>
          </a:solidFill>
        </p:grpSpPr>
        <p:sp>
          <p:nvSpPr>
            <p:cNvPr id="149" name="Freeform 102"/>
            <p:cNvSpPr>
              <a:spLocks noEditPoints="1"/>
            </p:cNvSpPr>
            <p:nvPr/>
          </p:nvSpPr>
          <p:spPr bwMode="auto">
            <a:xfrm>
              <a:off x="2270125" y="3568701"/>
              <a:ext cx="111125" cy="360363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31" y="11"/>
                </a:cxn>
                <a:cxn ang="0">
                  <a:pos x="19" y="0"/>
                </a:cxn>
                <a:cxn ang="0">
                  <a:pos x="8" y="11"/>
                </a:cxn>
                <a:cxn ang="0">
                  <a:pos x="8" y="23"/>
                </a:cxn>
                <a:cxn ang="0">
                  <a:pos x="0" y="38"/>
                </a:cxn>
                <a:cxn ang="0">
                  <a:pos x="8" y="54"/>
                </a:cxn>
                <a:cxn ang="0">
                  <a:pos x="8" y="111"/>
                </a:cxn>
                <a:cxn ang="0">
                  <a:pos x="19" y="123"/>
                </a:cxn>
                <a:cxn ang="0">
                  <a:pos x="31" y="111"/>
                </a:cxn>
                <a:cxn ang="0">
                  <a:pos x="31" y="54"/>
                </a:cxn>
                <a:cxn ang="0">
                  <a:pos x="38" y="38"/>
                </a:cxn>
                <a:cxn ang="0">
                  <a:pos x="31" y="23"/>
                </a:cxn>
                <a:cxn ang="0">
                  <a:pos x="15" y="11"/>
                </a:cxn>
                <a:cxn ang="0">
                  <a:pos x="19" y="8"/>
                </a:cxn>
                <a:cxn ang="0">
                  <a:pos x="23" y="11"/>
                </a:cxn>
                <a:cxn ang="0">
                  <a:pos x="23" y="20"/>
                </a:cxn>
                <a:cxn ang="0">
                  <a:pos x="19" y="19"/>
                </a:cxn>
                <a:cxn ang="0">
                  <a:pos x="15" y="20"/>
                </a:cxn>
                <a:cxn ang="0">
                  <a:pos x="15" y="11"/>
                </a:cxn>
                <a:cxn ang="0">
                  <a:pos x="23" y="111"/>
                </a:cxn>
                <a:cxn ang="0">
                  <a:pos x="19" y="115"/>
                </a:cxn>
                <a:cxn ang="0">
                  <a:pos x="15" y="111"/>
                </a:cxn>
                <a:cxn ang="0">
                  <a:pos x="15" y="57"/>
                </a:cxn>
                <a:cxn ang="0">
                  <a:pos x="19" y="58"/>
                </a:cxn>
                <a:cxn ang="0">
                  <a:pos x="23" y="57"/>
                </a:cxn>
                <a:cxn ang="0">
                  <a:pos x="23" y="111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28" y="45"/>
                </a:cxn>
                <a:cxn ang="0">
                  <a:pos x="28" y="45"/>
                </a:cxn>
                <a:cxn ang="0">
                  <a:pos x="26" y="47"/>
                </a:cxn>
                <a:cxn ang="0">
                  <a:pos x="26" y="47"/>
                </a:cxn>
                <a:cxn ang="0">
                  <a:pos x="23" y="49"/>
                </a:cxn>
                <a:cxn ang="0">
                  <a:pos x="19" y="50"/>
                </a:cxn>
                <a:cxn ang="0">
                  <a:pos x="15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38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2" y="29"/>
                </a:cxn>
                <a:cxn ang="0">
                  <a:pos x="12" y="29"/>
                </a:cxn>
                <a:cxn ang="0">
                  <a:pos x="15" y="28"/>
                </a:cxn>
                <a:cxn ang="0">
                  <a:pos x="19" y="27"/>
                </a:cxn>
                <a:cxn ang="0">
                  <a:pos x="23" y="28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1" y="38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0" y="42"/>
                </a:cxn>
              </a:cxnLst>
              <a:rect l="0" t="0" r="r" b="b"/>
              <a:pathLst>
                <a:path w="38" h="123">
                  <a:moveTo>
                    <a:pt x="31" y="23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5"/>
                    <a:pt x="25" y="0"/>
                    <a:pt x="19" y="0"/>
                  </a:cubicBezTo>
                  <a:cubicBezTo>
                    <a:pt x="13" y="0"/>
                    <a:pt x="8" y="5"/>
                    <a:pt x="8" y="1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3" y="27"/>
                    <a:pt x="0" y="32"/>
                    <a:pt x="0" y="38"/>
                  </a:cubicBezTo>
                  <a:cubicBezTo>
                    <a:pt x="0" y="45"/>
                    <a:pt x="3" y="50"/>
                    <a:pt x="8" y="54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8"/>
                    <a:pt x="13" y="123"/>
                    <a:pt x="19" y="123"/>
                  </a:cubicBezTo>
                  <a:cubicBezTo>
                    <a:pt x="25" y="123"/>
                    <a:pt x="31" y="118"/>
                    <a:pt x="31" y="111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5" y="50"/>
                    <a:pt x="38" y="45"/>
                    <a:pt x="38" y="38"/>
                  </a:cubicBezTo>
                  <a:cubicBezTo>
                    <a:pt x="38" y="32"/>
                    <a:pt x="35" y="27"/>
                    <a:pt x="31" y="23"/>
                  </a:cubicBezTo>
                  <a:close/>
                  <a:moveTo>
                    <a:pt x="15" y="11"/>
                  </a:moveTo>
                  <a:cubicBezTo>
                    <a:pt x="15" y="9"/>
                    <a:pt x="17" y="8"/>
                    <a:pt x="19" y="8"/>
                  </a:cubicBezTo>
                  <a:cubicBezTo>
                    <a:pt x="21" y="8"/>
                    <a:pt x="23" y="9"/>
                    <a:pt x="23" y="1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19"/>
                    <a:pt x="20" y="19"/>
                    <a:pt x="19" y="19"/>
                  </a:cubicBezTo>
                  <a:cubicBezTo>
                    <a:pt x="18" y="19"/>
                    <a:pt x="17" y="19"/>
                    <a:pt x="15" y="20"/>
                  </a:cubicBezTo>
                  <a:lnTo>
                    <a:pt x="15" y="11"/>
                  </a:lnTo>
                  <a:close/>
                  <a:moveTo>
                    <a:pt x="23" y="111"/>
                  </a:moveTo>
                  <a:cubicBezTo>
                    <a:pt x="23" y="113"/>
                    <a:pt x="21" y="115"/>
                    <a:pt x="19" y="115"/>
                  </a:cubicBezTo>
                  <a:cubicBezTo>
                    <a:pt x="17" y="115"/>
                    <a:pt x="15" y="113"/>
                    <a:pt x="15" y="111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7" y="57"/>
                    <a:pt x="18" y="58"/>
                    <a:pt x="19" y="58"/>
                  </a:cubicBezTo>
                  <a:cubicBezTo>
                    <a:pt x="20" y="58"/>
                    <a:pt x="22" y="57"/>
                    <a:pt x="23" y="57"/>
                  </a:cubicBezTo>
                  <a:lnTo>
                    <a:pt x="23" y="111"/>
                  </a:ln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29" y="44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7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4" y="49"/>
                    <a:pt x="23" y="49"/>
                  </a:cubicBezTo>
                  <a:cubicBezTo>
                    <a:pt x="22" y="50"/>
                    <a:pt x="20" y="50"/>
                    <a:pt x="19" y="50"/>
                  </a:cubicBezTo>
                  <a:cubicBezTo>
                    <a:pt x="18" y="50"/>
                    <a:pt x="16" y="50"/>
                    <a:pt x="15" y="49"/>
                  </a:cubicBezTo>
                  <a:cubicBezTo>
                    <a:pt x="14" y="49"/>
                    <a:pt x="13" y="48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0" y="46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4"/>
                    <a:pt x="9" y="43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1"/>
                    <a:pt x="8" y="39"/>
                    <a:pt x="8" y="38"/>
                  </a:cubicBezTo>
                  <a:cubicBezTo>
                    <a:pt x="8" y="37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1" y="30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16" y="27"/>
                    <a:pt x="18" y="27"/>
                    <a:pt x="19" y="27"/>
                  </a:cubicBezTo>
                  <a:cubicBezTo>
                    <a:pt x="20" y="27"/>
                    <a:pt x="22" y="27"/>
                    <a:pt x="23" y="28"/>
                  </a:cubicBezTo>
                  <a:cubicBezTo>
                    <a:pt x="24" y="28"/>
                    <a:pt x="25" y="28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8" y="31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3"/>
                    <a:pt x="30" y="33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1" y="37"/>
                    <a:pt x="31" y="38"/>
                  </a:cubicBezTo>
                  <a:cubicBezTo>
                    <a:pt x="31" y="39"/>
                    <a:pt x="30" y="41"/>
                    <a:pt x="30" y="42"/>
                  </a:cubicBez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entury Gothic" panose="020B0502020202020204" pitchFamily="34" charset="0"/>
              </a:endParaRPr>
            </a:p>
          </p:txBody>
        </p:sp>
        <p:sp>
          <p:nvSpPr>
            <p:cNvPr id="150" name="Freeform 103"/>
            <p:cNvSpPr>
              <a:spLocks noEditPoints="1"/>
            </p:cNvSpPr>
            <p:nvPr/>
          </p:nvSpPr>
          <p:spPr bwMode="auto">
            <a:xfrm>
              <a:off x="2516188" y="3568701"/>
              <a:ext cx="114300" cy="360363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31" y="11"/>
                </a:cxn>
                <a:cxn ang="0">
                  <a:pos x="19" y="0"/>
                </a:cxn>
                <a:cxn ang="0">
                  <a:pos x="8" y="11"/>
                </a:cxn>
                <a:cxn ang="0">
                  <a:pos x="8" y="23"/>
                </a:cxn>
                <a:cxn ang="0">
                  <a:pos x="0" y="38"/>
                </a:cxn>
                <a:cxn ang="0">
                  <a:pos x="8" y="54"/>
                </a:cxn>
                <a:cxn ang="0">
                  <a:pos x="8" y="111"/>
                </a:cxn>
                <a:cxn ang="0">
                  <a:pos x="19" y="123"/>
                </a:cxn>
                <a:cxn ang="0">
                  <a:pos x="31" y="111"/>
                </a:cxn>
                <a:cxn ang="0">
                  <a:pos x="31" y="54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6" y="11"/>
                </a:cxn>
                <a:cxn ang="0">
                  <a:pos x="19" y="8"/>
                </a:cxn>
                <a:cxn ang="0">
                  <a:pos x="23" y="11"/>
                </a:cxn>
                <a:cxn ang="0">
                  <a:pos x="23" y="20"/>
                </a:cxn>
                <a:cxn ang="0">
                  <a:pos x="19" y="19"/>
                </a:cxn>
                <a:cxn ang="0">
                  <a:pos x="16" y="20"/>
                </a:cxn>
                <a:cxn ang="0">
                  <a:pos x="16" y="11"/>
                </a:cxn>
                <a:cxn ang="0">
                  <a:pos x="23" y="111"/>
                </a:cxn>
                <a:cxn ang="0">
                  <a:pos x="19" y="115"/>
                </a:cxn>
                <a:cxn ang="0">
                  <a:pos x="16" y="111"/>
                </a:cxn>
                <a:cxn ang="0">
                  <a:pos x="16" y="57"/>
                </a:cxn>
                <a:cxn ang="0">
                  <a:pos x="19" y="58"/>
                </a:cxn>
                <a:cxn ang="0">
                  <a:pos x="23" y="57"/>
                </a:cxn>
                <a:cxn ang="0">
                  <a:pos x="23" y="111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29" y="45"/>
                </a:cxn>
                <a:cxn ang="0">
                  <a:pos x="29" y="45"/>
                </a:cxn>
                <a:cxn ang="0">
                  <a:pos x="26" y="47"/>
                </a:cxn>
                <a:cxn ang="0">
                  <a:pos x="26" y="47"/>
                </a:cxn>
                <a:cxn ang="0">
                  <a:pos x="23" y="49"/>
                </a:cxn>
                <a:cxn ang="0">
                  <a:pos x="19" y="50"/>
                </a:cxn>
                <a:cxn ang="0">
                  <a:pos x="16" y="49"/>
                </a:cxn>
                <a:cxn ang="0">
                  <a:pos x="13" y="47"/>
                </a:cxn>
                <a:cxn ang="0">
                  <a:pos x="13" y="47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9" y="42"/>
                </a:cxn>
                <a:cxn ang="0">
                  <a:pos x="9" y="42"/>
                </a:cxn>
                <a:cxn ang="0">
                  <a:pos x="8" y="38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3" y="29"/>
                </a:cxn>
                <a:cxn ang="0">
                  <a:pos x="13" y="29"/>
                </a:cxn>
                <a:cxn ang="0">
                  <a:pos x="16" y="28"/>
                </a:cxn>
                <a:cxn ang="0">
                  <a:pos x="19" y="27"/>
                </a:cxn>
                <a:cxn ang="0">
                  <a:pos x="23" y="28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1" y="38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0" y="42"/>
                </a:cxn>
              </a:cxnLst>
              <a:rect l="0" t="0" r="r" b="b"/>
              <a:pathLst>
                <a:path w="39" h="123">
                  <a:moveTo>
                    <a:pt x="31" y="23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5"/>
                    <a:pt x="26" y="0"/>
                    <a:pt x="19" y="0"/>
                  </a:cubicBezTo>
                  <a:cubicBezTo>
                    <a:pt x="13" y="0"/>
                    <a:pt x="8" y="5"/>
                    <a:pt x="8" y="1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3" y="27"/>
                    <a:pt x="0" y="32"/>
                    <a:pt x="0" y="38"/>
                  </a:cubicBezTo>
                  <a:cubicBezTo>
                    <a:pt x="0" y="45"/>
                    <a:pt x="3" y="50"/>
                    <a:pt x="8" y="54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8"/>
                    <a:pt x="13" y="123"/>
                    <a:pt x="19" y="123"/>
                  </a:cubicBezTo>
                  <a:cubicBezTo>
                    <a:pt x="26" y="123"/>
                    <a:pt x="31" y="118"/>
                    <a:pt x="31" y="111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6" y="50"/>
                    <a:pt x="39" y="45"/>
                    <a:pt x="39" y="38"/>
                  </a:cubicBezTo>
                  <a:cubicBezTo>
                    <a:pt x="39" y="32"/>
                    <a:pt x="36" y="27"/>
                    <a:pt x="31" y="23"/>
                  </a:cubicBezTo>
                  <a:close/>
                  <a:moveTo>
                    <a:pt x="16" y="11"/>
                  </a:moveTo>
                  <a:cubicBezTo>
                    <a:pt x="16" y="9"/>
                    <a:pt x="17" y="8"/>
                    <a:pt x="19" y="8"/>
                  </a:cubicBezTo>
                  <a:cubicBezTo>
                    <a:pt x="22" y="8"/>
                    <a:pt x="23" y="9"/>
                    <a:pt x="23" y="1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19"/>
                    <a:pt x="21" y="19"/>
                    <a:pt x="19" y="19"/>
                  </a:cubicBezTo>
                  <a:cubicBezTo>
                    <a:pt x="18" y="19"/>
                    <a:pt x="17" y="19"/>
                    <a:pt x="16" y="20"/>
                  </a:cubicBezTo>
                  <a:lnTo>
                    <a:pt x="16" y="11"/>
                  </a:lnTo>
                  <a:close/>
                  <a:moveTo>
                    <a:pt x="23" y="111"/>
                  </a:moveTo>
                  <a:cubicBezTo>
                    <a:pt x="23" y="113"/>
                    <a:pt x="22" y="115"/>
                    <a:pt x="19" y="115"/>
                  </a:cubicBezTo>
                  <a:cubicBezTo>
                    <a:pt x="17" y="115"/>
                    <a:pt x="16" y="113"/>
                    <a:pt x="16" y="11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7"/>
                    <a:pt x="18" y="58"/>
                    <a:pt x="19" y="58"/>
                  </a:cubicBezTo>
                  <a:cubicBezTo>
                    <a:pt x="21" y="58"/>
                    <a:pt x="22" y="57"/>
                    <a:pt x="23" y="57"/>
                  </a:cubicBezTo>
                  <a:lnTo>
                    <a:pt x="23" y="111"/>
                  </a:ln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29" y="44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7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4" y="49"/>
                    <a:pt x="23" y="49"/>
                  </a:cubicBezTo>
                  <a:cubicBezTo>
                    <a:pt x="22" y="50"/>
                    <a:pt x="21" y="50"/>
                    <a:pt x="19" y="50"/>
                  </a:cubicBezTo>
                  <a:cubicBezTo>
                    <a:pt x="18" y="50"/>
                    <a:pt x="17" y="50"/>
                    <a:pt x="16" y="49"/>
                  </a:cubicBezTo>
                  <a:cubicBezTo>
                    <a:pt x="15" y="49"/>
                    <a:pt x="14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1" y="46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9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1"/>
                    <a:pt x="8" y="39"/>
                    <a:pt x="8" y="38"/>
                  </a:cubicBezTo>
                  <a:cubicBezTo>
                    <a:pt x="8" y="37"/>
                    <a:pt x="8" y="36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3"/>
                    <a:pt x="10" y="33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2" y="30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5" y="28"/>
                    <a:pt x="16" y="28"/>
                  </a:cubicBezTo>
                  <a:cubicBezTo>
                    <a:pt x="17" y="27"/>
                    <a:pt x="18" y="27"/>
                    <a:pt x="19" y="27"/>
                  </a:cubicBezTo>
                  <a:cubicBezTo>
                    <a:pt x="21" y="27"/>
                    <a:pt x="22" y="27"/>
                    <a:pt x="23" y="28"/>
                  </a:cubicBezTo>
                  <a:cubicBezTo>
                    <a:pt x="24" y="28"/>
                    <a:pt x="25" y="28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8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30" y="33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6"/>
                    <a:pt x="31" y="37"/>
                    <a:pt x="31" y="38"/>
                  </a:cubicBezTo>
                  <a:cubicBezTo>
                    <a:pt x="31" y="39"/>
                    <a:pt x="31" y="41"/>
                    <a:pt x="30" y="42"/>
                  </a:cubicBez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entury Gothic" panose="020B0502020202020204" pitchFamily="34" charset="0"/>
              </a:endParaRPr>
            </a:p>
          </p:txBody>
        </p:sp>
        <p:sp>
          <p:nvSpPr>
            <p:cNvPr id="151" name="Freeform 104"/>
            <p:cNvSpPr>
              <a:spLocks noEditPoints="1"/>
            </p:cNvSpPr>
            <p:nvPr/>
          </p:nvSpPr>
          <p:spPr bwMode="auto">
            <a:xfrm>
              <a:off x="2392363" y="3568701"/>
              <a:ext cx="111125" cy="360363"/>
            </a:xfrm>
            <a:custGeom>
              <a:avLst/>
              <a:gdLst/>
              <a:ahLst/>
              <a:cxnLst>
                <a:cxn ang="0">
                  <a:pos x="31" y="69"/>
                </a:cxn>
                <a:cxn ang="0">
                  <a:pos x="31" y="11"/>
                </a:cxn>
                <a:cxn ang="0">
                  <a:pos x="19" y="0"/>
                </a:cxn>
                <a:cxn ang="0">
                  <a:pos x="8" y="11"/>
                </a:cxn>
                <a:cxn ang="0">
                  <a:pos x="8" y="69"/>
                </a:cxn>
                <a:cxn ang="0">
                  <a:pos x="0" y="84"/>
                </a:cxn>
                <a:cxn ang="0">
                  <a:pos x="8" y="100"/>
                </a:cxn>
                <a:cxn ang="0">
                  <a:pos x="8" y="111"/>
                </a:cxn>
                <a:cxn ang="0">
                  <a:pos x="19" y="123"/>
                </a:cxn>
                <a:cxn ang="0">
                  <a:pos x="31" y="111"/>
                </a:cxn>
                <a:cxn ang="0">
                  <a:pos x="31" y="100"/>
                </a:cxn>
                <a:cxn ang="0">
                  <a:pos x="38" y="84"/>
                </a:cxn>
                <a:cxn ang="0">
                  <a:pos x="31" y="69"/>
                </a:cxn>
                <a:cxn ang="0">
                  <a:pos x="15" y="11"/>
                </a:cxn>
                <a:cxn ang="0">
                  <a:pos x="19" y="8"/>
                </a:cxn>
                <a:cxn ang="0">
                  <a:pos x="23" y="11"/>
                </a:cxn>
                <a:cxn ang="0">
                  <a:pos x="23" y="66"/>
                </a:cxn>
                <a:cxn ang="0">
                  <a:pos x="19" y="65"/>
                </a:cxn>
                <a:cxn ang="0">
                  <a:pos x="15" y="66"/>
                </a:cxn>
                <a:cxn ang="0">
                  <a:pos x="15" y="11"/>
                </a:cxn>
                <a:cxn ang="0">
                  <a:pos x="23" y="111"/>
                </a:cxn>
                <a:cxn ang="0">
                  <a:pos x="19" y="115"/>
                </a:cxn>
                <a:cxn ang="0">
                  <a:pos x="15" y="111"/>
                </a:cxn>
                <a:cxn ang="0">
                  <a:pos x="15" y="103"/>
                </a:cxn>
                <a:cxn ang="0">
                  <a:pos x="19" y="104"/>
                </a:cxn>
                <a:cxn ang="0">
                  <a:pos x="23" y="103"/>
                </a:cxn>
                <a:cxn ang="0">
                  <a:pos x="23" y="111"/>
                </a:cxn>
                <a:cxn ang="0">
                  <a:pos x="30" y="88"/>
                </a:cxn>
                <a:cxn ang="0">
                  <a:pos x="30" y="88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6" y="93"/>
                </a:cxn>
                <a:cxn ang="0">
                  <a:pos x="26" y="93"/>
                </a:cxn>
                <a:cxn ang="0">
                  <a:pos x="23" y="95"/>
                </a:cxn>
                <a:cxn ang="0">
                  <a:pos x="19" y="96"/>
                </a:cxn>
                <a:cxn ang="0">
                  <a:pos x="15" y="95"/>
                </a:cxn>
                <a:cxn ang="0">
                  <a:pos x="12" y="93"/>
                </a:cxn>
                <a:cxn ang="0">
                  <a:pos x="12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8" y="88"/>
                </a:cxn>
                <a:cxn ang="0">
                  <a:pos x="8" y="88"/>
                </a:cxn>
                <a:cxn ang="0">
                  <a:pos x="8" y="84"/>
                </a:cxn>
                <a:cxn ang="0">
                  <a:pos x="8" y="81"/>
                </a:cxn>
                <a:cxn ang="0">
                  <a:pos x="8" y="81"/>
                </a:cxn>
                <a:cxn ang="0">
                  <a:pos x="10" y="78"/>
                </a:cxn>
                <a:cxn ang="0">
                  <a:pos x="10" y="78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5" y="74"/>
                </a:cxn>
                <a:cxn ang="0">
                  <a:pos x="19" y="73"/>
                </a:cxn>
                <a:cxn ang="0">
                  <a:pos x="23" y="74"/>
                </a:cxn>
                <a:cxn ang="0">
                  <a:pos x="26" y="75"/>
                </a:cxn>
                <a:cxn ang="0">
                  <a:pos x="26" y="75"/>
                </a:cxn>
                <a:cxn ang="0">
                  <a:pos x="29" y="78"/>
                </a:cxn>
                <a:cxn ang="0">
                  <a:pos x="29" y="78"/>
                </a:cxn>
                <a:cxn ang="0">
                  <a:pos x="30" y="81"/>
                </a:cxn>
                <a:cxn ang="0">
                  <a:pos x="30" y="81"/>
                </a:cxn>
                <a:cxn ang="0">
                  <a:pos x="31" y="84"/>
                </a:cxn>
                <a:cxn ang="0">
                  <a:pos x="30" y="88"/>
                </a:cxn>
                <a:cxn ang="0">
                  <a:pos x="30" y="88"/>
                </a:cxn>
                <a:cxn ang="0">
                  <a:pos x="30" y="88"/>
                </a:cxn>
              </a:cxnLst>
              <a:rect l="0" t="0" r="r" b="b"/>
              <a:pathLst>
                <a:path w="38" h="123">
                  <a:moveTo>
                    <a:pt x="31" y="69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5"/>
                    <a:pt x="26" y="0"/>
                    <a:pt x="19" y="0"/>
                  </a:cubicBezTo>
                  <a:cubicBezTo>
                    <a:pt x="13" y="0"/>
                    <a:pt x="8" y="5"/>
                    <a:pt x="8" y="1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3" y="73"/>
                    <a:pt x="0" y="78"/>
                    <a:pt x="0" y="84"/>
                  </a:cubicBezTo>
                  <a:cubicBezTo>
                    <a:pt x="0" y="91"/>
                    <a:pt x="3" y="96"/>
                    <a:pt x="8" y="100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8"/>
                    <a:pt x="13" y="123"/>
                    <a:pt x="19" y="123"/>
                  </a:cubicBezTo>
                  <a:cubicBezTo>
                    <a:pt x="26" y="123"/>
                    <a:pt x="31" y="118"/>
                    <a:pt x="31" y="111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5" y="96"/>
                    <a:pt x="38" y="91"/>
                    <a:pt x="38" y="84"/>
                  </a:cubicBezTo>
                  <a:cubicBezTo>
                    <a:pt x="38" y="78"/>
                    <a:pt x="35" y="73"/>
                    <a:pt x="31" y="69"/>
                  </a:cubicBezTo>
                  <a:close/>
                  <a:moveTo>
                    <a:pt x="15" y="11"/>
                  </a:moveTo>
                  <a:cubicBezTo>
                    <a:pt x="15" y="9"/>
                    <a:pt x="17" y="8"/>
                    <a:pt x="19" y="8"/>
                  </a:cubicBezTo>
                  <a:cubicBezTo>
                    <a:pt x="21" y="8"/>
                    <a:pt x="23" y="9"/>
                    <a:pt x="23" y="11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2" y="65"/>
                    <a:pt x="21" y="65"/>
                    <a:pt x="19" y="65"/>
                  </a:cubicBezTo>
                  <a:cubicBezTo>
                    <a:pt x="18" y="65"/>
                    <a:pt x="17" y="65"/>
                    <a:pt x="15" y="66"/>
                  </a:cubicBezTo>
                  <a:lnTo>
                    <a:pt x="15" y="11"/>
                  </a:lnTo>
                  <a:close/>
                  <a:moveTo>
                    <a:pt x="23" y="111"/>
                  </a:moveTo>
                  <a:cubicBezTo>
                    <a:pt x="23" y="113"/>
                    <a:pt x="21" y="115"/>
                    <a:pt x="19" y="115"/>
                  </a:cubicBezTo>
                  <a:cubicBezTo>
                    <a:pt x="17" y="115"/>
                    <a:pt x="15" y="113"/>
                    <a:pt x="15" y="111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7" y="103"/>
                    <a:pt x="18" y="104"/>
                    <a:pt x="19" y="104"/>
                  </a:cubicBezTo>
                  <a:cubicBezTo>
                    <a:pt x="21" y="104"/>
                    <a:pt x="22" y="103"/>
                    <a:pt x="23" y="103"/>
                  </a:cubicBezTo>
                  <a:lnTo>
                    <a:pt x="23" y="111"/>
                  </a:lnTo>
                  <a:close/>
                  <a:moveTo>
                    <a:pt x="30" y="88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30" y="89"/>
                    <a:pt x="29" y="90"/>
                    <a:pt x="2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2"/>
                    <a:pt x="27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5" y="94"/>
                    <a:pt x="24" y="95"/>
                    <a:pt x="23" y="95"/>
                  </a:cubicBezTo>
                  <a:cubicBezTo>
                    <a:pt x="22" y="96"/>
                    <a:pt x="21" y="96"/>
                    <a:pt x="19" y="96"/>
                  </a:cubicBezTo>
                  <a:cubicBezTo>
                    <a:pt x="18" y="96"/>
                    <a:pt x="17" y="96"/>
                    <a:pt x="15" y="95"/>
                  </a:cubicBezTo>
                  <a:cubicBezTo>
                    <a:pt x="14" y="95"/>
                    <a:pt x="13" y="94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1" y="93"/>
                    <a:pt x="11" y="92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7"/>
                    <a:pt x="8" y="85"/>
                    <a:pt x="8" y="84"/>
                  </a:cubicBezTo>
                  <a:cubicBezTo>
                    <a:pt x="8" y="83"/>
                    <a:pt x="8" y="82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0"/>
                    <a:pt x="9" y="79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1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4" y="74"/>
                    <a:pt x="15" y="74"/>
                  </a:cubicBezTo>
                  <a:cubicBezTo>
                    <a:pt x="17" y="73"/>
                    <a:pt x="18" y="73"/>
                    <a:pt x="19" y="73"/>
                  </a:cubicBezTo>
                  <a:cubicBezTo>
                    <a:pt x="21" y="73"/>
                    <a:pt x="22" y="73"/>
                    <a:pt x="23" y="74"/>
                  </a:cubicBezTo>
                  <a:cubicBezTo>
                    <a:pt x="24" y="74"/>
                    <a:pt x="25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6"/>
                    <a:pt x="28" y="77"/>
                    <a:pt x="29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9"/>
                    <a:pt x="30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2"/>
                    <a:pt x="31" y="83"/>
                    <a:pt x="31" y="84"/>
                  </a:cubicBezTo>
                  <a:cubicBezTo>
                    <a:pt x="31" y="85"/>
                    <a:pt x="31" y="87"/>
                    <a:pt x="30" y="88"/>
                  </a:cubicBezTo>
                  <a:close/>
                  <a:moveTo>
                    <a:pt x="30" y="88"/>
                  </a:moveTo>
                  <a:cubicBezTo>
                    <a:pt x="30" y="88"/>
                    <a:pt x="30" y="88"/>
                    <a:pt x="30" y="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673600" y="4993547"/>
            <a:ext cx="534651" cy="470488"/>
            <a:chOff x="0" y="3592513"/>
            <a:chExt cx="357188" cy="314325"/>
          </a:xfrm>
          <a:solidFill>
            <a:schemeClr val="bg1"/>
          </a:solidFill>
        </p:grpSpPr>
        <p:sp>
          <p:nvSpPr>
            <p:cNvPr id="153" name="Freeform 150"/>
            <p:cNvSpPr>
              <a:spLocks noEditPoints="1"/>
            </p:cNvSpPr>
            <p:nvPr/>
          </p:nvSpPr>
          <p:spPr bwMode="auto">
            <a:xfrm>
              <a:off x="0" y="3592513"/>
              <a:ext cx="357188" cy="314325"/>
            </a:xfrm>
            <a:custGeom>
              <a:avLst/>
              <a:gdLst/>
              <a:ahLst/>
              <a:cxnLst>
                <a:cxn ang="0">
                  <a:pos x="122" y="63"/>
                </a:cxn>
                <a:cxn ang="0">
                  <a:pos x="107" y="5"/>
                </a:cxn>
                <a:cxn ang="0">
                  <a:pos x="99" y="0"/>
                </a:cxn>
                <a:cxn ang="0">
                  <a:pos x="23" y="0"/>
                </a:cxn>
                <a:cxn ang="0">
                  <a:pos x="15" y="5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0" y="92"/>
                </a:cxn>
                <a:cxn ang="0">
                  <a:pos x="15" y="107"/>
                </a:cxn>
                <a:cxn ang="0">
                  <a:pos x="107" y="107"/>
                </a:cxn>
                <a:cxn ang="0">
                  <a:pos x="122" y="92"/>
                </a:cxn>
                <a:cxn ang="0">
                  <a:pos x="122" y="65"/>
                </a:cxn>
                <a:cxn ang="0">
                  <a:pos x="122" y="63"/>
                </a:cxn>
                <a:cxn ang="0">
                  <a:pos x="115" y="92"/>
                </a:cxn>
                <a:cxn ang="0">
                  <a:pos x="107" y="99"/>
                </a:cxn>
                <a:cxn ang="0">
                  <a:pos x="15" y="99"/>
                </a:cxn>
                <a:cxn ang="0">
                  <a:pos x="7" y="92"/>
                </a:cxn>
                <a:cxn ang="0">
                  <a:pos x="7" y="65"/>
                </a:cxn>
                <a:cxn ang="0">
                  <a:pos x="23" y="7"/>
                </a:cxn>
                <a:cxn ang="0">
                  <a:pos x="99" y="7"/>
                </a:cxn>
                <a:cxn ang="0">
                  <a:pos x="115" y="65"/>
                </a:cxn>
                <a:cxn ang="0">
                  <a:pos x="115" y="92"/>
                </a:cxn>
                <a:cxn ang="0">
                  <a:pos x="115" y="92"/>
                </a:cxn>
                <a:cxn ang="0">
                  <a:pos x="115" y="92"/>
                </a:cxn>
              </a:cxnLst>
              <a:rect l="0" t="0" r="r" b="b"/>
              <a:pathLst>
                <a:path w="122" h="107">
                  <a:moveTo>
                    <a:pt x="122" y="63"/>
                  </a:moveTo>
                  <a:cubicBezTo>
                    <a:pt x="107" y="5"/>
                    <a:pt x="107" y="5"/>
                    <a:pt x="107" y="5"/>
                  </a:cubicBezTo>
                  <a:cubicBezTo>
                    <a:pt x="106" y="2"/>
                    <a:pt x="103" y="0"/>
                    <a:pt x="9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2"/>
                    <a:pt x="15" y="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7" y="107"/>
                    <a:pt x="15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16" y="107"/>
                    <a:pt x="122" y="100"/>
                    <a:pt x="122" y="92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2" y="64"/>
                    <a:pt x="122" y="63"/>
                    <a:pt x="122" y="63"/>
                  </a:cubicBezTo>
                  <a:close/>
                  <a:moveTo>
                    <a:pt x="115" y="92"/>
                  </a:moveTo>
                  <a:cubicBezTo>
                    <a:pt x="115" y="96"/>
                    <a:pt x="111" y="99"/>
                    <a:pt x="107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1" y="99"/>
                    <a:pt x="7" y="96"/>
                    <a:pt x="7" y="92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15" y="65"/>
                    <a:pt x="115" y="65"/>
                    <a:pt x="115" y="65"/>
                  </a:cubicBezTo>
                  <a:lnTo>
                    <a:pt x="115" y="92"/>
                  </a:lnTo>
                  <a:close/>
                  <a:moveTo>
                    <a:pt x="115" y="92"/>
                  </a:moveTo>
                  <a:cubicBezTo>
                    <a:pt x="115" y="92"/>
                    <a:pt x="115" y="92"/>
                    <a:pt x="115" y="9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entury Gothic" panose="020B0502020202020204" pitchFamily="34" charset="0"/>
              </a:endParaRPr>
            </a:p>
          </p:txBody>
        </p:sp>
        <p:sp>
          <p:nvSpPr>
            <p:cNvPr id="154" name="Freeform 151"/>
            <p:cNvSpPr>
              <a:spLocks noEditPoints="1"/>
            </p:cNvSpPr>
            <p:nvPr/>
          </p:nvSpPr>
          <p:spPr bwMode="auto">
            <a:xfrm>
              <a:off x="41275" y="3636963"/>
              <a:ext cx="274638" cy="20161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7" y="0"/>
                </a:cxn>
                <a:cxn ang="0">
                  <a:pos x="14" y="3"/>
                </a:cxn>
                <a:cxn ang="0">
                  <a:pos x="0" y="49"/>
                </a:cxn>
                <a:cxn ang="0">
                  <a:pos x="1" y="52"/>
                </a:cxn>
                <a:cxn ang="0">
                  <a:pos x="4" y="54"/>
                </a:cxn>
                <a:cxn ang="0">
                  <a:pos x="22" y="54"/>
                </a:cxn>
                <a:cxn ang="0">
                  <a:pos x="27" y="65"/>
                </a:cxn>
                <a:cxn ang="0">
                  <a:pos x="34" y="69"/>
                </a:cxn>
                <a:cxn ang="0">
                  <a:pos x="60" y="69"/>
                </a:cxn>
                <a:cxn ang="0">
                  <a:pos x="67" y="65"/>
                </a:cxn>
                <a:cxn ang="0">
                  <a:pos x="72" y="54"/>
                </a:cxn>
                <a:cxn ang="0">
                  <a:pos x="90" y="54"/>
                </a:cxn>
                <a:cxn ang="0">
                  <a:pos x="93" y="52"/>
                </a:cxn>
                <a:cxn ang="0">
                  <a:pos x="94" y="49"/>
                </a:cxn>
                <a:cxn ang="0">
                  <a:pos x="80" y="3"/>
                </a:cxn>
                <a:cxn ang="0">
                  <a:pos x="77" y="0"/>
                </a:cxn>
                <a:cxn ang="0">
                  <a:pos x="79" y="46"/>
                </a:cxn>
                <a:cxn ang="0">
                  <a:pos x="72" y="46"/>
                </a:cxn>
                <a:cxn ang="0">
                  <a:pos x="66" y="50"/>
                </a:cxn>
                <a:cxn ang="0">
                  <a:pos x="60" y="61"/>
                </a:cxn>
                <a:cxn ang="0">
                  <a:pos x="34" y="61"/>
                </a:cxn>
                <a:cxn ang="0">
                  <a:pos x="29" y="50"/>
                </a:cxn>
                <a:cxn ang="0">
                  <a:pos x="22" y="46"/>
                </a:cxn>
                <a:cxn ang="0">
                  <a:pos x="6" y="46"/>
                </a:cxn>
                <a:cxn ang="0">
                  <a:pos x="17" y="4"/>
                </a:cxn>
                <a:cxn ang="0">
                  <a:pos x="77" y="4"/>
                </a:cxn>
                <a:cxn ang="0">
                  <a:pos x="88" y="46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9" y="46"/>
                </a:cxn>
              </a:cxnLst>
              <a:rect l="0" t="0" r="r" b="b"/>
              <a:pathLst>
                <a:path w="94" h="69">
                  <a:moveTo>
                    <a:pt x="7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1"/>
                    <a:pt x="14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2" y="53"/>
                    <a:pt x="3" y="54"/>
                    <a:pt x="4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9" y="67"/>
                    <a:pt x="31" y="69"/>
                    <a:pt x="34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3" y="69"/>
                    <a:pt x="66" y="67"/>
                    <a:pt x="67" y="6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1" y="54"/>
                    <a:pt x="92" y="53"/>
                    <a:pt x="93" y="52"/>
                  </a:cubicBezTo>
                  <a:cubicBezTo>
                    <a:pt x="94" y="51"/>
                    <a:pt x="94" y="50"/>
                    <a:pt x="94" y="49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1"/>
                    <a:pt x="78" y="0"/>
                    <a:pt x="77" y="0"/>
                  </a:cubicBezTo>
                  <a:close/>
                  <a:moveTo>
                    <a:pt x="79" y="46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0" y="46"/>
                    <a:pt x="67" y="48"/>
                    <a:pt x="66" y="5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7" y="48"/>
                    <a:pt x="25" y="46"/>
                    <a:pt x="22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8" y="46"/>
                    <a:pt x="88" y="46"/>
                    <a:pt x="88" y="46"/>
                  </a:cubicBezTo>
                  <a:lnTo>
                    <a:pt x="79" y="46"/>
                  </a:lnTo>
                  <a:close/>
                  <a:moveTo>
                    <a:pt x="79" y="46"/>
                  </a:moveTo>
                  <a:cubicBezTo>
                    <a:pt x="79" y="46"/>
                    <a:pt x="79" y="46"/>
                    <a:pt x="79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entury Gothic" panose="020B0502020202020204" pitchFamily="34" charset="0"/>
              </a:endParaRPr>
            </a:p>
          </p:txBody>
        </p:sp>
      </p:grpSp>
      <p:sp>
        <p:nvSpPr>
          <p:cNvPr id="155" name="Freeform 152"/>
          <p:cNvSpPr>
            <a:spLocks noEditPoints="1"/>
          </p:cNvSpPr>
          <p:nvPr/>
        </p:nvSpPr>
        <p:spPr bwMode="auto">
          <a:xfrm>
            <a:off x="6967112" y="2824217"/>
            <a:ext cx="551288" cy="422971"/>
          </a:xfrm>
          <a:custGeom>
            <a:avLst/>
            <a:gdLst/>
            <a:ahLst/>
            <a:cxnLst>
              <a:cxn ang="0">
                <a:pos x="113" y="3"/>
              </a:cxn>
              <a:cxn ang="0">
                <a:pos x="12" y="3"/>
              </a:cxn>
              <a:cxn ang="0">
                <a:pos x="6" y="84"/>
              </a:cxn>
              <a:cxn ang="0">
                <a:pos x="37" y="92"/>
              </a:cxn>
              <a:cxn ang="0">
                <a:pos x="63" y="96"/>
              </a:cxn>
              <a:cxn ang="0">
                <a:pos x="89" y="92"/>
              </a:cxn>
              <a:cxn ang="0">
                <a:pos x="120" y="84"/>
              </a:cxn>
              <a:cxn ang="0">
                <a:pos x="112" y="82"/>
              </a:cxn>
              <a:cxn ang="0">
                <a:pos x="13" y="11"/>
              </a:cxn>
              <a:cxn ang="0">
                <a:pos x="112" y="82"/>
              </a:cxn>
              <a:cxn ang="0">
                <a:pos x="53" y="34"/>
              </a:cxn>
              <a:cxn ang="0">
                <a:pos x="37" y="37"/>
              </a:cxn>
              <a:cxn ang="0">
                <a:pos x="34" y="46"/>
              </a:cxn>
              <a:cxn ang="0">
                <a:pos x="34" y="34"/>
              </a:cxn>
              <a:cxn ang="0">
                <a:pos x="53" y="30"/>
              </a:cxn>
              <a:cxn ang="0">
                <a:pos x="103" y="31"/>
              </a:cxn>
              <a:cxn ang="0">
                <a:pos x="103" y="20"/>
              </a:cxn>
              <a:cxn ang="0">
                <a:pos x="103" y="31"/>
              </a:cxn>
              <a:cxn ang="0">
                <a:pos x="105" y="25"/>
              </a:cxn>
              <a:cxn ang="0">
                <a:pos x="101" y="25"/>
              </a:cxn>
              <a:cxn ang="0">
                <a:pos x="113" y="60"/>
              </a:cxn>
              <a:cxn ang="0">
                <a:pos x="99" y="62"/>
              </a:cxn>
              <a:cxn ang="0">
                <a:pos x="99" y="58"/>
              </a:cxn>
              <a:cxn ang="0">
                <a:pos x="113" y="60"/>
              </a:cxn>
              <a:cxn ang="0">
                <a:pos x="111" y="50"/>
              </a:cxn>
              <a:cxn ang="0">
                <a:pos x="97" y="48"/>
              </a:cxn>
              <a:cxn ang="0">
                <a:pos x="111" y="46"/>
              </a:cxn>
              <a:cxn ang="0">
                <a:pos x="109" y="71"/>
              </a:cxn>
              <a:cxn ang="0">
                <a:pos x="96" y="73"/>
              </a:cxn>
              <a:cxn ang="0">
                <a:pos x="96" y="69"/>
              </a:cxn>
              <a:cxn ang="0">
                <a:pos x="109" y="71"/>
              </a:cxn>
              <a:cxn ang="0">
                <a:pos x="55" y="15"/>
              </a:cxn>
              <a:cxn ang="0">
                <a:pos x="21" y="21"/>
              </a:cxn>
              <a:cxn ang="0">
                <a:pos x="24" y="74"/>
              </a:cxn>
              <a:cxn ang="0">
                <a:pos x="87" y="74"/>
              </a:cxn>
              <a:cxn ang="0">
                <a:pos x="89" y="21"/>
              </a:cxn>
              <a:cxn ang="0">
                <a:pos x="86" y="70"/>
              </a:cxn>
              <a:cxn ang="0">
                <a:pos x="25" y="22"/>
              </a:cxn>
              <a:cxn ang="0">
                <a:pos x="86" y="70"/>
              </a:cxn>
              <a:cxn ang="0">
                <a:pos x="86" y="70"/>
              </a:cxn>
            </a:cxnLst>
            <a:rect l="0" t="0" r="r" b="b"/>
            <a:pathLst>
              <a:path w="126" h="96">
                <a:moveTo>
                  <a:pt x="120" y="9"/>
                </a:moveTo>
                <a:cubicBezTo>
                  <a:pt x="119" y="6"/>
                  <a:pt x="116" y="4"/>
                  <a:pt x="113" y="3"/>
                </a:cubicBezTo>
                <a:cubicBezTo>
                  <a:pt x="97" y="1"/>
                  <a:pt x="80" y="0"/>
                  <a:pt x="63" y="0"/>
                </a:cubicBezTo>
                <a:cubicBezTo>
                  <a:pt x="46" y="0"/>
                  <a:pt x="29" y="1"/>
                  <a:pt x="12" y="3"/>
                </a:cubicBezTo>
                <a:cubicBezTo>
                  <a:pt x="9" y="4"/>
                  <a:pt x="7" y="6"/>
                  <a:pt x="6" y="9"/>
                </a:cubicBezTo>
                <a:cubicBezTo>
                  <a:pt x="0" y="34"/>
                  <a:pt x="0" y="59"/>
                  <a:pt x="6" y="84"/>
                </a:cubicBezTo>
                <a:cubicBezTo>
                  <a:pt x="7" y="87"/>
                  <a:pt x="9" y="89"/>
                  <a:pt x="12" y="89"/>
                </a:cubicBezTo>
                <a:cubicBezTo>
                  <a:pt x="21" y="90"/>
                  <a:pt x="29" y="91"/>
                  <a:pt x="37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5"/>
                  <a:pt x="48" y="96"/>
                  <a:pt x="63" y="96"/>
                </a:cubicBezTo>
                <a:cubicBezTo>
                  <a:pt x="78" y="96"/>
                  <a:pt x="90" y="95"/>
                  <a:pt x="90" y="92"/>
                </a:cubicBezTo>
                <a:cubicBezTo>
                  <a:pt x="90" y="92"/>
                  <a:pt x="89" y="92"/>
                  <a:pt x="89" y="92"/>
                </a:cubicBezTo>
                <a:cubicBezTo>
                  <a:pt x="97" y="91"/>
                  <a:pt x="105" y="90"/>
                  <a:pt x="113" y="89"/>
                </a:cubicBezTo>
                <a:cubicBezTo>
                  <a:pt x="116" y="89"/>
                  <a:pt x="119" y="87"/>
                  <a:pt x="120" y="84"/>
                </a:cubicBezTo>
                <a:cubicBezTo>
                  <a:pt x="126" y="59"/>
                  <a:pt x="126" y="34"/>
                  <a:pt x="120" y="9"/>
                </a:cubicBezTo>
                <a:close/>
                <a:moveTo>
                  <a:pt x="112" y="82"/>
                </a:moveTo>
                <a:cubicBezTo>
                  <a:pt x="79" y="86"/>
                  <a:pt x="46" y="86"/>
                  <a:pt x="13" y="82"/>
                </a:cubicBezTo>
                <a:cubicBezTo>
                  <a:pt x="8" y="58"/>
                  <a:pt x="8" y="35"/>
                  <a:pt x="13" y="11"/>
                </a:cubicBezTo>
                <a:cubicBezTo>
                  <a:pt x="46" y="7"/>
                  <a:pt x="79" y="7"/>
                  <a:pt x="112" y="11"/>
                </a:cubicBezTo>
                <a:cubicBezTo>
                  <a:pt x="118" y="35"/>
                  <a:pt x="118" y="58"/>
                  <a:pt x="112" y="82"/>
                </a:cubicBezTo>
                <a:close/>
                <a:moveTo>
                  <a:pt x="55" y="32"/>
                </a:moveTo>
                <a:cubicBezTo>
                  <a:pt x="55" y="33"/>
                  <a:pt x="54" y="34"/>
                  <a:pt x="53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8" y="35"/>
                  <a:pt x="37" y="36"/>
                  <a:pt x="37" y="37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6"/>
                  <a:pt x="35" y="46"/>
                  <a:pt x="34" y="46"/>
                </a:cubicBezTo>
                <a:cubicBezTo>
                  <a:pt x="33" y="46"/>
                  <a:pt x="32" y="46"/>
                  <a:pt x="32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3"/>
                  <a:pt x="35" y="32"/>
                  <a:pt x="36" y="32"/>
                </a:cubicBezTo>
                <a:cubicBezTo>
                  <a:pt x="53" y="30"/>
                  <a:pt x="53" y="30"/>
                  <a:pt x="53" y="30"/>
                </a:cubicBezTo>
                <a:cubicBezTo>
                  <a:pt x="54" y="30"/>
                  <a:pt x="55" y="31"/>
                  <a:pt x="55" y="32"/>
                </a:cubicBezTo>
                <a:close/>
                <a:moveTo>
                  <a:pt x="103" y="31"/>
                </a:moveTo>
                <a:cubicBezTo>
                  <a:pt x="106" y="31"/>
                  <a:pt x="109" y="29"/>
                  <a:pt x="109" y="25"/>
                </a:cubicBezTo>
                <a:cubicBezTo>
                  <a:pt x="109" y="22"/>
                  <a:pt x="106" y="20"/>
                  <a:pt x="103" y="20"/>
                </a:cubicBezTo>
                <a:cubicBezTo>
                  <a:pt x="100" y="20"/>
                  <a:pt x="97" y="22"/>
                  <a:pt x="97" y="25"/>
                </a:cubicBezTo>
                <a:cubicBezTo>
                  <a:pt x="97" y="29"/>
                  <a:pt x="100" y="31"/>
                  <a:pt x="103" y="31"/>
                </a:cubicBezTo>
                <a:close/>
                <a:moveTo>
                  <a:pt x="103" y="23"/>
                </a:moveTo>
                <a:cubicBezTo>
                  <a:pt x="104" y="23"/>
                  <a:pt x="105" y="24"/>
                  <a:pt x="105" y="25"/>
                </a:cubicBezTo>
                <a:cubicBezTo>
                  <a:pt x="105" y="26"/>
                  <a:pt x="104" y="27"/>
                  <a:pt x="103" y="27"/>
                </a:cubicBezTo>
                <a:cubicBezTo>
                  <a:pt x="102" y="27"/>
                  <a:pt x="101" y="26"/>
                  <a:pt x="101" y="25"/>
                </a:cubicBezTo>
                <a:cubicBezTo>
                  <a:pt x="101" y="24"/>
                  <a:pt x="102" y="23"/>
                  <a:pt x="103" y="23"/>
                </a:cubicBezTo>
                <a:close/>
                <a:moveTo>
                  <a:pt x="113" y="60"/>
                </a:moveTo>
                <a:cubicBezTo>
                  <a:pt x="113" y="61"/>
                  <a:pt x="112" y="62"/>
                  <a:pt x="111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2"/>
                  <a:pt x="97" y="61"/>
                  <a:pt x="97" y="60"/>
                </a:cubicBezTo>
                <a:cubicBezTo>
                  <a:pt x="97" y="59"/>
                  <a:pt x="98" y="58"/>
                  <a:pt x="99" y="58"/>
                </a:cubicBezTo>
                <a:cubicBezTo>
                  <a:pt x="111" y="58"/>
                  <a:pt x="111" y="58"/>
                  <a:pt x="111" y="58"/>
                </a:cubicBezTo>
                <a:cubicBezTo>
                  <a:pt x="112" y="58"/>
                  <a:pt x="113" y="59"/>
                  <a:pt x="113" y="60"/>
                </a:cubicBezTo>
                <a:close/>
                <a:moveTo>
                  <a:pt x="113" y="48"/>
                </a:moveTo>
                <a:cubicBezTo>
                  <a:pt x="113" y="49"/>
                  <a:pt x="112" y="50"/>
                  <a:pt x="111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98" y="50"/>
                  <a:pt x="97" y="49"/>
                  <a:pt x="97" y="48"/>
                </a:cubicBezTo>
                <a:cubicBezTo>
                  <a:pt x="97" y="47"/>
                  <a:pt x="98" y="46"/>
                  <a:pt x="99" y="46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2" y="46"/>
                  <a:pt x="113" y="47"/>
                  <a:pt x="113" y="48"/>
                </a:cubicBezTo>
                <a:close/>
                <a:moveTo>
                  <a:pt x="109" y="71"/>
                </a:moveTo>
                <a:cubicBezTo>
                  <a:pt x="109" y="72"/>
                  <a:pt x="108" y="73"/>
                  <a:pt x="107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4" y="73"/>
                  <a:pt x="94" y="72"/>
                  <a:pt x="94" y="71"/>
                </a:cubicBezTo>
                <a:cubicBezTo>
                  <a:pt x="94" y="70"/>
                  <a:pt x="94" y="69"/>
                  <a:pt x="96" y="69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8" y="69"/>
                  <a:pt x="109" y="70"/>
                  <a:pt x="109" y="71"/>
                </a:cubicBezTo>
                <a:close/>
                <a:moveTo>
                  <a:pt x="87" y="18"/>
                </a:moveTo>
                <a:cubicBezTo>
                  <a:pt x="76" y="16"/>
                  <a:pt x="66" y="15"/>
                  <a:pt x="55" y="15"/>
                </a:cubicBezTo>
                <a:cubicBezTo>
                  <a:pt x="45" y="15"/>
                  <a:pt x="34" y="16"/>
                  <a:pt x="24" y="18"/>
                </a:cubicBezTo>
                <a:cubicBezTo>
                  <a:pt x="23" y="18"/>
                  <a:pt x="21" y="19"/>
                  <a:pt x="21" y="21"/>
                </a:cubicBezTo>
                <a:cubicBezTo>
                  <a:pt x="16" y="37"/>
                  <a:pt x="16" y="55"/>
                  <a:pt x="21" y="71"/>
                </a:cubicBezTo>
                <a:cubicBezTo>
                  <a:pt x="21" y="73"/>
                  <a:pt x="23" y="74"/>
                  <a:pt x="24" y="74"/>
                </a:cubicBezTo>
                <a:cubicBezTo>
                  <a:pt x="34" y="76"/>
                  <a:pt x="45" y="77"/>
                  <a:pt x="55" y="77"/>
                </a:cubicBezTo>
                <a:cubicBezTo>
                  <a:pt x="66" y="77"/>
                  <a:pt x="76" y="76"/>
                  <a:pt x="87" y="74"/>
                </a:cubicBezTo>
                <a:cubicBezTo>
                  <a:pt x="88" y="74"/>
                  <a:pt x="89" y="73"/>
                  <a:pt x="89" y="71"/>
                </a:cubicBezTo>
                <a:cubicBezTo>
                  <a:pt x="95" y="55"/>
                  <a:pt x="95" y="37"/>
                  <a:pt x="89" y="21"/>
                </a:cubicBezTo>
                <a:cubicBezTo>
                  <a:pt x="89" y="19"/>
                  <a:pt x="88" y="18"/>
                  <a:pt x="87" y="18"/>
                </a:cubicBezTo>
                <a:close/>
                <a:moveTo>
                  <a:pt x="86" y="70"/>
                </a:moveTo>
                <a:cubicBezTo>
                  <a:pt x="65" y="74"/>
                  <a:pt x="45" y="74"/>
                  <a:pt x="25" y="70"/>
                </a:cubicBezTo>
                <a:cubicBezTo>
                  <a:pt x="19" y="54"/>
                  <a:pt x="19" y="38"/>
                  <a:pt x="25" y="22"/>
                </a:cubicBezTo>
                <a:cubicBezTo>
                  <a:pt x="45" y="18"/>
                  <a:pt x="65" y="18"/>
                  <a:pt x="86" y="22"/>
                </a:cubicBezTo>
                <a:cubicBezTo>
                  <a:pt x="91" y="38"/>
                  <a:pt x="91" y="54"/>
                  <a:pt x="86" y="70"/>
                </a:cubicBezTo>
                <a:close/>
                <a:moveTo>
                  <a:pt x="86" y="70"/>
                </a:moveTo>
                <a:cubicBezTo>
                  <a:pt x="86" y="70"/>
                  <a:pt x="86" y="70"/>
                  <a:pt x="86" y="7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56" name="Freeform 153"/>
          <p:cNvSpPr>
            <a:spLocks noEditPoints="1"/>
          </p:cNvSpPr>
          <p:nvPr/>
        </p:nvSpPr>
        <p:spPr bwMode="auto">
          <a:xfrm>
            <a:off x="6984936" y="4967405"/>
            <a:ext cx="515640" cy="522771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29B7A3F-E880-4944-A413-C2F6B5DBE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1578" r="57798" b="11105"/>
          <a:stretch/>
        </p:blipFill>
        <p:spPr>
          <a:xfrm>
            <a:off x="107609" y="60263"/>
            <a:ext cx="1178799" cy="1248140"/>
          </a:xfrm>
          <a:prstGeom prst="rect">
            <a:avLst/>
          </a:prstGeom>
        </p:spPr>
      </p:pic>
      <p:sp>
        <p:nvSpPr>
          <p:cNvPr id="28" name="Right Triangle 14"/>
          <p:cNvSpPr/>
          <p:nvPr/>
        </p:nvSpPr>
        <p:spPr bwMode="auto">
          <a:xfrm rot="16200000">
            <a:off x="10668000" y="5431768"/>
            <a:ext cx="1219200" cy="12192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21" y="477655"/>
            <a:ext cx="11157817" cy="660511"/>
          </a:xfrm>
        </p:spPr>
        <p:txBody>
          <a:bodyPr>
            <a:normAutofit fontScale="90000"/>
          </a:bodyPr>
          <a:lstStyle/>
          <a:p>
            <a: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ГЛОБАЛЬНЫЕ ТРЕНДЫ, </a:t>
            </a:r>
            <a:b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МЕНЯЮЩИЕ РЕАЛЬНОСТЬ</a:t>
            </a:r>
          </a:p>
        </p:txBody>
      </p:sp>
      <p:sp>
        <p:nvSpPr>
          <p:cNvPr id="5" name="Freeform 60"/>
          <p:cNvSpPr>
            <a:spLocks/>
          </p:cNvSpPr>
          <p:nvPr/>
        </p:nvSpPr>
        <p:spPr bwMode="auto">
          <a:xfrm>
            <a:off x="6100074" y="2468629"/>
            <a:ext cx="1450429" cy="1342081"/>
          </a:xfrm>
          <a:custGeom>
            <a:avLst/>
            <a:gdLst/>
            <a:ahLst/>
            <a:cxnLst>
              <a:cxn ang="0">
                <a:pos x="301" y="174"/>
              </a:cxn>
              <a:cxn ang="0">
                <a:pos x="120" y="278"/>
              </a:cxn>
              <a:cxn ang="0">
                <a:pos x="0" y="209"/>
              </a:cxn>
              <a:cxn ang="0">
                <a:pos x="0" y="0"/>
              </a:cxn>
              <a:cxn ang="0">
                <a:pos x="301" y="174"/>
              </a:cxn>
            </a:cxnLst>
            <a:rect l="0" t="0" r="r" b="b"/>
            <a:pathLst>
              <a:path w="301" h="278">
                <a:moveTo>
                  <a:pt x="301" y="174"/>
                </a:moveTo>
                <a:cubicBezTo>
                  <a:pt x="120" y="278"/>
                  <a:pt x="120" y="278"/>
                  <a:pt x="120" y="278"/>
                </a:cubicBezTo>
                <a:cubicBezTo>
                  <a:pt x="96" y="236"/>
                  <a:pt x="51" y="209"/>
                  <a:pt x="0" y="209"/>
                </a:cubicBezTo>
                <a:cubicBezTo>
                  <a:pt x="0" y="0"/>
                  <a:pt x="0" y="0"/>
                  <a:pt x="0" y="0"/>
                </a:cubicBezTo>
                <a:cubicBezTo>
                  <a:pt x="129" y="0"/>
                  <a:pt x="241" y="70"/>
                  <a:pt x="301" y="17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8246779">
            <a:off x="6261402" y="3060351"/>
            <a:ext cx="898669" cy="225767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67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Тренд 2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61"/>
          <p:cNvSpPr>
            <a:spLocks/>
          </p:cNvSpPr>
          <p:nvPr/>
        </p:nvSpPr>
        <p:spPr bwMode="auto">
          <a:xfrm>
            <a:off x="6100074" y="4481751"/>
            <a:ext cx="1450429" cy="134907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301" y="105"/>
              </a:cxn>
              <a:cxn ang="0">
                <a:pos x="0" y="279"/>
              </a:cxn>
              <a:cxn ang="0">
                <a:pos x="0" y="70"/>
              </a:cxn>
              <a:cxn ang="0">
                <a:pos x="120" y="0"/>
              </a:cxn>
            </a:cxnLst>
            <a:rect l="0" t="0" r="r" b="b"/>
            <a:pathLst>
              <a:path w="301" h="279">
                <a:moveTo>
                  <a:pt x="120" y="0"/>
                </a:moveTo>
                <a:cubicBezTo>
                  <a:pt x="301" y="105"/>
                  <a:pt x="301" y="105"/>
                  <a:pt x="301" y="105"/>
                </a:cubicBezTo>
                <a:cubicBezTo>
                  <a:pt x="241" y="209"/>
                  <a:pt x="129" y="279"/>
                  <a:pt x="0" y="279"/>
                </a:cubicBezTo>
                <a:cubicBezTo>
                  <a:pt x="0" y="70"/>
                  <a:pt x="0" y="70"/>
                  <a:pt x="0" y="70"/>
                </a:cubicBezTo>
                <a:cubicBezTo>
                  <a:pt x="51" y="70"/>
                  <a:pt x="96" y="42"/>
                  <a:pt x="120" y="0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3353221" flipH="1">
            <a:off x="6218074" y="5060802"/>
            <a:ext cx="898671" cy="22576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67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Тренд 4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reeform 64"/>
          <p:cNvSpPr>
            <a:spLocks/>
          </p:cNvSpPr>
          <p:nvPr/>
        </p:nvSpPr>
        <p:spPr bwMode="auto">
          <a:xfrm>
            <a:off x="4653140" y="2468629"/>
            <a:ext cx="1446933" cy="1342081"/>
          </a:xfrm>
          <a:custGeom>
            <a:avLst/>
            <a:gdLst/>
            <a:ahLst/>
            <a:cxnLst>
              <a:cxn ang="0">
                <a:pos x="301" y="0"/>
              </a:cxn>
              <a:cxn ang="0">
                <a:pos x="301" y="209"/>
              </a:cxn>
              <a:cxn ang="0">
                <a:pos x="181" y="278"/>
              </a:cxn>
              <a:cxn ang="0">
                <a:pos x="0" y="174"/>
              </a:cxn>
              <a:cxn ang="0">
                <a:pos x="301" y="0"/>
              </a:cxn>
            </a:cxnLst>
            <a:rect l="0" t="0" r="r" b="b"/>
            <a:pathLst>
              <a:path w="301" h="278">
                <a:moveTo>
                  <a:pt x="301" y="0"/>
                </a:moveTo>
                <a:cubicBezTo>
                  <a:pt x="301" y="209"/>
                  <a:pt x="301" y="209"/>
                  <a:pt x="301" y="209"/>
                </a:cubicBezTo>
                <a:cubicBezTo>
                  <a:pt x="250" y="209"/>
                  <a:pt x="205" y="236"/>
                  <a:pt x="181" y="278"/>
                </a:cubicBezTo>
                <a:cubicBezTo>
                  <a:pt x="0" y="174"/>
                  <a:pt x="0" y="174"/>
                  <a:pt x="0" y="174"/>
                </a:cubicBezTo>
                <a:cubicBezTo>
                  <a:pt x="60" y="70"/>
                  <a:pt x="172" y="0"/>
                  <a:pt x="301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3353221" flipV="1">
            <a:off x="5070248" y="3017025"/>
            <a:ext cx="898669" cy="225767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67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Тренд 1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reeform 63"/>
          <p:cNvSpPr>
            <a:spLocks/>
          </p:cNvSpPr>
          <p:nvPr/>
        </p:nvSpPr>
        <p:spPr bwMode="auto">
          <a:xfrm>
            <a:off x="4653140" y="4481751"/>
            <a:ext cx="1446933" cy="1349072"/>
          </a:xfrm>
          <a:custGeom>
            <a:avLst/>
            <a:gdLst/>
            <a:ahLst/>
            <a:cxnLst>
              <a:cxn ang="0">
                <a:pos x="301" y="70"/>
              </a:cxn>
              <a:cxn ang="0">
                <a:pos x="301" y="279"/>
              </a:cxn>
              <a:cxn ang="0">
                <a:pos x="0" y="105"/>
              </a:cxn>
              <a:cxn ang="0">
                <a:pos x="181" y="0"/>
              </a:cxn>
              <a:cxn ang="0">
                <a:pos x="301" y="70"/>
              </a:cxn>
            </a:cxnLst>
            <a:rect l="0" t="0" r="r" b="b"/>
            <a:pathLst>
              <a:path w="301" h="279">
                <a:moveTo>
                  <a:pt x="301" y="70"/>
                </a:moveTo>
                <a:cubicBezTo>
                  <a:pt x="301" y="279"/>
                  <a:pt x="301" y="279"/>
                  <a:pt x="301" y="279"/>
                </a:cubicBezTo>
                <a:cubicBezTo>
                  <a:pt x="172" y="279"/>
                  <a:pt x="60" y="209"/>
                  <a:pt x="0" y="105"/>
                </a:cubicBezTo>
                <a:cubicBezTo>
                  <a:pt x="181" y="0"/>
                  <a:pt x="181" y="0"/>
                  <a:pt x="181" y="0"/>
                </a:cubicBezTo>
                <a:cubicBezTo>
                  <a:pt x="205" y="42"/>
                  <a:pt x="250" y="70"/>
                  <a:pt x="301" y="70"/>
                </a:cubicBezTo>
                <a:close/>
              </a:path>
            </a:pathLst>
          </a:custGeom>
          <a:solidFill>
            <a:schemeClr val="accent5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8246779" flipH="1" flipV="1">
            <a:off x="5026921" y="5017475"/>
            <a:ext cx="898671" cy="225767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67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Тренд 5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Freeform 66"/>
          <p:cNvSpPr>
            <a:spLocks/>
          </p:cNvSpPr>
          <p:nvPr/>
        </p:nvSpPr>
        <p:spPr bwMode="auto">
          <a:xfrm>
            <a:off x="4425964" y="3307429"/>
            <a:ext cx="1097432" cy="1681099"/>
          </a:xfrm>
          <a:custGeom>
            <a:avLst/>
            <a:gdLst/>
            <a:ahLst/>
            <a:cxnLst>
              <a:cxn ang="0">
                <a:pos x="228" y="243"/>
              </a:cxn>
              <a:cxn ang="0">
                <a:pos x="47" y="348"/>
              </a:cxn>
              <a:cxn ang="0">
                <a:pos x="0" y="174"/>
              </a:cxn>
              <a:cxn ang="0">
                <a:pos x="47" y="0"/>
              </a:cxn>
              <a:cxn ang="0">
                <a:pos x="228" y="104"/>
              </a:cxn>
              <a:cxn ang="0">
                <a:pos x="209" y="174"/>
              </a:cxn>
              <a:cxn ang="0">
                <a:pos x="228" y="243"/>
              </a:cxn>
            </a:cxnLst>
            <a:rect l="0" t="0" r="r" b="b"/>
            <a:pathLst>
              <a:path w="228" h="348">
                <a:moveTo>
                  <a:pt x="228" y="243"/>
                </a:moveTo>
                <a:cubicBezTo>
                  <a:pt x="47" y="348"/>
                  <a:pt x="47" y="348"/>
                  <a:pt x="47" y="348"/>
                </a:cubicBezTo>
                <a:cubicBezTo>
                  <a:pt x="17" y="296"/>
                  <a:pt x="0" y="237"/>
                  <a:pt x="0" y="174"/>
                </a:cubicBezTo>
                <a:cubicBezTo>
                  <a:pt x="0" y="110"/>
                  <a:pt x="17" y="51"/>
                  <a:pt x="47" y="0"/>
                </a:cubicBezTo>
                <a:cubicBezTo>
                  <a:pt x="228" y="104"/>
                  <a:pt x="228" y="104"/>
                  <a:pt x="228" y="104"/>
                </a:cubicBezTo>
                <a:cubicBezTo>
                  <a:pt x="216" y="124"/>
                  <a:pt x="209" y="148"/>
                  <a:pt x="209" y="174"/>
                </a:cubicBezTo>
                <a:cubicBezTo>
                  <a:pt x="209" y="199"/>
                  <a:pt x="216" y="223"/>
                  <a:pt x="228" y="243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4482551" y="4030046"/>
            <a:ext cx="898669" cy="225767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67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Тренд 6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680244" y="3307429"/>
            <a:ext cx="1097432" cy="1681099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228" y="174"/>
              </a:cxn>
              <a:cxn ang="0">
                <a:pos x="181" y="348"/>
              </a:cxn>
              <a:cxn ang="0">
                <a:pos x="0" y="243"/>
              </a:cxn>
              <a:cxn ang="0">
                <a:pos x="19" y="174"/>
              </a:cxn>
              <a:cxn ang="0">
                <a:pos x="0" y="104"/>
              </a:cxn>
              <a:cxn ang="0">
                <a:pos x="181" y="0"/>
              </a:cxn>
            </a:cxnLst>
            <a:rect l="0" t="0" r="r" b="b"/>
            <a:pathLst>
              <a:path w="228" h="348">
                <a:moveTo>
                  <a:pt x="181" y="0"/>
                </a:moveTo>
                <a:cubicBezTo>
                  <a:pt x="211" y="51"/>
                  <a:pt x="228" y="110"/>
                  <a:pt x="228" y="174"/>
                </a:cubicBezTo>
                <a:cubicBezTo>
                  <a:pt x="228" y="237"/>
                  <a:pt x="211" y="296"/>
                  <a:pt x="181" y="348"/>
                </a:cubicBezTo>
                <a:cubicBezTo>
                  <a:pt x="0" y="243"/>
                  <a:pt x="0" y="243"/>
                  <a:pt x="0" y="243"/>
                </a:cubicBezTo>
                <a:cubicBezTo>
                  <a:pt x="12" y="223"/>
                  <a:pt x="19" y="199"/>
                  <a:pt x="19" y="174"/>
                </a:cubicBezTo>
                <a:cubicBezTo>
                  <a:pt x="19" y="148"/>
                  <a:pt x="12" y="124"/>
                  <a:pt x="0" y="104"/>
                </a:cubicBezTo>
                <a:lnTo>
                  <a:pt x="181" y="0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6836624" y="4030046"/>
            <a:ext cx="898669" cy="225767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67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Тренд 3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74005" y="2886786"/>
            <a:ext cx="853440" cy="211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76195" y="2886786"/>
            <a:ext cx="853440" cy="211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23247" y="4142744"/>
            <a:ext cx="853440" cy="211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26955" y="4142744"/>
            <a:ext cx="853440" cy="211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74005" y="5410548"/>
            <a:ext cx="853440" cy="211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76195" y="5410548"/>
            <a:ext cx="853440" cy="211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nhaltsplatzhalter 4"/>
          <p:cNvSpPr txBox="1">
            <a:spLocks/>
          </p:cNvSpPr>
          <p:nvPr/>
        </p:nvSpPr>
        <p:spPr>
          <a:xfrm>
            <a:off x="758159" y="2465564"/>
            <a:ext cx="2906248" cy="820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Рост </a:t>
            </a: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сложности</a:t>
            </a:r>
          </a:p>
        </p:txBody>
      </p:sp>
      <p:sp>
        <p:nvSpPr>
          <p:cNvPr id="24" name="Inhaltsplatzhalter 4"/>
          <p:cNvSpPr txBox="1">
            <a:spLocks/>
          </p:cNvSpPr>
          <p:nvPr/>
        </p:nvSpPr>
        <p:spPr>
          <a:xfrm>
            <a:off x="8536845" y="2465565"/>
            <a:ext cx="2911812" cy="1231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Цифровизация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всех сфер жизни</a:t>
            </a:r>
          </a:p>
        </p:txBody>
      </p:sp>
      <p:sp>
        <p:nvSpPr>
          <p:cNvPr id="25" name="Inhaltsplatzhalter 4"/>
          <p:cNvSpPr txBox="1">
            <a:spLocks/>
          </p:cNvSpPr>
          <p:nvPr/>
        </p:nvSpPr>
        <p:spPr>
          <a:xfrm>
            <a:off x="150357" y="3746373"/>
            <a:ext cx="2999243" cy="820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Демографические изменения</a:t>
            </a:r>
          </a:p>
        </p:txBody>
      </p:sp>
      <p:sp>
        <p:nvSpPr>
          <p:cNvPr id="26" name="Inhaltsplatzhalter 4"/>
          <p:cNvSpPr txBox="1">
            <a:spLocks/>
          </p:cNvSpPr>
          <p:nvPr/>
        </p:nvSpPr>
        <p:spPr>
          <a:xfrm>
            <a:off x="9181457" y="3746374"/>
            <a:ext cx="2705743" cy="1231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Автоматизация и роботизация труда </a:t>
            </a:r>
          </a:p>
        </p:txBody>
      </p:sp>
      <p:sp>
        <p:nvSpPr>
          <p:cNvPr id="27" name="Inhaltsplatzhalter 4"/>
          <p:cNvSpPr txBox="1">
            <a:spLocks/>
          </p:cNvSpPr>
          <p:nvPr/>
        </p:nvSpPr>
        <p:spPr>
          <a:xfrm>
            <a:off x="758159" y="4997097"/>
            <a:ext cx="2906248" cy="410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Сетевизация</a:t>
            </a:r>
            <a:endParaRPr lang="ru-RU" sz="2667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Inhaltsplatzhalter 4"/>
          <p:cNvSpPr txBox="1">
            <a:spLocks/>
          </p:cNvSpPr>
          <p:nvPr/>
        </p:nvSpPr>
        <p:spPr>
          <a:xfrm>
            <a:off x="8536845" y="5407353"/>
            <a:ext cx="2911812" cy="410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67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Экологизация</a:t>
            </a:r>
            <a:endParaRPr lang="ru-RU" sz="2667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29B7A3F-E880-4944-A413-C2F6B5DBE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1578" r="57798" b="11105"/>
          <a:stretch/>
        </p:blipFill>
        <p:spPr>
          <a:xfrm>
            <a:off x="107609" y="60263"/>
            <a:ext cx="1178799" cy="1248140"/>
          </a:xfrm>
          <a:prstGeom prst="rect">
            <a:avLst/>
          </a:prstGeom>
        </p:spPr>
      </p:pic>
      <p:sp>
        <p:nvSpPr>
          <p:cNvPr id="31" name="Right Triangle 14"/>
          <p:cNvSpPr/>
          <p:nvPr/>
        </p:nvSpPr>
        <p:spPr bwMode="auto">
          <a:xfrm rot="16200000">
            <a:off x="10668000" y="5431768"/>
            <a:ext cx="1219200" cy="12192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 bwMode="auto">
          <a:xfrm>
            <a:off x="703438" y="3237655"/>
            <a:ext cx="1659309" cy="853707"/>
          </a:xfrm>
          <a:prstGeom prst="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35" name="Isosceles Triangle 34"/>
          <p:cNvSpPr/>
          <p:nvPr/>
        </p:nvSpPr>
        <p:spPr bwMode="auto">
          <a:xfrm>
            <a:off x="2984892" y="3237655"/>
            <a:ext cx="1659309" cy="853707"/>
          </a:xfrm>
          <a:prstGeom prst="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5266347" y="3237655"/>
            <a:ext cx="1659309" cy="853707"/>
          </a:xfrm>
          <a:prstGeom prst="triangl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7547802" y="3237655"/>
            <a:ext cx="1659309" cy="853707"/>
          </a:xfrm>
          <a:prstGeom prst="triangl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9829255" y="3237655"/>
            <a:ext cx="1659309" cy="853707"/>
          </a:xfrm>
          <a:prstGeom prst="triangl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 rot="10800000">
            <a:off x="9829256" y="4201500"/>
            <a:ext cx="1659307" cy="85370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 rot="10800000">
            <a:off x="703439" y="4201500"/>
            <a:ext cx="1659307" cy="85370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 rot="10800000">
            <a:off x="7547801" y="4201500"/>
            <a:ext cx="1659307" cy="85370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 rot="10800000">
            <a:off x="5266347" y="4201500"/>
            <a:ext cx="1659307" cy="85370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 rot="10800000">
            <a:off x="2984892" y="4201500"/>
            <a:ext cx="1659307" cy="85370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45" name="Footer Text"/>
          <p:cNvSpPr txBox="1"/>
          <p:nvPr/>
        </p:nvSpPr>
        <p:spPr>
          <a:xfrm>
            <a:off x="510691" y="2016477"/>
            <a:ext cx="2034157" cy="8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Управление концентрацией и вниманием</a:t>
            </a:r>
            <a:endParaRPr lang="en-US" sz="1333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Footer Text"/>
          <p:cNvSpPr txBox="1"/>
          <p:nvPr/>
        </p:nvSpPr>
        <p:spPr>
          <a:xfrm>
            <a:off x="2796998" y="2016477"/>
            <a:ext cx="2034157" cy="8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67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Эмпатия</a:t>
            </a:r>
            <a:r>
              <a:rPr lang="ru-RU" sz="1867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и эмоциональный интеллект</a:t>
            </a:r>
            <a:endParaRPr lang="en-US" sz="1333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Footer Text"/>
          <p:cNvSpPr txBox="1"/>
          <p:nvPr/>
        </p:nvSpPr>
        <p:spPr>
          <a:xfrm>
            <a:off x="5083306" y="2018189"/>
            <a:ext cx="2034157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Творческие способности</a:t>
            </a:r>
            <a:endParaRPr lang="en-US" sz="1333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Footer Text"/>
          <p:cNvSpPr txBox="1"/>
          <p:nvPr/>
        </p:nvSpPr>
        <p:spPr>
          <a:xfrm>
            <a:off x="7369614" y="2016476"/>
            <a:ext cx="2142686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Сотрудничество</a:t>
            </a:r>
            <a:endParaRPr lang="en-US" sz="1333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Footer Text"/>
          <p:cNvSpPr txBox="1"/>
          <p:nvPr/>
        </p:nvSpPr>
        <p:spPr>
          <a:xfrm>
            <a:off x="9655920" y="2016477"/>
            <a:ext cx="2034157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Мышление</a:t>
            </a:r>
            <a:endParaRPr lang="en-US" sz="1333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Footer Text"/>
          <p:cNvSpPr txBox="1"/>
          <p:nvPr/>
        </p:nvSpPr>
        <p:spPr>
          <a:xfrm>
            <a:off x="510691" y="5165348"/>
            <a:ext cx="2034157" cy="8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Работа в междисциплинарных средах</a:t>
            </a:r>
            <a:endParaRPr lang="en-US" sz="13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Footer Text"/>
          <p:cNvSpPr txBox="1"/>
          <p:nvPr/>
        </p:nvSpPr>
        <p:spPr>
          <a:xfrm>
            <a:off x="2796998" y="5165347"/>
            <a:ext cx="2034157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Грамотности </a:t>
            </a:r>
          </a:p>
          <a:p>
            <a:pPr algn="ctr"/>
            <a:r>
              <a:rPr lang="ru-RU" sz="18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21 века</a:t>
            </a:r>
            <a:endParaRPr lang="en-US" sz="13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Footer Text"/>
          <p:cNvSpPr txBox="1"/>
          <p:nvPr/>
        </p:nvSpPr>
        <p:spPr>
          <a:xfrm>
            <a:off x="5083306" y="5167061"/>
            <a:ext cx="2034157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Навыки в сфере ИКТ и медиа</a:t>
            </a:r>
            <a:endParaRPr lang="en-US" sz="13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Footer Text"/>
          <p:cNvSpPr txBox="1"/>
          <p:nvPr/>
        </p:nvSpPr>
        <p:spPr>
          <a:xfrm>
            <a:off x="7369614" y="5165347"/>
            <a:ext cx="2034157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Гибкость и адаптивность</a:t>
            </a:r>
            <a:endParaRPr lang="en-US" sz="13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Footer Text"/>
          <p:cNvSpPr txBox="1"/>
          <p:nvPr/>
        </p:nvSpPr>
        <p:spPr>
          <a:xfrm>
            <a:off x="9655920" y="5165347"/>
            <a:ext cx="2034157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Способность учиться</a:t>
            </a:r>
            <a:endParaRPr lang="en-US" sz="13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513821" y="477655"/>
            <a:ext cx="11157817" cy="660511"/>
          </a:xfrm>
        </p:spPr>
        <p:txBody>
          <a:bodyPr>
            <a:normAutofit fontScale="90000"/>
          </a:bodyPr>
          <a:lstStyle/>
          <a:p>
            <a: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ОСНОВНЫЕ НАВЫКИ И БАЗОВЫЕ ГРАМОТНОСТИ </a:t>
            </a:r>
            <a:r>
              <a:rPr lang="en-US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XXI</a:t>
            </a:r>
            <a:r>
              <a:rPr lang="ru-RU" sz="42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ВЕКА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629B7A3F-E880-4944-A413-C2F6B5DBE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1578" r="57798" b="11105"/>
          <a:stretch/>
        </p:blipFill>
        <p:spPr>
          <a:xfrm>
            <a:off x="107609" y="60263"/>
            <a:ext cx="1178799" cy="12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B2D3A9-6F4D-344C-9378-75484DCB9681}"/>
              </a:ext>
            </a:extLst>
          </p:cNvPr>
          <p:cNvSpPr/>
          <p:nvPr/>
        </p:nvSpPr>
        <p:spPr>
          <a:xfrm>
            <a:off x="609601" y="1348006"/>
            <a:ext cx="812801" cy="741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B9D3BC8-4C2E-D642-88E4-84578137B50B}"/>
              </a:ext>
            </a:extLst>
          </p:cNvPr>
          <p:cNvSpPr/>
          <p:nvPr/>
        </p:nvSpPr>
        <p:spPr>
          <a:xfrm>
            <a:off x="609601" y="2241740"/>
            <a:ext cx="812801" cy="7416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076D6E-3CB7-EA4F-ABFD-595DE2B0EE21}"/>
              </a:ext>
            </a:extLst>
          </p:cNvPr>
          <p:cNvSpPr/>
          <p:nvPr/>
        </p:nvSpPr>
        <p:spPr>
          <a:xfrm>
            <a:off x="609601" y="3135473"/>
            <a:ext cx="812801" cy="7416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5CD267-2D39-FE4D-BC18-DAEEB463CDD3}"/>
              </a:ext>
            </a:extLst>
          </p:cNvPr>
          <p:cNvSpPr/>
          <p:nvPr/>
        </p:nvSpPr>
        <p:spPr>
          <a:xfrm>
            <a:off x="609601" y="4029206"/>
            <a:ext cx="812801" cy="7416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75A980-2741-5448-BD3E-04D26523D23F}"/>
              </a:ext>
            </a:extLst>
          </p:cNvPr>
          <p:cNvSpPr/>
          <p:nvPr/>
        </p:nvSpPr>
        <p:spPr>
          <a:xfrm>
            <a:off x="609601" y="4922941"/>
            <a:ext cx="812801" cy="7416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DA5C09-0AA0-3A46-98D0-C4584C233D3D}"/>
              </a:ext>
            </a:extLst>
          </p:cNvPr>
          <p:cNvSpPr/>
          <p:nvPr/>
        </p:nvSpPr>
        <p:spPr>
          <a:xfrm>
            <a:off x="1524000" y="1342514"/>
            <a:ext cx="9818840" cy="7416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Мы не можем научить людей креативности, предоставляя им стандартные задачи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07B2946-65C5-5F42-A91F-56D2D1645332}"/>
              </a:ext>
            </a:extLst>
          </p:cNvPr>
          <p:cNvSpPr txBox="1"/>
          <p:nvPr/>
        </p:nvSpPr>
        <p:spPr>
          <a:xfrm>
            <a:off x="1239962" y="167460"/>
            <a:ext cx="1006223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4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Образование для нового сложного мира: «чему учить?» </a:t>
            </a:r>
          </a:p>
          <a:p>
            <a:pPr defTabSz="914194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значит </a:t>
            </a:r>
            <a:r>
              <a:rPr lang="ru-RU" sz="2400" b="1" dirty="0">
                <a:solidFill>
                  <a:schemeClr val="accent4"/>
                </a:solidFill>
                <a:latin typeface="Century Gothic" panose="020B0502020202020204" pitchFamily="34" charset="0"/>
                <a:cs typeface="Poppins" pitchFamily="2" charset="77"/>
              </a:rPr>
              <a:t>«как учить?» </a:t>
            </a:r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  <a:sym typeface="Calibri"/>
              </a:rPr>
              <a:t>(м</a:t>
            </a:r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одель «индустриального» образования формирует «навыки прошлого», </a:t>
            </a:r>
          </a:p>
          <a:p>
            <a:pPr defTabSz="914194"/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а не «навыки будущего», готовит учащихся к реальности, которой уже нет!)</a:t>
            </a:r>
          </a:p>
          <a:p>
            <a:pPr defTabSz="914194"/>
            <a:endParaRPr lang="ru-RU" sz="2400" b="1" dirty="0">
              <a:solidFill>
                <a:schemeClr val="accent4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DC593C0-5875-44F1-94B4-EA9DC56ECA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1578" r="57798" b="11105"/>
          <a:stretch/>
        </p:blipFill>
        <p:spPr>
          <a:xfrm>
            <a:off x="355863" y="162285"/>
            <a:ext cx="884099" cy="936105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xmlns="" id="{F1DA5C09-0AA0-3A46-98D0-C4584C233D3D}"/>
              </a:ext>
            </a:extLst>
          </p:cNvPr>
          <p:cNvSpPr/>
          <p:nvPr/>
        </p:nvSpPr>
        <p:spPr>
          <a:xfrm>
            <a:off x="1473201" y="2241740"/>
            <a:ext cx="9818840" cy="7416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Мы не можем научить людей сотрудничеству и совместной работе, обращаясь к каждому из них индивидуально или ставя их в условие конкуренции друг с другом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xmlns="" id="{F1DA5C09-0AA0-3A46-98D0-C4584C233D3D}"/>
              </a:ext>
            </a:extLst>
          </p:cNvPr>
          <p:cNvSpPr/>
          <p:nvPr/>
        </p:nvSpPr>
        <p:spPr>
          <a:xfrm>
            <a:off x="1524000" y="3140553"/>
            <a:ext cx="9818840" cy="7416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Мы не можем научить людей </a:t>
            </a:r>
            <a:r>
              <a:rPr lang="ru-RU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эмпатии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 и эмоциональному интеллекту, избавляясь от эмоций в образовательном процессе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xmlns="" id="{F1DA5C09-0AA0-3A46-98D0-C4584C233D3D}"/>
              </a:ext>
            </a:extLst>
          </p:cNvPr>
          <p:cNvSpPr/>
          <p:nvPr/>
        </p:nvSpPr>
        <p:spPr>
          <a:xfrm>
            <a:off x="1483360" y="4044446"/>
            <a:ext cx="9818840" cy="7416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Мы не можем научить людей развивать медиа-грамотность или информационную гигиену, не допуская использование информационных технологий в учебных аудиториях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xmlns="" id="{F1DA5C09-0AA0-3A46-98D0-C4584C233D3D}"/>
              </a:ext>
            </a:extLst>
          </p:cNvPr>
          <p:cNvSpPr/>
          <p:nvPr/>
        </p:nvSpPr>
        <p:spPr>
          <a:xfrm>
            <a:off x="1524000" y="4948340"/>
            <a:ext cx="9818840" cy="7416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Мы не можем научить людей жить в балансе с биосферой, лишая их контакта с природой или постоянно называя природу «ресурсом»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xmlns="" id="{1775A980-2741-5448-BD3E-04D26523D23F}"/>
              </a:ext>
            </a:extLst>
          </p:cNvPr>
          <p:cNvSpPr/>
          <p:nvPr/>
        </p:nvSpPr>
        <p:spPr>
          <a:xfrm>
            <a:off x="609601" y="5811593"/>
            <a:ext cx="812801" cy="741609"/>
          </a:xfrm>
          <a:prstGeom prst="rect">
            <a:avLst/>
          </a:prstGeom>
          <a:solidFill>
            <a:srgbClr val="8FB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xmlns="" id="{F1DA5C09-0AA0-3A46-98D0-C4584C233D3D}"/>
              </a:ext>
            </a:extLst>
          </p:cNvPr>
          <p:cNvSpPr/>
          <p:nvPr/>
        </p:nvSpPr>
        <p:spPr>
          <a:xfrm>
            <a:off x="1524000" y="5836992"/>
            <a:ext cx="9818840" cy="7416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Мы не можем научить людей осознанности, если сами учителя не осознанны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5AFC749-B3FE-4F1A-A655-990657C62BCC}"/>
              </a:ext>
            </a:extLst>
          </p:cNvPr>
          <p:cNvSpPr txBox="1"/>
          <p:nvPr/>
        </p:nvSpPr>
        <p:spPr>
          <a:xfrm>
            <a:off x="9987356" y="6553202"/>
            <a:ext cx="2336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ru-RU" sz="1333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Источник</a:t>
            </a:r>
            <a:r>
              <a:rPr lang="en-US" sz="1333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ru-RU" sz="1333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доклады </a:t>
            </a:r>
            <a:r>
              <a:rPr lang="en-US" sz="1333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GEF</a:t>
            </a:r>
          </a:p>
        </p:txBody>
      </p:sp>
    </p:spTree>
    <p:extLst>
      <p:ext uri="{BB962C8B-B14F-4D97-AF65-F5344CB8AC3E}">
        <p14:creationId xmlns:p14="http://schemas.microsoft.com/office/powerpoint/2010/main" val="8556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603999" y="4919697"/>
            <a:ext cx="5061819" cy="511203"/>
            <a:chOff x="5166360" y="3817901"/>
            <a:chExt cx="2682240" cy="383402"/>
          </a:xfrm>
        </p:grpSpPr>
        <p:sp>
          <p:nvSpPr>
            <p:cNvPr id="104" name="Rectangle 103"/>
            <p:cNvSpPr/>
            <p:nvPr/>
          </p:nvSpPr>
          <p:spPr>
            <a:xfrm>
              <a:off x="5166360" y="3817902"/>
              <a:ext cx="808823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55-69 баллов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504412" y="3817901"/>
              <a:ext cx="344188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7,5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5310009" y="4201303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310009" y="4201303"/>
              <a:ext cx="340889" cy="0"/>
            </a:xfrm>
            <a:prstGeom prst="line">
              <a:avLst/>
            </a:prstGeom>
            <a:ln w="228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603999" y="4087554"/>
            <a:ext cx="5061819" cy="511201"/>
            <a:chOff x="5166360" y="3199318"/>
            <a:chExt cx="2682240" cy="383401"/>
          </a:xfrm>
        </p:grpSpPr>
        <p:sp>
          <p:nvSpPr>
            <p:cNvPr id="108" name="Rectangle 107"/>
            <p:cNvSpPr/>
            <p:nvPr/>
          </p:nvSpPr>
          <p:spPr>
            <a:xfrm>
              <a:off x="5166360" y="3199319"/>
              <a:ext cx="7527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35-54 балла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443254" y="3199318"/>
              <a:ext cx="40534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30,7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5310009" y="3582719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310009" y="3582719"/>
              <a:ext cx="1471476" cy="0"/>
            </a:xfrm>
            <a:prstGeom prst="line">
              <a:avLst/>
            </a:prstGeom>
            <a:ln w="2286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603999" y="3251237"/>
            <a:ext cx="5061819" cy="511203"/>
            <a:chOff x="5166360" y="2580734"/>
            <a:chExt cx="2682240" cy="383402"/>
          </a:xfrm>
        </p:grpSpPr>
        <p:sp>
          <p:nvSpPr>
            <p:cNvPr id="112" name="Rectangle 111"/>
            <p:cNvSpPr/>
            <p:nvPr/>
          </p:nvSpPr>
          <p:spPr>
            <a:xfrm>
              <a:off x="5166360" y="2580735"/>
              <a:ext cx="752761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16-34 балла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443254" y="2580734"/>
              <a:ext cx="405346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36,7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5310009" y="2964136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310009" y="2964136"/>
              <a:ext cx="1902176" cy="0"/>
            </a:xfrm>
            <a:prstGeom prst="line">
              <a:avLst/>
            </a:prstGeom>
            <a:ln w="228600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603999" y="2413000"/>
            <a:ext cx="5061819" cy="511203"/>
            <a:chOff x="5166360" y="1962150"/>
            <a:chExt cx="2682240" cy="383402"/>
          </a:xfrm>
        </p:grpSpPr>
        <p:sp>
          <p:nvSpPr>
            <p:cNvPr id="116" name="Rectangle 115"/>
            <p:cNvSpPr/>
            <p:nvPr/>
          </p:nvSpPr>
          <p:spPr>
            <a:xfrm>
              <a:off x="5166360" y="1962151"/>
              <a:ext cx="1126508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Меньше 15 баллов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443254" y="1962150"/>
              <a:ext cx="405346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23,9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5310009" y="2345552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310009" y="2345552"/>
              <a:ext cx="771589" cy="0"/>
            </a:xfrm>
            <a:prstGeom prst="line">
              <a:avLst/>
            </a:prstGeom>
            <a:ln w="228600" cap="rnd">
              <a:solidFill>
                <a:schemeClr val="accent4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Inhaltsplatzhalter 4"/>
          <p:cNvSpPr txBox="1">
            <a:spLocks/>
          </p:cNvSpPr>
          <p:nvPr/>
        </p:nvSpPr>
        <p:spPr>
          <a:xfrm>
            <a:off x="3826036" y="2686982"/>
            <a:ext cx="2611165" cy="3282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133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Очень плохо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Inhaltsplatzhalter 4"/>
          <p:cNvSpPr txBox="1">
            <a:spLocks/>
          </p:cNvSpPr>
          <p:nvPr/>
        </p:nvSpPr>
        <p:spPr>
          <a:xfrm>
            <a:off x="3860800" y="3641430"/>
            <a:ext cx="2611165" cy="3282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133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Плохо</a:t>
            </a:r>
            <a:endParaRPr lang="en-US" sz="1867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Inhaltsplatzhalter 4"/>
          <p:cNvSpPr txBox="1">
            <a:spLocks/>
          </p:cNvSpPr>
          <p:nvPr/>
        </p:nvSpPr>
        <p:spPr>
          <a:xfrm>
            <a:off x="3860800" y="4487968"/>
            <a:ext cx="2611165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Удовлетворительно</a:t>
            </a:r>
            <a:endParaRPr lang="en-US" sz="1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2" name="Inhaltsplatzhalter 4"/>
          <p:cNvSpPr txBox="1">
            <a:spLocks/>
          </p:cNvSpPr>
          <p:nvPr/>
        </p:nvSpPr>
        <p:spPr>
          <a:xfrm>
            <a:off x="3860800" y="5309886"/>
            <a:ext cx="2611165" cy="3282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133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Хорошо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289285" y="127111"/>
            <a:ext cx="10743455" cy="6605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67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МОНИТОРИНГ ПРОГРАММ ВОСПИТАТЕЛЬНОЙ РАБОТЫ В ПОО ЗА 2018 г.</a:t>
            </a:r>
          </a:p>
        </p:txBody>
      </p:sp>
      <p:sp>
        <p:nvSpPr>
          <p:cNvPr id="47" name="ZoneTexte 13"/>
          <p:cNvSpPr txBox="1"/>
          <p:nvPr/>
        </p:nvSpPr>
        <p:spPr>
          <a:xfrm>
            <a:off x="4967505" y="1619485"/>
            <a:ext cx="663162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33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Как были оценены программы по всей России?</a:t>
            </a:r>
          </a:p>
        </p:txBody>
      </p:sp>
      <p:grpSp>
        <p:nvGrpSpPr>
          <p:cNvPr id="48" name="Group 11"/>
          <p:cNvGrpSpPr/>
          <p:nvPr/>
        </p:nvGrpSpPr>
        <p:grpSpPr>
          <a:xfrm>
            <a:off x="6603999" y="5779325"/>
            <a:ext cx="5061819" cy="511203"/>
            <a:chOff x="5166360" y="3817901"/>
            <a:chExt cx="2682240" cy="383402"/>
          </a:xfrm>
        </p:grpSpPr>
        <p:sp>
          <p:nvSpPr>
            <p:cNvPr id="49" name="Rectangle 103"/>
            <p:cNvSpPr/>
            <p:nvPr/>
          </p:nvSpPr>
          <p:spPr>
            <a:xfrm>
              <a:off x="5166360" y="3817902"/>
              <a:ext cx="655927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70 и выше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Rectangle 104"/>
            <p:cNvSpPr/>
            <p:nvPr/>
          </p:nvSpPr>
          <p:spPr>
            <a:xfrm>
              <a:off x="7504412" y="3817901"/>
              <a:ext cx="344188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1,3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  <p:cxnSp>
          <p:nvCxnSpPr>
            <p:cNvPr id="51" name="Straight Connector 105"/>
            <p:cNvCxnSpPr/>
            <p:nvPr/>
          </p:nvCxnSpPr>
          <p:spPr>
            <a:xfrm>
              <a:off x="5310009" y="4201303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06"/>
            <p:cNvCxnSpPr/>
            <p:nvPr/>
          </p:nvCxnSpPr>
          <p:spPr>
            <a:xfrm>
              <a:off x="5310009" y="4201303"/>
              <a:ext cx="0" cy="0"/>
            </a:xfrm>
            <a:prstGeom prst="line">
              <a:avLst/>
            </a:prstGeom>
            <a:ln w="2286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Inhaltsplatzhalter 4"/>
          <p:cNvSpPr txBox="1">
            <a:spLocks/>
          </p:cNvSpPr>
          <p:nvPr/>
        </p:nvSpPr>
        <p:spPr>
          <a:xfrm>
            <a:off x="3860800" y="6169514"/>
            <a:ext cx="2611165" cy="3282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133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Отлично</a:t>
            </a:r>
            <a:endParaRPr lang="en-US" sz="16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Freeform 212"/>
          <p:cNvSpPr>
            <a:spLocks noEditPoints="1"/>
          </p:cNvSpPr>
          <p:nvPr/>
        </p:nvSpPr>
        <p:spPr bwMode="auto">
          <a:xfrm>
            <a:off x="3179239" y="2719447"/>
            <a:ext cx="480000" cy="480000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72" y="184"/>
              </a:cxn>
              <a:cxn ang="0">
                <a:pos x="164" y="180"/>
              </a:cxn>
              <a:cxn ang="0">
                <a:pos x="128" y="145"/>
              </a:cxn>
              <a:cxn ang="0">
                <a:pos x="92" y="180"/>
              </a:cxn>
              <a:cxn ang="0">
                <a:pos x="84" y="184"/>
              </a:cxn>
              <a:cxn ang="0">
                <a:pos x="72" y="172"/>
              </a:cxn>
              <a:cxn ang="0">
                <a:pos x="76" y="164"/>
              </a:cxn>
              <a:cxn ang="0">
                <a:pos x="111" y="128"/>
              </a:cxn>
              <a:cxn ang="0">
                <a:pos x="76" y="92"/>
              </a:cxn>
              <a:cxn ang="0">
                <a:pos x="72" y="84"/>
              </a:cxn>
              <a:cxn ang="0">
                <a:pos x="84" y="72"/>
              </a:cxn>
              <a:cxn ang="0">
                <a:pos x="92" y="76"/>
              </a:cxn>
              <a:cxn ang="0">
                <a:pos x="128" y="111"/>
              </a:cxn>
              <a:cxn ang="0">
                <a:pos x="164" y="76"/>
              </a:cxn>
              <a:cxn ang="0">
                <a:pos x="172" y="72"/>
              </a:cxn>
              <a:cxn ang="0">
                <a:pos x="184" y="84"/>
              </a:cxn>
              <a:cxn ang="0">
                <a:pos x="180" y="92"/>
              </a:cxn>
              <a:cxn ang="0">
                <a:pos x="145" y="128"/>
              </a:cxn>
              <a:cxn ang="0">
                <a:pos x="180" y="164"/>
              </a:cxn>
              <a:cxn ang="0">
                <a:pos x="184" y="172"/>
              </a:cxn>
              <a:cxn ang="0">
                <a:pos x="172" y="184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72" y="184"/>
                </a:moveTo>
                <a:cubicBezTo>
                  <a:pt x="169" y="184"/>
                  <a:pt x="166" y="183"/>
                  <a:pt x="164" y="180"/>
                </a:cubicBezTo>
                <a:cubicBezTo>
                  <a:pt x="128" y="145"/>
                  <a:pt x="128" y="145"/>
                  <a:pt x="128" y="145"/>
                </a:cubicBezTo>
                <a:cubicBezTo>
                  <a:pt x="92" y="180"/>
                  <a:pt x="92" y="180"/>
                  <a:pt x="92" y="180"/>
                </a:cubicBezTo>
                <a:cubicBezTo>
                  <a:pt x="90" y="183"/>
                  <a:pt x="87" y="184"/>
                  <a:pt x="84" y="184"/>
                </a:cubicBezTo>
                <a:cubicBezTo>
                  <a:pt x="77" y="184"/>
                  <a:pt x="72" y="179"/>
                  <a:pt x="72" y="172"/>
                </a:cubicBezTo>
                <a:cubicBezTo>
                  <a:pt x="72" y="169"/>
                  <a:pt x="73" y="166"/>
                  <a:pt x="76" y="164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76" y="92"/>
                  <a:pt x="76" y="92"/>
                  <a:pt x="76" y="92"/>
                </a:cubicBezTo>
                <a:cubicBezTo>
                  <a:pt x="73" y="90"/>
                  <a:pt x="72" y="87"/>
                  <a:pt x="72" y="84"/>
                </a:cubicBezTo>
                <a:cubicBezTo>
                  <a:pt x="72" y="77"/>
                  <a:pt x="77" y="72"/>
                  <a:pt x="84" y="72"/>
                </a:cubicBezTo>
                <a:cubicBezTo>
                  <a:pt x="87" y="72"/>
                  <a:pt x="90" y="73"/>
                  <a:pt x="92" y="76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166" y="73"/>
                  <a:pt x="169" y="72"/>
                  <a:pt x="172" y="72"/>
                </a:cubicBezTo>
                <a:cubicBezTo>
                  <a:pt x="179" y="72"/>
                  <a:pt x="184" y="77"/>
                  <a:pt x="184" y="84"/>
                </a:cubicBezTo>
                <a:cubicBezTo>
                  <a:pt x="184" y="87"/>
                  <a:pt x="183" y="90"/>
                  <a:pt x="180" y="92"/>
                </a:cubicBezTo>
                <a:cubicBezTo>
                  <a:pt x="145" y="128"/>
                  <a:pt x="145" y="128"/>
                  <a:pt x="145" y="128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3" y="166"/>
                  <a:pt x="184" y="169"/>
                  <a:pt x="184" y="172"/>
                </a:cubicBezTo>
                <a:cubicBezTo>
                  <a:pt x="184" y="179"/>
                  <a:pt x="179" y="184"/>
                  <a:pt x="172" y="184"/>
                </a:cubicBezTo>
              </a:path>
            </a:pathLst>
          </a:custGeom>
          <a:solidFill>
            <a:schemeClr val="accent4">
              <a:lumMod val="50000"/>
            </a:schemeClr>
          </a:solidFill>
          <a:ln w="952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0" name="Freeform 213"/>
          <p:cNvSpPr>
            <a:spLocks noEditPoints="1"/>
          </p:cNvSpPr>
          <p:nvPr/>
        </p:nvSpPr>
        <p:spPr bwMode="auto">
          <a:xfrm>
            <a:off x="3179239" y="6017776"/>
            <a:ext cx="480000" cy="480000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4" y="104"/>
              </a:cxn>
              <a:cxn ang="0">
                <a:pos x="120" y="168"/>
              </a:cxn>
              <a:cxn ang="0">
                <a:pos x="112" y="172"/>
              </a:cxn>
              <a:cxn ang="0">
                <a:pos x="104" y="168"/>
              </a:cxn>
              <a:cxn ang="0">
                <a:pos x="68" y="132"/>
              </a:cxn>
              <a:cxn ang="0">
                <a:pos x="64" y="124"/>
              </a:cxn>
              <a:cxn ang="0">
                <a:pos x="76" y="112"/>
              </a:cxn>
              <a:cxn ang="0">
                <a:pos x="84" y="116"/>
              </a:cxn>
              <a:cxn ang="0">
                <a:pos x="112" y="143"/>
              </a:cxn>
              <a:cxn ang="0">
                <a:pos x="168" y="88"/>
              </a:cxn>
              <a:cxn ang="0">
                <a:pos x="176" y="84"/>
              </a:cxn>
              <a:cxn ang="0">
                <a:pos x="188" y="96"/>
              </a:cxn>
              <a:cxn ang="0">
                <a:pos x="184" y="104"/>
              </a:cxn>
              <a:cxn ang="0">
                <a:pos x="184" y="84"/>
              </a:cxn>
              <a:cxn ang="0">
                <a:pos x="184" y="84"/>
              </a:cxn>
              <a:cxn ang="0">
                <a:pos x="184" y="84"/>
              </a:cxn>
              <a:cxn ang="0">
                <a:pos x="84" y="184"/>
              </a:cxn>
              <a:cxn ang="0">
                <a:pos x="84" y="184"/>
              </a:cxn>
              <a:cxn ang="0">
                <a:pos x="172" y="184"/>
              </a:cxn>
              <a:cxn ang="0">
                <a:pos x="172" y="184"/>
              </a:cxn>
              <a:cxn ang="0">
                <a:pos x="172" y="184"/>
              </a:cxn>
              <a:cxn ang="0">
                <a:pos x="184" y="172"/>
              </a:cxn>
              <a:cxn ang="0">
                <a:pos x="184" y="172"/>
              </a:cxn>
              <a:cxn ang="0">
                <a:pos x="184" y="172"/>
              </a:cxn>
              <a:cxn ang="0">
                <a:pos x="184" y="172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4" y="104"/>
                </a:moveTo>
                <a:cubicBezTo>
                  <a:pt x="120" y="168"/>
                  <a:pt x="120" y="168"/>
                  <a:pt x="120" y="168"/>
                </a:cubicBezTo>
                <a:cubicBezTo>
                  <a:pt x="118" y="171"/>
                  <a:pt x="115" y="172"/>
                  <a:pt x="112" y="172"/>
                </a:cubicBezTo>
                <a:cubicBezTo>
                  <a:pt x="109" y="172"/>
                  <a:pt x="106" y="171"/>
                  <a:pt x="104" y="168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5" y="130"/>
                  <a:pt x="64" y="127"/>
                  <a:pt x="64" y="124"/>
                </a:cubicBezTo>
                <a:cubicBezTo>
                  <a:pt x="64" y="117"/>
                  <a:pt x="69" y="112"/>
                  <a:pt x="76" y="112"/>
                </a:cubicBezTo>
                <a:cubicBezTo>
                  <a:pt x="79" y="112"/>
                  <a:pt x="82" y="113"/>
                  <a:pt x="84" y="116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0" y="85"/>
                  <a:pt x="173" y="84"/>
                  <a:pt x="176" y="84"/>
                </a:cubicBezTo>
                <a:cubicBezTo>
                  <a:pt x="183" y="84"/>
                  <a:pt x="188" y="89"/>
                  <a:pt x="188" y="96"/>
                </a:cubicBezTo>
                <a:cubicBezTo>
                  <a:pt x="188" y="99"/>
                  <a:pt x="187" y="102"/>
                  <a:pt x="184" y="104"/>
                </a:cubicBezTo>
                <a:moveTo>
                  <a:pt x="184" y="84"/>
                </a:moveTo>
                <a:cubicBezTo>
                  <a:pt x="184" y="84"/>
                  <a:pt x="184" y="84"/>
                  <a:pt x="184" y="84"/>
                </a:cubicBezTo>
                <a:cubicBezTo>
                  <a:pt x="184" y="84"/>
                  <a:pt x="184" y="84"/>
                  <a:pt x="184" y="84"/>
                </a:cubicBezTo>
                <a:close/>
                <a:moveTo>
                  <a:pt x="84" y="184"/>
                </a:moveTo>
                <a:cubicBezTo>
                  <a:pt x="84" y="184"/>
                  <a:pt x="84" y="184"/>
                  <a:pt x="84" y="184"/>
                </a:cubicBezTo>
                <a:moveTo>
                  <a:pt x="172" y="184"/>
                </a:moveTo>
                <a:cubicBezTo>
                  <a:pt x="172" y="184"/>
                  <a:pt x="172" y="184"/>
                  <a:pt x="172" y="184"/>
                </a:cubicBezTo>
                <a:cubicBezTo>
                  <a:pt x="172" y="184"/>
                  <a:pt x="172" y="184"/>
                  <a:pt x="172" y="184"/>
                </a:cubicBezTo>
                <a:close/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1" name="Freeform 214"/>
          <p:cNvSpPr>
            <a:spLocks noEditPoints="1"/>
          </p:cNvSpPr>
          <p:nvPr/>
        </p:nvSpPr>
        <p:spPr bwMode="auto">
          <a:xfrm>
            <a:off x="3179239" y="3577127"/>
            <a:ext cx="480000" cy="480000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0" y="140"/>
              </a:cxn>
              <a:cxn ang="0">
                <a:pos x="156" y="140"/>
              </a:cxn>
              <a:cxn ang="0">
                <a:pos x="140" y="140"/>
              </a:cxn>
              <a:cxn ang="0">
                <a:pos x="116" y="140"/>
              </a:cxn>
              <a:cxn ang="0">
                <a:pos x="100" y="140"/>
              </a:cxn>
              <a:cxn ang="0">
                <a:pos x="76" y="140"/>
              </a:cxn>
              <a:cxn ang="0">
                <a:pos x="64" y="128"/>
              </a:cxn>
              <a:cxn ang="0">
                <a:pos x="76" y="116"/>
              </a:cxn>
              <a:cxn ang="0">
                <a:pos x="104" y="116"/>
              </a:cxn>
              <a:cxn ang="0">
                <a:pos x="116" y="116"/>
              </a:cxn>
              <a:cxn ang="0">
                <a:pos x="140" y="116"/>
              </a:cxn>
              <a:cxn ang="0">
                <a:pos x="156" y="116"/>
              </a:cxn>
              <a:cxn ang="0">
                <a:pos x="180" y="116"/>
              </a:cxn>
              <a:cxn ang="0">
                <a:pos x="192" y="128"/>
              </a:cxn>
              <a:cxn ang="0">
                <a:pos x="180" y="140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69" y="140"/>
                  <a:pt x="64" y="135"/>
                  <a:pt x="64" y="128"/>
                </a:cubicBezTo>
                <a:cubicBezTo>
                  <a:pt x="64" y="121"/>
                  <a:pt x="69" y="116"/>
                  <a:pt x="76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87" y="116"/>
                  <a:pt x="192" y="121"/>
                  <a:pt x="192" y="128"/>
                </a:cubicBezTo>
                <a:cubicBezTo>
                  <a:pt x="192" y="135"/>
                  <a:pt x="187" y="140"/>
                  <a:pt x="180" y="140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2" name="Freeform 215"/>
          <p:cNvSpPr>
            <a:spLocks noEditPoints="1"/>
          </p:cNvSpPr>
          <p:nvPr/>
        </p:nvSpPr>
        <p:spPr bwMode="auto">
          <a:xfrm>
            <a:off x="3179239" y="5234000"/>
            <a:ext cx="480000" cy="480000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0" y="140"/>
              </a:cxn>
              <a:cxn ang="0">
                <a:pos x="140" y="140"/>
              </a:cxn>
              <a:cxn ang="0">
                <a:pos x="140" y="180"/>
              </a:cxn>
              <a:cxn ang="0">
                <a:pos x="128" y="192"/>
              </a:cxn>
              <a:cxn ang="0">
                <a:pos x="116" y="180"/>
              </a:cxn>
              <a:cxn ang="0">
                <a:pos x="116" y="140"/>
              </a:cxn>
              <a:cxn ang="0">
                <a:pos x="76" y="140"/>
              </a:cxn>
              <a:cxn ang="0">
                <a:pos x="64" y="128"/>
              </a:cxn>
              <a:cxn ang="0">
                <a:pos x="76" y="116"/>
              </a:cxn>
              <a:cxn ang="0">
                <a:pos x="116" y="116"/>
              </a:cxn>
              <a:cxn ang="0">
                <a:pos x="116" y="76"/>
              </a:cxn>
              <a:cxn ang="0">
                <a:pos x="128" y="64"/>
              </a:cxn>
              <a:cxn ang="0">
                <a:pos x="140" y="76"/>
              </a:cxn>
              <a:cxn ang="0">
                <a:pos x="140" y="116"/>
              </a:cxn>
              <a:cxn ang="0">
                <a:pos x="180" y="116"/>
              </a:cxn>
              <a:cxn ang="0">
                <a:pos x="192" y="128"/>
              </a:cxn>
              <a:cxn ang="0">
                <a:pos x="180" y="140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0" y="140"/>
                </a:moveTo>
                <a:cubicBezTo>
                  <a:pt x="140" y="140"/>
                  <a:pt x="140" y="140"/>
                  <a:pt x="140" y="140"/>
                </a:cubicBezTo>
                <a:cubicBezTo>
                  <a:pt x="140" y="180"/>
                  <a:pt x="140" y="180"/>
                  <a:pt x="140" y="180"/>
                </a:cubicBezTo>
                <a:cubicBezTo>
                  <a:pt x="140" y="187"/>
                  <a:pt x="135" y="192"/>
                  <a:pt x="128" y="192"/>
                </a:cubicBezTo>
                <a:cubicBezTo>
                  <a:pt x="121" y="192"/>
                  <a:pt x="116" y="187"/>
                  <a:pt x="116" y="18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69" y="140"/>
                  <a:pt x="64" y="135"/>
                  <a:pt x="64" y="128"/>
                </a:cubicBezTo>
                <a:cubicBezTo>
                  <a:pt x="64" y="121"/>
                  <a:pt x="69" y="116"/>
                  <a:pt x="7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69"/>
                  <a:pt x="121" y="64"/>
                  <a:pt x="128" y="64"/>
                </a:cubicBezTo>
                <a:cubicBezTo>
                  <a:pt x="135" y="64"/>
                  <a:pt x="140" y="69"/>
                  <a:pt x="140" y="7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87" y="116"/>
                  <a:pt x="192" y="121"/>
                  <a:pt x="192" y="128"/>
                </a:cubicBezTo>
                <a:cubicBezTo>
                  <a:pt x="192" y="135"/>
                  <a:pt x="187" y="140"/>
                  <a:pt x="180" y="140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>
            <a:off x="3179239" y="4401855"/>
            <a:ext cx="480000" cy="480000"/>
          </a:xfrm>
          <a:custGeom>
            <a:avLst/>
            <a:gdLst>
              <a:gd name="T0" fmla="*/ 1096 w 3186"/>
              <a:gd name="T1" fmla="*/ 376 h 3299"/>
              <a:gd name="T2" fmla="*/ 815 w 3186"/>
              <a:gd name="T3" fmla="*/ 495 h 3299"/>
              <a:gd name="T4" fmla="*/ 586 w 3186"/>
              <a:gd name="T5" fmla="*/ 692 h 3299"/>
              <a:gd name="T6" fmla="*/ 426 w 3186"/>
              <a:gd name="T7" fmla="*/ 949 h 3299"/>
              <a:gd name="T8" fmla="*/ 352 w 3186"/>
              <a:gd name="T9" fmla="*/ 1251 h 3299"/>
              <a:gd name="T10" fmla="*/ 376 w 3186"/>
              <a:gd name="T11" fmla="*/ 1568 h 3299"/>
              <a:gd name="T12" fmla="*/ 496 w 3186"/>
              <a:gd name="T13" fmla="*/ 1849 h 3299"/>
              <a:gd name="T14" fmla="*/ 692 w 3186"/>
              <a:gd name="T15" fmla="*/ 2079 h 3299"/>
              <a:gd name="T16" fmla="*/ 950 w 3186"/>
              <a:gd name="T17" fmla="*/ 2239 h 3299"/>
              <a:gd name="T18" fmla="*/ 1252 w 3186"/>
              <a:gd name="T19" fmla="*/ 2313 h 3299"/>
              <a:gd name="T20" fmla="*/ 1569 w 3186"/>
              <a:gd name="T21" fmla="*/ 2288 h 3299"/>
              <a:gd name="T22" fmla="*/ 1851 w 3186"/>
              <a:gd name="T23" fmla="*/ 2169 h 3299"/>
              <a:gd name="T24" fmla="*/ 2080 w 3186"/>
              <a:gd name="T25" fmla="*/ 1972 h 3299"/>
              <a:gd name="T26" fmla="*/ 2240 w 3186"/>
              <a:gd name="T27" fmla="*/ 1714 h 3299"/>
              <a:gd name="T28" fmla="*/ 2314 w 3186"/>
              <a:gd name="T29" fmla="*/ 1412 h 3299"/>
              <a:gd name="T30" fmla="*/ 2289 w 3186"/>
              <a:gd name="T31" fmla="*/ 1096 h 3299"/>
              <a:gd name="T32" fmla="*/ 2170 w 3186"/>
              <a:gd name="T33" fmla="*/ 813 h 3299"/>
              <a:gd name="T34" fmla="*/ 1973 w 3186"/>
              <a:gd name="T35" fmla="*/ 584 h 3299"/>
              <a:gd name="T36" fmla="*/ 1715 w 3186"/>
              <a:gd name="T37" fmla="*/ 425 h 3299"/>
              <a:gd name="T38" fmla="*/ 1413 w 3186"/>
              <a:gd name="T39" fmla="*/ 350 h 3299"/>
              <a:gd name="T40" fmla="*/ 1513 w 3186"/>
              <a:gd name="T41" fmla="*/ 12 h 3299"/>
              <a:gd name="T42" fmla="*/ 1851 w 3186"/>
              <a:gd name="T43" fmla="*/ 105 h 3299"/>
              <a:gd name="T44" fmla="*/ 2146 w 3186"/>
              <a:gd name="T45" fmla="*/ 278 h 3299"/>
              <a:gd name="T46" fmla="*/ 2388 w 3186"/>
              <a:gd name="T47" fmla="*/ 518 h 3299"/>
              <a:gd name="T48" fmla="*/ 2561 w 3186"/>
              <a:gd name="T49" fmla="*/ 813 h 3299"/>
              <a:gd name="T50" fmla="*/ 2653 w 3186"/>
              <a:gd name="T51" fmla="*/ 1151 h 3299"/>
              <a:gd name="T52" fmla="*/ 2655 w 3186"/>
              <a:gd name="T53" fmla="*/ 1502 h 3299"/>
              <a:gd name="T54" fmla="*/ 2570 w 3186"/>
              <a:gd name="T55" fmla="*/ 1827 h 3299"/>
              <a:gd name="T56" fmla="*/ 2405 w 3186"/>
              <a:gd name="T57" fmla="*/ 2122 h 3299"/>
              <a:gd name="T58" fmla="*/ 3173 w 3186"/>
              <a:gd name="T59" fmla="*/ 3056 h 3299"/>
              <a:gd name="T60" fmla="*/ 3180 w 3186"/>
              <a:gd name="T61" fmla="*/ 3172 h 3299"/>
              <a:gd name="T62" fmla="*/ 3113 w 3186"/>
              <a:gd name="T63" fmla="*/ 3267 h 3299"/>
              <a:gd name="T64" fmla="*/ 3013 w 3186"/>
              <a:gd name="T65" fmla="*/ 3299 h 3299"/>
              <a:gd name="T66" fmla="*/ 2909 w 3186"/>
              <a:gd name="T67" fmla="*/ 3264 h 3299"/>
              <a:gd name="T68" fmla="*/ 1957 w 3186"/>
              <a:gd name="T69" fmla="*/ 2508 h 3299"/>
              <a:gd name="T70" fmla="*/ 1655 w 3186"/>
              <a:gd name="T71" fmla="*/ 2625 h 3299"/>
              <a:gd name="T72" fmla="*/ 1333 w 3186"/>
              <a:gd name="T73" fmla="*/ 2664 h 3299"/>
              <a:gd name="T74" fmla="*/ 979 w 3186"/>
              <a:gd name="T75" fmla="*/ 2616 h 3299"/>
              <a:gd name="T76" fmla="*/ 661 w 3186"/>
              <a:gd name="T77" fmla="*/ 2481 h 3299"/>
              <a:gd name="T78" fmla="*/ 391 w 3186"/>
              <a:gd name="T79" fmla="*/ 2273 h 3299"/>
              <a:gd name="T80" fmla="*/ 183 w 3186"/>
              <a:gd name="T81" fmla="*/ 2003 h 3299"/>
              <a:gd name="T82" fmla="*/ 48 w 3186"/>
              <a:gd name="T83" fmla="*/ 1685 h 3299"/>
              <a:gd name="T84" fmla="*/ 0 w 3186"/>
              <a:gd name="T85" fmla="*/ 1332 h 3299"/>
              <a:gd name="T86" fmla="*/ 48 w 3186"/>
              <a:gd name="T87" fmla="*/ 978 h 3299"/>
              <a:gd name="T88" fmla="*/ 183 w 3186"/>
              <a:gd name="T89" fmla="*/ 660 h 3299"/>
              <a:gd name="T90" fmla="*/ 391 w 3186"/>
              <a:gd name="T91" fmla="*/ 391 h 3299"/>
              <a:gd name="T92" fmla="*/ 661 w 3186"/>
              <a:gd name="T93" fmla="*/ 182 h 3299"/>
              <a:gd name="T94" fmla="*/ 979 w 3186"/>
              <a:gd name="T95" fmla="*/ 47 h 3299"/>
              <a:gd name="T96" fmla="*/ 1333 w 3186"/>
              <a:gd name="T97" fmla="*/ 0 h 3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86" h="3299">
                <a:moveTo>
                  <a:pt x="1333" y="347"/>
                </a:moveTo>
                <a:lnTo>
                  <a:pt x="1252" y="350"/>
                </a:lnTo>
                <a:lnTo>
                  <a:pt x="1173" y="361"/>
                </a:lnTo>
                <a:lnTo>
                  <a:pt x="1096" y="376"/>
                </a:lnTo>
                <a:lnTo>
                  <a:pt x="1022" y="398"/>
                </a:lnTo>
                <a:lnTo>
                  <a:pt x="950" y="425"/>
                </a:lnTo>
                <a:lnTo>
                  <a:pt x="881" y="458"/>
                </a:lnTo>
                <a:lnTo>
                  <a:pt x="815" y="495"/>
                </a:lnTo>
                <a:lnTo>
                  <a:pt x="752" y="538"/>
                </a:lnTo>
                <a:lnTo>
                  <a:pt x="692" y="584"/>
                </a:lnTo>
                <a:lnTo>
                  <a:pt x="636" y="636"/>
                </a:lnTo>
                <a:lnTo>
                  <a:pt x="586" y="692"/>
                </a:lnTo>
                <a:lnTo>
                  <a:pt x="538" y="750"/>
                </a:lnTo>
                <a:lnTo>
                  <a:pt x="496" y="813"/>
                </a:lnTo>
                <a:lnTo>
                  <a:pt x="458" y="879"/>
                </a:lnTo>
                <a:lnTo>
                  <a:pt x="426" y="949"/>
                </a:lnTo>
                <a:lnTo>
                  <a:pt x="398" y="1021"/>
                </a:lnTo>
                <a:lnTo>
                  <a:pt x="376" y="1096"/>
                </a:lnTo>
                <a:lnTo>
                  <a:pt x="361" y="1172"/>
                </a:lnTo>
                <a:lnTo>
                  <a:pt x="352" y="1251"/>
                </a:lnTo>
                <a:lnTo>
                  <a:pt x="348" y="1332"/>
                </a:lnTo>
                <a:lnTo>
                  <a:pt x="352" y="1412"/>
                </a:lnTo>
                <a:lnTo>
                  <a:pt x="361" y="1492"/>
                </a:lnTo>
                <a:lnTo>
                  <a:pt x="376" y="1568"/>
                </a:lnTo>
                <a:lnTo>
                  <a:pt x="398" y="1642"/>
                </a:lnTo>
                <a:lnTo>
                  <a:pt x="426" y="1714"/>
                </a:lnTo>
                <a:lnTo>
                  <a:pt x="458" y="1783"/>
                </a:lnTo>
                <a:lnTo>
                  <a:pt x="496" y="1849"/>
                </a:lnTo>
                <a:lnTo>
                  <a:pt x="538" y="1912"/>
                </a:lnTo>
                <a:lnTo>
                  <a:pt x="586" y="1972"/>
                </a:lnTo>
                <a:lnTo>
                  <a:pt x="636" y="2028"/>
                </a:lnTo>
                <a:lnTo>
                  <a:pt x="692" y="2079"/>
                </a:lnTo>
                <a:lnTo>
                  <a:pt x="752" y="2126"/>
                </a:lnTo>
                <a:lnTo>
                  <a:pt x="815" y="2169"/>
                </a:lnTo>
                <a:lnTo>
                  <a:pt x="881" y="2206"/>
                </a:lnTo>
                <a:lnTo>
                  <a:pt x="950" y="2239"/>
                </a:lnTo>
                <a:lnTo>
                  <a:pt x="1022" y="2266"/>
                </a:lnTo>
                <a:lnTo>
                  <a:pt x="1096" y="2288"/>
                </a:lnTo>
                <a:lnTo>
                  <a:pt x="1173" y="2303"/>
                </a:lnTo>
                <a:lnTo>
                  <a:pt x="1252" y="2313"/>
                </a:lnTo>
                <a:lnTo>
                  <a:pt x="1333" y="2316"/>
                </a:lnTo>
                <a:lnTo>
                  <a:pt x="1413" y="2313"/>
                </a:lnTo>
                <a:lnTo>
                  <a:pt x="1492" y="2303"/>
                </a:lnTo>
                <a:lnTo>
                  <a:pt x="1569" y="2288"/>
                </a:lnTo>
                <a:lnTo>
                  <a:pt x="1644" y="2266"/>
                </a:lnTo>
                <a:lnTo>
                  <a:pt x="1715" y="2239"/>
                </a:lnTo>
                <a:lnTo>
                  <a:pt x="1785" y="2206"/>
                </a:lnTo>
                <a:lnTo>
                  <a:pt x="1851" y="2169"/>
                </a:lnTo>
                <a:lnTo>
                  <a:pt x="1914" y="2126"/>
                </a:lnTo>
                <a:lnTo>
                  <a:pt x="1973" y="2079"/>
                </a:lnTo>
                <a:lnTo>
                  <a:pt x="2029" y="2028"/>
                </a:lnTo>
                <a:lnTo>
                  <a:pt x="2080" y="1972"/>
                </a:lnTo>
                <a:lnTo>
                  <a:pt x="2128" y="1912"/>
                </a:lnTo>
                <a:lnTo>
                  <a:pt x="2170" y="1849"/>
                </a:lnTo>
                <a:lnTo>
                  <a:pt x="2207" y="1783"/>
                </a:lnTo>
                <a:lnTo>
                  <a:pt x="2240" y="1714"/>
                </a:lnTo>
                <a:lnTo>
                  <a:pt x="2267" y="1642"/>
                </a:lnTo>
                <a:lnTo>
                  <a:pt x="2289" y="1568"/>
                </a:lnTo>
                <a:lnTo>
                  <a:pt x="2305" y="1492"/>
                </a:lnTo>
                <a:lnTo>
                  <a:pt x="2314" y="1412"/>
                </a:lnTo>
                <a:lnTo>
                  <a:pt x="2318" y="1332"/>
                </a:lnTo>
                <a:lnTo>
                  <a:pt x="2314" y="1251"/>
                </a:lnTo>
                <a:lnTo>
                  <a:pt x="2305" y="1172"/>
                </a:lnTo>
                <a:lnTo>
                  <a:pt x="2289" y="1096"/>
                </a:lnTo>
                <a:lnTo>
                  <a:pt x="2267" y="1021"/>
                </a:lnTo>
                <a:lnTo>
                  <a:pt x="2240" y="949"/>
                </a:lnTo>
                <a:lnTo>
                  <a:pt x="2207" y="879"/>
                </a:lnTo>
                <a:lnTo>
                  <a:pt x="2170" y="813"/>
                </a:lnTo>
                <a:lnTo>
                  <a:pt x="2128" y="750"/>
                </a:lnTo>
                <a:lnTo>
                  <a:pt x="2080" y="692"/>
                </a:lnTo>
                <a:lnTo>
                  <a:pt x="2029" y="636"/>
                </a:lnTo>
                <a:lnTo>
                  <a:pt x="1973" y="584"/>
                </a:lnTo>
                <a:lnTo>
                  <a:pt x="1914" y="538"/>
                </a:lnTo>
                <a:lnTo>
                  <a:pt x="1851" y="495"/>
                </a:lnTo>
                <a:lnTo>
                  <a:pt x="1785" y="458"/>
                </a:lnTo>
                <a:lnTo>
                  <a:pt x="1715" y="425"/>
                </a:lnTo>
                <a:lnTo>
                  <a:pt x="1644" y="398"/>
                </a:lnTo>
                <a:lnTo>
                  <a:pt x="1569" y="376"/>
                </a:lnTo>
                <a:lnTo>
                  <a:pt x="1492" y="361"/>
                </a:lnTo>
                <a:lnTo>
                  <a:pt x="1413" y="350"/>
                </a:lnTo>
                <a:lnTo>
                  <a:pt x="1333" y="347"/>
                </a:lnTo>
                <a:close/>
                <a:moveTo>
                  <a:pt x="1333" y="0"/>
                </a:moveTo>
                <a:lnTo>
                  <a:pt x="1423" y="3"/>
                </a:lnTo>
                <a:lnTo>
                  <a:pt x="1513" y="12"/>
                </a:lnTo>
                <a:lnTo>
                  <a:pt x="1601" y="27"/>
                </a:lnTo>
                <a:lnTo>
                  <a:pt x="1686" y="47"/>
                </a:lnTo>
                <a:lnTo>
                  <a:pt x="1770" y="73"/>
                </a:lnTo>
                <a:lnTo>
                  <a:pt x="1851" y="105"/>
                </a:lnTo>
                <a:lnTo>
                  <a:pt x="1930" y="141"/>
                </a:lnTo>
                <a:lnTo>
                  <a:pt x="2005" y="182"/>
                </a:lnTo>
                <a:lnTo>
                  <a:pt x="2077" y="228"/>
                </a:lnTo>
                <a:lnTo>
                  <a:pt x="2146" y="278"/>
                </a:lnTo>
                <a:lnTo>
                  <a:pt x="2212" y="332"/>
                </a:lnTo>
                <a:lnTo>
                  <a:pt x="2274" y="391"/>
                </a:lnTo>
                <a:lnTo>
                  <a:pt x="2333" y="452"/>
                </a:lnTo>
                <a:lnTo>
                  <a:pt x="2388" y="518"/>
                </a:lnTo>
                <a:lnTo>
                  <a:pt x="2437" y="588"/>
                </a:lnTo>
                <a:lnTo>
                  <a:pt x="2484" y="660"/>
                </a:lnTo>
                <a:lnTo>
                  <a:pt x="2524" y="736"/>
                </a:lnTo>
                <a:lnTo>
                  <a:pt x="2561" y="813"/>
                </a:lnTo>
                <a:lnTo>
                  <a:pt x="2592" y="895"/>
                </a:lnTo>
                <a:lnTo>
                  <a:pt x="2618" y="978"/>
                </a:lnTo>
                <a:lnTo>
                  <a:pt x="2638" y="1064"/>
                </a:lnTo>
                <a:lnTo>
                  <a:pt x="2653" y="1151"/>
                </a:lnTo>
                <a:lnTo>
                  <a:pt x="2662" y="1241"/>
                </a:lnTo>
                <a:lnTo>
                  <a:pt x="2665" y="1332"/>
                </a:lnTo>
                <a:lnTo>
                  <a:pt x="2663" y="1417"/>
                </a:lnTo>
                <a:lnTo>
                  <a:pt x="2655" y="1502"/>
                </a:lnTo>
                <a:lnTo>
                  <a:pt x="2641" y="1585"/>
                </a:lnTo>
                <a:lnTo>
                  <a:pt x="2623" y="1667"/>
                </a:lnTo>
                <a:lnTo>
                  <a:pt x="2598" y="1748"/>
                </a:lnTo>
                <a:lnTo>
                  <a:pt x="2570" y="1827"/>
                </a:lnTo>
                <a:lnTo>
                  <a:pt x="2536" y="1904"/>
                </a:lnTo>
                <a:lnTo>
                  <a:pt x="2497" y="1979"/>
                </a:lnTo>
                <a:lnTo>
                  <a:pt x="2454" y="2051"/>
                </a:lnTo>
                <a:lnTo>
                  <a:pt x="2405" y="2122"/>
                </a:lnTo>
                <a:lnTo>
                  <a:pt x="2353" y="2189"/>
                </a:lnTo>
                <a:lnTo>
                  <a:pt x="3137" y="3004"/>
                </a:lnTo>
                <a:lnTo>
                  <a:pt x="3158" y="3029"/>
                </a:lnTo>
                <a:lnTo>
                  <a:pt x="3173" y="3056"/>
                </a:lnTo>
                <a:lnTo>
                  <a:pt x="3182" y="3084"/>
                </a:lnTo>
                <a:lnTo>
                  <a:pt x="3186" y="3113"/>
                </a:lnTo>
                <a:lnTo>
                  <a:pt x="3186" y="3143"/>
                </a:lnTo>
                <a:lnTo>
                  <a:pt x="3180" y="3172"/>
                </a:lnTo>
                <a:lnTo>
                  <a:pt x="3169" y="3200"/>
                </a:lnTo>
                <a:lnTo>
                  <a:pt x="3154" y="3227"/>
                </a:lnTo>
                <a:lnTo>
                  <a:pt x="3133" y="3250"/>
                </a:lnTo>
                <a:lnTo>
                  <a:pt x="3113" y="3267"/>
                </a:lnTo>
                <a:lnTo>
                  <a:pt x="3090" y="3280"/>
                </a:lnTo>
                <a:lnTo>
                  <a:pt x="3065" y="3291"/>
                </a:lnTo>
                <a:lnTo>
                  <a:pt x="3040" y="3297"/>
                </a:lnTo>
                <a:lnTo>
                  <a:pt x="3013" y="3299"/>
                </a:lnTo>
                <a:lnTo>
                  <a:pt x="2985" y="3297"/>
                </a:lnTo>
                <a:lnTo>
                  <a:pt x="2958" y="3290"/>
                </a:lnTo>
                <a:lnTo>
                  <a:pt x="2932" y="3279"/>
                </a:lnTo>
                <a:lnTo>
                  <a:pt x="2909" y="3264"/>
                </a:lnTo>
                <a:lnTo>
                  <a:pt x="2888" y="3245"/>
                </a:lnTo>
                <a:lnTo>
                  <a:pt x="2096" y="2423"/>
                </a:lnTo>
                <a:lnTo>
                  <a:pt x="2028" y="2468"/>
                </a:lnTo>
                <a:lnTo>
                  <a:pt x="1957" y="2508"/>
                </a:lnTo>
                <a:lnTo>
                  <a:pt x="1884" y="2544"/>
                </a:lnTo>
                <a:lnTo>
                  <a:pt x="1810" y="2576"/>
                </a:lnTo>
                <a:lnTo>
                  <a:pt x="1734" y="2602"/>
                </a:lnTo>
                <a:lnTo>
                  <a:pt x="1655" y="2625"/>
                </a:lnTo>
                <a:lnTo>
                  <a:pt x="1577" y="2641"/>
                </a:lnTo>
                <a:lnTo>
                  <a:pt x="1497" y="2653"/>
                </a:lnTo>
                <a:lnTo>
                  <a:pt x="1415" y="2661"/>
                </a:lnTo>
                <a:lnTo>
                  <a:pt x="1333" y="2664"/>
                </a:lnTo>
                <a:lnTo>
                  <a:pt x="1242" y="2661"/>
                </a:lnTo>
                <a:lnTo>
                  <a:pt x="1152" y="2651"/>
                </a:lnTo>
                <a:lnTo>
                  <a:pt x="1064" y="2637"/>
                </a:lnTo>
                <a:lnTo>
                  <a:pt x="979" y="2616"/>
                </a:lnTo>
                <a:lnTo>
                  <a:pt x="895" y="2590"/>
                </a:lnTo>
                <a:lnTo>
                  <a:pt x="815" y="2559"/>
                </a:lnTo>
                <a:lnTo>
                  <a:pt x="736" y="2523"/>
                </a:lnTo>
                <a:lnTo>
                  <a:pt x="661" y="2481"/>
                </a:lnTo>
                <a:lnTo>
                  <a:pt x="588" y="2436"/>
                </a:lnTo>
                <a:lnTo>
                  <a:pt x="519" y="2385"/>
                </a:lnTo>
                <a:lnTo>
                  <a:pt x="453" y="2332"/>
                </a:lnTo>
                <a:lnTo>
                  <a:pt x="391" y="2273"/>
                </a:lnTo>
                <a:lnTo>
                  <a:pt x="333" y="2211"/>
                </a:lnTo>
                <a:lnTo>
                  <a:pt x="278" y="2145"/>
                </a:lnTo>
                <a:lnTo>
                  <a:pt x="228" y="2076"/>
                </a:lnTo>
                <a:lnTo>
                  <a:pt x="183" y="2003"/>
                </a:lnTo>
                <a:lnTo>
                  <a:pt x="141" y="1928"/>
                </a:lnTo>
                <a:lnTo>
                  <a:pt x="105" y="1849"/>
                </a:lnTo>
                <a:lnTo>
                  <a:pt x="74" y="1769"/>
                </a:lnTo>
                <a:lnTo>
                  <a:pt x="48" y="1685"/>
                </a:lnTo>
                <a:lnTo>
                  <a:pt x="28" y="1600"/>
                </a:lnTo>
                <a:lnTo>
                  <a:pt x="12" y="1512"/>
                </a:lnTo>
                <a:lnTo>
                  <a:pt x="3" y="1423"/>
                </a:lnTo>
                <a:lnTo>
                  <a:pt x="0" y="1332"/>
                </a:lnTo>
                <a:lnTo>
                  <a:pt x="3" y="1241"/>
                </a:lnTo>
                <a:lnTo>
                  <a:pt x="12" y="1151"/>
                </a:lnTo>
                <a:lnTo>
                  <a:pt x="28" y="1064"/>
                </a:lnTo>
                <a:lnTo>
                  <a:pt x="48" y="978"/>
                </a:lnTo>
                <a:lnTo>
                  <a:pt x="74" y="895"/>
                </a:lnTo>
                <a:lnTo>
                  <a:pt x="105" y="813"/>
                </a:lnTo>
                <a:lnTo>
                  <a:pt x="141" y="736"/>
                </a:lnTo>
                <a:lnTo>
                  <a:pt x="183" y="660"/>
                </a:lnTo>
                <a:lnTo>
                  <a:pt x="228" y="588"/>
                </a:lnTo>
                <a:lnTo>
                  <a:pt x="278" y="518"/>
                </a:lnTo>
                <a:lnTo>
                  <a:pt x="333" y="452"/>
                </a:lnTo>
                <a:lnTo>
                  <a:pt x="391" y="391"/>
                </a:lnTo>
                <a:lnTo>
                  <a:pt x="453" y="332"/>
                </a:lnTo>
                <a:lnTo>
                  <a:pt x="519" y="278"/>
                </a:lnTo>
                <a:lnTo>
                  <a:pt x="588" y="228"/>
                </a:lnTo>
                <a:lnTo>
                  <a:pt x="661" y="182"/>
                </a:lnTo>
                <a:lnTo>
                  <a:pt x="736" y="141"/>
                </a:lnTo>
                <a:lnTo>
                  <a:pt x="815" y="105"/>
                </a:lnTo>
                <a:lnTo>
                  <a:pt x="895" y="73"/>
                </a:lnTo>
                <a:lnTo>
                  <a:pt x="979" y="47"/>
                </a:lnTo>
                <a:lnTo>
                  <a:pt x="1064" y="27"/>
                </a:lnTo>
                <a:lnTo>
                  <a:pt x="1152" y="12"/>
                </a:lnTo>
                <a:lnTo>
                  <a:pt x="1242" y="3"/>
                </a:lnTo>
                <a:lnTo>
                  <a:pt x="133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9" name="ZoneTexte 13"/>
          <p:cNvSpPr txBox="1"/>
          <p:nvPr/>
        </p:nvSpPr>
        <p:spPr>
          <a:xfrm>
            <a:off x="252950" y="2881980"/>
            <a:ext cx="2926289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Более половины программ воспитательной работы были оценены как </a:t>
            </a:r>
            <a:r>
              <a:rPr lang="ru-RU" sz="2667" i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«плохие» </a:t>
            </a:r>
            <a:r>
              <a:rPr lang="ru-RU" sz="2667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667" i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«очень плохие»</a:t>
            </a:r>
          </a:p>
        </p:txBody>
      </p:sp>
    </p:spTree>
    <p:extLst>
      <p:ext uri="{BB962C8B-B14F-4D97-AF65-F5344CB8AC3E}">
        <p14:creationId xmlns:p14="http://schemas.microsoft.com/office/powerpoint/2010/main" val="15616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01925" y="203930"/>
            <a:ext cx="9494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rgbClr val="262626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ИТОГИ МОНИТОРИНГА ДЕЯТЕЛЬНОСТИ ПОО ПО РАЗВИТИЮ СИСТЕМЫ ВОСПИТАНИЯ И СОЦИАЛИЗАЦИИ ОБУЧАЮЩИХСЯ, 2019 год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54136" y="1665709"/>
            <a:ext cx="9939904" cy="4673600"/>
            <a:chOff x="212950" y="1123950"/>
            <a:chExt cx="7635650" cy="3530762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1905000" y="1276350"/>
              <a:ext cx="5715000" cy="685800"/>
            </a:xfrm>
            <a:prstGeom prst="rect">
              <a:avLst/>
            </a:prstGeom>
            <a:solidFill>
              <a:schemeClr val="accent2">
                <a:alpha val="42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1905000" y="1962150"/>
              <a:ext cx="5715000" cy="914400"/>
            </a:xfrm>
            <a:prstGeom prst="rect">
              <a:avLst/>
            </a:prstGeom>
            <a:solidFill>
              <a:schemeClr val="accent5">
                <a:alpha val="42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1905000" y="2876550"/>
              <a:ext cx="5715000" cy="15240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2" name="Диаграмма 1"/>
            <p:cNvGraphicFramePr>
              <a:graphicFrameLocks/>
            </p:cNvGraphicFramePr>
            <p:nvPr>
              <p:extLst/>
            </p:nvPr>
          </p:nvGraphicFramePr>
          <p:xfrm>
            <a:off x="1371600" y="1123950"/>
            <a:ext cx="6477000" cy="3530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Rectangle 1">
              <a:extLst>
                <a:ext uri="{FF2B5EF4-FFF2-40B4-BE49-F238E27FC236}">
                  <a16:creationId xmlns="" xmlns:a16="http://schemas.microsoft.com/office/drawing/2014/main" id="{5AB2D3A9-6F4D-344C-9378-75484DCB9681}"/>
                </a:ext>
              </a:extLst>
            </p:cNvPr>
            <p:cNvSpPr/>
            <p:nvPr/>
          </p:nvSpPr>
          <p:spPr>
            <a:xfrm>
              <a:off x="212950" y="1260892"/>
              <a:ext cx="381000" cy="7012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67" dirty="0">
                  <a:latin typeface="Century Gothic" panose="020B0502020202020204" pitchFamily="34" charset="0"/>
                </a:rPr>
                <a:t>ВЫСОКИЙ</a:t>
              </a:r>
            </a:p>
            <a:p>
              <a:pPr algn="ctr"/>
              <a:r>
                <a:rPr lang="ru-RU" sz="1067" dirty="0">
                  <a:latin typeface="Century Gothic" panose="020B0502020202020204" pitchFamily="34" charset="0"/>
                </a:rPr>
                <a:t>(80-100)</a:t>
              </a:r>
              <a:endParaRPr lang="en-US" sz="1067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F1DA5C09-0AA0-3A46-98D0-C4584C233D3D}"/>
                </a:ext>
              </a:extLst>
            </p:cNvPr>
            <p:cNvSpPr/>
            <p:nvPr/>
          </p:nvSpPr>
          <p:spPr>
            <a:xfrm>
              <a:off x="624352" y="1260893"/>
              <a:ext cx="747248" cy="70125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entury Gothic" panose="020B0502020202020204" pitchFamily="34" charset="0"/>
                </a:rPr>
                <a:t>1,9%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entury Gothic" panose="020B0502020202020204" pitchFamily="34" charset="0"/>
                </a:rPr>
                <a:t>(3 ПОО)</a:t>
              </a:r>
              <a:endPara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F1DA5C09-0AA0-3A46-98D0-C4584C233D3D}"/>
                </a:ext>
              </a:extLst>
            </p:cNvPr>
            <p:cNvSpPr/>
            <p:nvPr/>
          </p:nvSpPr>
          <p:spPr>
            <a:xfrm>
              <a:off x="624352" y="1962151"/>
              <a:ext cx="747248" cy="9143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entury Gothic" panose="020B0502020202020204" pitchFamily="34" charset="0"/>
                </a:rPr>
                <a:t>28,1% (45 ПОО)</a:t>
              </a:r>
              <a:endPara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">
              <a:extLst>
                <a:ext uri="{FF2B5EF4-FFF2-40B4-BE49-F238E27FC236}">
                  <a16:creationId xmlns="" xmlns:a16="http://schemas.microsoft.com/office/drawing/2014/main" id="{5AB2D3A9-6F4D-344C-9378-75484DCB9681}"/>
                </a:ext>
              </a:extLst>
            </p:cNvPr>
            <p:cNvSpPr/>
            <p:nvPr/>
          </p:nvSpPr>
          <p:spPr>
            <a:xfrm>
              <a:off x="212950" y="1962151"/>
              <a:ext cx="3810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67" dirty="0">
                  <a:latin typeface="Century Gothic" panose="020B0502020202020204" pitchFamily="34" charset="0"/>
                </a:rPr>
                <a:t>СРЕДНИЙ </a:t>
              </a:r>
            </a:p>
            <a:p>
              <a:pPr algn="ctr"/>
              <a:r>
                <a:rPr lang="ru-RU" sz="1067" dirty="0">
                  <a:latin typeface="Century Gothic" panose="020B0502020202020204" pitchFamily="34" charset="0"/>
                </a:rPr>
                <a:t>(50-79)</a:t>
              </a:r>
              <a:endParaRPr lang="en-US" sz="1067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">
              <a:extLst>
                <a:ext uri="{FF2B5EF4-FFF2-40B4-BE49-F238E27FC236}">
                  <a16:creationId xmlns="" xmlns:a16="http://schemas.microsoft.com/office/drawing/2014/main" id="{5AB2D3A9-6F4D-344C-9378-75484DCB9681}"/>
                </a:ext>
              </a:extLst>
            </p:cNvPr>
            <p:cNvSpPr/>
            <p:nvPr/>
          </p:nvSpPr>
          <p:spPr>
            <a:xfrm>
              <a:off x="212950" y="2876550"/>
              <a:ext cx="381000" cy="1524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67" dirty="0">
                  <a:latin typeface="Century Gothic" panose="020B0502020202020204" pitchFamily="34" charset="0"/>
                </a:rPr>
                <a:t>НИЗКИЙ </a:t>
              </a:r>
            </a:p>
            <a:p>
              <a:pPr algn="ctr"/>
              <a:r>
                <a:rPr lang="ru-RU" sz="1067" dirty="0">
                  <a:latin typeface="Century Gothic" panose="020B0502020202020204" pitchFamily="34" charset="0"/>
                </a:rPr>
                <a:t>(0-49)</a:t>
              </a:r>
              <a:endParaRPr lang="en-US" sz="1067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="" xmlns:a16="http://schemas.microsoft.com/office/drawing/2014/main" id="{F1DA5C09-0AA0-3A46-98D0-C4584C233D3D}"/>
                </a:ext>
              </a:extLst>
            </p:cNvPr>
            <p:cNvSpPr/>
            <p:nvPr/>
          </p:nvSpPr>
          <p:spPr>
            <a:xfrm>
              <a:off x="624352" y="2876550"/>
              <a:ext cx="747248" cy="152400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entury Gothic" panose="020B0502020202020204" pitchFamily="34" charset="0"/>
                </a:rPr>
                <a:t>70% (112 ПОО)</a:t>
              </a:r>
              <a:endPara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927560" y="140648"/>
            <a:ext cx="2264440" cy="6717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33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Дальневосточный</a:t>
            </a:r>
            <a:endParaRPr lang="ru-RU" sz="11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Еврейская автономная область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Забайкальский край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3 - Республика Саха (Якутия)</a:t>
            </a:r>
          </a:p>
          <a:p>
            <a:r>
              <a:rPr lang="ru-RU" sz="1133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Приволжский</a:t>
            </a:r>
            <a:endParaRPr lang="ru-RU" sz="11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 Кировская область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5 - Нижегородская область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6 - Пермский край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7 - Республика Башкортостан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8 - Республика Марий Эл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9 - Республика Мордовия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10 - Республика Татарстан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11 - Саратовская область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12 - Удмуртская республика</a:t>
            </a:r>
          </a:p>
          <a:p>
            <a:r>
              <a:rPr lang="ru-RU" sz="1133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Северо-Западный</a:t>
            </a:r>
            <a:endParaRPr lang="ru-RU" sz="11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13 - Архангельская область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14 - г. Санкт-Петербург</a:t>
            </a:r>
          </a:p>
          <a:p>
            <a:r>
              <a:rPr lang="ru-RU" sz="1133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Северо-Кавказский</a:t>
            </a:r>
            <a:endParaRPr lang="ru-RU" sz="11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15 - р. Северная Осетия - Алания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16 - Ставропольский край</a:t>
            </a:r>
          </a:p>
          <a:p>
            <a:r>
              <a:rPr lang="ru-RU" sz="1133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Сибирский</a:t>
            </a:r>
            <a:endParaRPr lang="ru-RU" sz="11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17 - Алтайский край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18 - Иркутская область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19 - Новосибирская область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20 - Омская область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21 - Республика Хакассия</a:t>
            </a:r>
          </a:p>
          <a:p>
            <a:r>
              <a:rPr lang="ru-RU" sz="1133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Уральский</a:t>
            </a:r>
            <a:endParaRPr lang="ru-RU" sz="11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22 - Курганская область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23 - Свердловская область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24 - Ханты-Мансийский АО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25 - Челябинская область</a:t>
            </a:r>
          </a:p>
          <a:p>
            <a:r>
              <a:rPr lang="ru-RU" sz="1133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Южный</a:t>
            </a:r>
            <a:endParaRPr lang="ru-RU" sz="11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26 - Астраханская область</a:t>
            </a:r>
          </a:p>
          <a:p>
            <a:r>
              <a:rPr lang="ru-RU" sz="1133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27 - Краснодарский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5436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AB2D3A9-6F4D-344C-9378-75484DCB9681}"/>
              </a:ext>
            </a:extLst>
          </p:cNvPr>
          <p:cNvSpPr/>
          <p:nvPr/>
        </p:nvSpPr>
        <p:spPr>
          <a:xfrm>
            <a:off x="609601" y="1348006"/>
            <a:ext cx="812801" cy="741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B9D3BC8-4C2E-D642-88E4-84578137B50B}"/>
              </a:ext>
            </a:extLst>
          </p:cNvPr>
          <p:cNvSpPr/>
          <p:nvPr/>
        </p:nvSpPr>
        <p:spPr>
          <a:xfrm>
            <a:off x="609601" y="2241740"/>
            <a:ext cx="812801" cy="7416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076D6E-3CB7-EA4F-ABFD-595DE2B0EE21}"/>
              </a:ext>
            </a:extLst>
          </p:cNvPr>
          <p:cNvSpPr/>
          <p:nvPr/>
        </p:nvSpPr>
        <p:spPr>
          <a:xfrm>
            <a:off x="609601" y="3135473"/>
            <a:ext cx="812801" cy="7416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5CD267-2D39-FE4D-BC18-DAEEB463CDD3}"/>
              </a:ext>
            </a:extLst>
          </p:cNvPr>
          <p:cNvSpPr/>
          <p:nvPr/>
        </p:nvSpPr>
        <p:spPr>
          <a:xfrm>
            <a:off x="609601" y="4029206"/>
            <a:ext cx="812801" cy="7416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775A980-2741-5448-BD3E-04D26523D23F}"/>
              </a:ext>
            </a:extLst>
          </p:cNvPr>
          <p:cNvSpPr/>
          <p:nvPr/>
        </p:nvSpPr>
        <p:spPr>
          <a:xfrm>
            <a:off x="609601" y="4922941"/>
            <a:ext cx="812801" cy="7416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1DA5C09-0AA0-3A46-98D0-C4584C233D3D}"/>
              </a:ext>
            </a:extLst>
          </p:cNvPr>
          <p:cNvSpPr/>
          <p:nvPr/>
        </p:nvSpPr>
        <p:spPr>
          <a:xfrm>
            <a:off x="1524000" y="1342514"/>
            <a:ext cx="9818840" cy="7416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Воспитательная работа в большинстве организаций не рассматривается в качестве важнейшего вида деятельности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07B2946-65C5-5F42-A91F-56D2D1645332}"/>
              </a:ext>
            </a:extLst>
          </p:cNvPr>
          <p:cNvSpPr txBox="1"/>
          <p:nvPr/>
        </p:nvSpPr>
        <p:spPr>
          <a:xfrm>
            <a:off x="609601" y="86266"/>
            <a:ext cx="10062239" cy="136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4"/>
            <a:r>
              <a:rPr lang="ru-RU" sz="37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РЕЗЮМЕ</a:t>
            </a:r>
          </a:p>
          <a:p>
            <a:pPr defTabSz="914194"/>
            <a:r>
              <a:rPr lang="ru-RU" sz="2133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(по итогам мониторинга воспитательной работы в ПОО за 2018 год)</a:t>
            </a:r>
            <a:endParaRPr lang="ru-RU" sz="2133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defTabSz="914194"/>
            <a:endParaRPr lang="ru-RU" sz="2400" b="1" dirty="0">
              <a:solidFill>
                <a:schemeClr val="accent4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="" xmlns:a16="http://schemas.microsoft.com/office/drawing/2014/main" id="{F1DA5C09-0AA0-3A46-98D0-C4584C233D3D}"/>
              </a:ext>
            </a:extLst>
          </p:cNvPr>
          <p:cNvSpPr/>
          <p:nvPr/>
        </p:nvSpPr>
        <p:spPr>
          <a:xfrm>
            <a:off x="1473201" y="2241740"/>
            <a:ext cx="9818840" cy="7416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Ряду ПОО не ясны цели воспитательной работы.</a:t>
            </a:r>
          </a:p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Большинство ПОО испытывают затруднения с измерением результативности ВР 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="" xmlns:a16="http://schemas.microsoft.com/office/drawing/2014/main" id="{F1DA5C09-0AA0-3A46-98D0-C4584C233D3D}"/>
              </a:ext>
            </a:extLst>
          </p:cNvPr>
          <p:cNvSpPr/>
          <p:nvPr/>
        </p:nvSpPr>
        <p:spPr>
          <a:xfrm>
            <a:off x="1524000" y="3140553"/>
            <a:ext cx="9818840" cy="7416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Воспитательная работа многих ПОО не позволяет сформировать у обучающихся все необходимые профессиональные и личностные компетенции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="" xmlns:a16="http://schemas.microsoft.com/office/drawing/2014/main" id="{F1DA5C09-0AA0-3A46-98D0-C4584C233D3D}"/>
              </a:ext>
            </a:extLst>
          </p:cNvPr>
          <p:cNvSpPr/>
          <p:nvPr/>
        </p:nvSpPr>
        <p:spPr>
          <a:xfrm>
            <a:off x="1483360" y="4044446"/>
            <a:ext cx="9818840" cy="7416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ВР ряда ПОО ориентирована исключительно на даты и проведение различных мероприятий. Проектный подход  в ВР ПОО практически не применяют, стратегические ориентиры не заданы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13">
            <a:extLst>
              <a:ext uri="{FF2B5EF4-FFF2-40B4-BE49-F238E27FC236}">
                <a16:creationId xmlns="" xmlns:a16="http://schemas.microsoft.com/office/drawing/2014/main" id="{F1DA5C09-0AA0-3A46-98D0-C4584C233D3D}"/>
              </a:ext>
            </a:extLst>
          </p:cNvPr>
          <p:cNvSpPr/>
          <p:nvPr/>
        </p:nvSpPr>
        <p:spPr>
          <a:xfrm>
            <a:off x="1524000" y="4948340"/>
            <a:ext cx="9818840" cy="7416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Финансовое обеспечение воспитательной работы при ее проектировании не проработано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="" xmlns:a16="http://schemas.microsoft.com/office/drawing/2014/main" id="{1775A980-2741-5448-BD3E-04D26523D23F}"/>
              </a:ext>
            </a:extLst>
          </p:cNvPr>
          <p:cNvSpPr/>
          <p:nvPr/>
        </p:nvSpPr>
        <p:spPr>
          <a:xfrm>
            <a:off x="609601" y="5811593"/>
            <a:ext cx="812801" cy="741609"/>
          </a:xfrm>
          <a:prstGeom prst="rect">
            <a:avLst/>
          </a:prstGeom>
          <a:solidFill>
            <a:srgbClr val="8FB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34" name="Rectangle 13">
            <a:extLst>
              <a:ext uri="{FF2B5EF4-FFF2-40B4-BE49-F238E27FC236}">
                <a16:creationId xmlns="" xmlns:a16="http://schemas.microsoft.com/office/drawing/2014/main" id="{F1DA5C09-0AA0-3A46-98D0-C4584C233D3D}"/>
              </a:ext>
            </a:extLst>
          </p:cNvPr>
          <p:cNvSpPr/>
          <p:nvPr/>
        </p:nvSpPr>
        <p:spPr>
          <a:xfrm>
            <a:off x="1524000" y="5836992"/>
            <a:ext cx="9818840" cy="7416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При осуществлении воспитательной работы имеются проблемы организационного характера, нет распределения функций, полномочий и ответственности между субъектами ВР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3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2201</Words>
  <Application>Microsoft Office PowerPoint</Application>
  <PresentationFormat>Широкоэкранный</PresentationFormat>
  <Paragraphs>289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Lato Light</vt:lpstr>
      <vt:lpstr>League Spartan</vt:lpstr>
      <vt:lpstr>Mukta ExtraLight</vt:lpstr>
      <vt:lpstr>Poppins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ВОПРОСЫ, НА КОТОРЫЕ НУЖНО  НАЙТИ ОТВЕТЫ ПРЯМО СЕЙЧАС</vt:lpstr>
      <vt:lpstr>ГЛОБАЛЬНЫЕ ТРЕНДЫ,  МЕНЯЮЩИЕ РЕАЛЬНОСТЬ</vt:lpstr>
      <vt:lpstr>ОСНОВНЫЕ НАВЫКИ И БАЗОВЫЕ ГРАМОТНОСТИ XXI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ГЛОБАЛЬНЫЕ ТРЕНДЫ,  МЕНЯЮЩИЕ РЕАЛЬНОСТЬ</vt:lpstr>
      <vt:lpstr>Презентация PowerPoint</vt:lpstr>
      <vt:lpstr>Презентация PowerPoint</vt:lpstr>
      <vt:lpstr>Презентация PowerPoint</vt:lpstr>
      <vt:lpstr>СРАВНЕНИЕ ПОНЯТИЙ</vt:lpstr>
      <vt:lpstr>ОПРЕДЕЛЕНИЕ ПОНЯТИЯ «ПРОЕКТ»</vt:lpstr>
      <vt:lpstr>Презентация PowerPoint</vt:lpstr>
      <vt:lpstr>Презентация PowerPoint</vt:lpstr>
      <vt:lpstr>ИНТЕГРАТИВНЫЙ   ПОДХОД В ОБРАЗОВАНИИ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Интегративная методика развития системы воспитания и социализации обучающихся ПОО</dc:title>
  <dc:creator>Кондратьева Ольга Геннадьевна</dc:creator>
  <cp:lastModifiedBy>Кондратьева Ольга Геннадьевна</cp:lastModifiedBy>
  <cp:revision>48</cp:revision>
  <cp:lastPrinted>2020-04-08T02:11:05Z</cp:lastPrinted>
  <dcterms:created xsi:type="dcterms:W3CDTF">2020-04-07T10:16:13Z</dcterms:created>
  <dcterms:modified xsi:type="dcterms:W3CDTF">2020-05-12T10:31:52Z</dcterms:modified>
</cp:coreProperties>
</file>