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6" r:id="rId7"/>
    <p:sldId id="286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99849BD4-43AC-4387-9FBF-99A285CEB6D1}">
          <p14:sldIdLst>
            <p14:sldId id="256"/>
            <p14:sldId id="259"/>
            <p14:sldId id="257"/>
            <p14:sldId id="258"/>
            <p14:sldId id="260"/>
          </p14:sldIdLst>
        </p14:section>
        <p14:section name="Раздел по умолчанию" id="{A748092C-6E87-4A13-97C6-D68875C8861B}">
          <p14:sldIdLst>
            <p14:sldId id="266"/>
            <p14:sldId id="28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3C59"/>
    <a:srgbClr val="F15B4E"/>
    <a:srgbClr val="93A0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2" autoAdjust="0"/>
    <p:restoredTop sz="94660"/>
  </p:normalViewPr>
  <p:slideViewPr>
    <p:cSldViewPr snapToGrid="0">
      <p:cViewPr varScale="1">
        <p:scale>
          <a:sx n="55" d="100"/>
          <a:sy n="55" d="100"/>
        </p:scale>
        <p:origin x="634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4FB576-A1D5-4D2F-A7CB-8F931AD2BE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3A01985-B26B-4BC3-AC9C-6C6E1025CC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89B2F6A-8E95-4E77-8CBC-8ECD9E076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6D8EC-B1A6-422B-B5B4-E090068F4BBD}" type="datetimeFigureOut">
              <a:rPr lang="ru-RU" smtClean="0"/>
              <a:t>10.05.2021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37C7D2-F2B6-4EDE-9514-C910EE921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80B97D-D747-41B5-923B-510F33932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C761D-3CEB-4725-8F08-7FDF2401AA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2232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C0FF3A-1EA3-434A-B61E-87F9B3BF0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1FC9446-0F21-4FBC-92B0-B79F286311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362C8FC-7B66-4DDA-B644-26E197BA5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6D8EC-B1A6-422B-B5B4-E090068F4BBD}" type="datetimeFigureOut">
              <a:rPr lang="ru-RU" smtClean="0"/>
              <a:t>10.05.2021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200EB1-93C2-4FF1-9F5C-C3E721EA0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A770230-D533-48E6-8BE8-EBA547C17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C761D-3CEB-4725-8F08-7FDF2401AA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6132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141753D-2BAE-41DA-8694-CC52D0C837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9C93D9C-C96E-428C-9B20-57F2198C29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F9849E7-CA69-48C8-8839-87C70DE66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6D8EC-B1A6-422B-B5B4-E090068F4BBD}" type="datetimeFigureOut">
              <a:rPr lang="ru-RU" smtClean="0"/>
              <a:t>10.05.2021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E77173-B1CD-41CB-9AB6-81A50C1BF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D4E5B2-EC0F-4974-8F5C-CC9F5944A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C761D-3CEB-4725-8F08-7FDF2401AA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4671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FA94AC-5C2C-44CD-B56C-10856EE9F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B20F335-BBCF-4A30-BCC9-53EC1D32FE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46F24F-C177-4714-9F67-5FB8312E1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6D8EC-B1A6-422B-B5B4-E090068F4BBD}" type="datetimeFigureOut">
              <a:rPr lang="ru-RU" smtClean="0"/>
              <a:t>10.05.2021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77F4352-EC1A-4E36-9728-D5E96324D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2D3D7C-5109-4D39-B088-92A32AF26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C761D-3CEB-4725-8F08-7FDF2401AA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563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02AACB-66D7-4D50-9256-DC08BC1C7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C976DD8-2570-497C-9FB9-226C5281DC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5F85E15-A01F-4A5F-9193-334E1FA04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6D8EC-B1A6-422B-B5B4-E090068F4BBD}" type="datetimeFigureOut">
              <a:rPr lang="ru-RU" smtClean="0"/>
              <a:t>10.05.2021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EACD9ED-B661-4EC2-BA3D-9F4FA3143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4D7D83-2E12-4DB4-ABDE-42C6DB38B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C761D-3CEB-4725-8F08-7FDF2401AA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5328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9D814F-5A87-404D-8C7B-345AC30B9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0F73738-C6A3-4073-A341-C84EB8C31A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0EE4BE1-4708-4A20-BA81-BDE9BB1937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8D7DF52-D0FC-4208-BFB0-C9C0D2E9E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6D8EC-B1A6-422B-B5B4-E090068F4BBD}" type="datetimeFigureOut">
              <a:rPr lang="ru-RU" smtClean="0"/>
              <a:t>10.05.2021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F3C036C-A703-4729-B3BA-AC50D577A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71E01D2-40AF-4051-ABDD-1BAAA4C6C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C761D-3CEB-4725-8F08-7FDF2401AA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2043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594693-FF82-4A4F-B122-C5805DF47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58D8CFA-3BC3-4083-9379-290E35097D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FE0ED2F-C6DD-4D54-8DC9-3EAAF2D5CC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A2E5537-581B-45DC-864B-690820CA16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511EEBD-050D-4021-BD64-9DAD91DC77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B9B6501-B9FA-49BF-8B74-7E7727CDB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6D8EC-B1A6-422B-B5B4-E090068F4BBD}" type="datetimeFigureOut">
              <a:rPr lang="ru-RU" smtClean="0"/>
              <a:t>10.05.2021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3088551-2A05-4E13-ACEF-913069AFF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6388D25-7B47-41CF-88A4-B6295FE09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C761D-3CEB-4725-8F08-7FDF2401AA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33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5CFC29-E7B7-4FDE-A3CB-B387689D2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028BBE9-3121-4686-8FE8-3328DC7FE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6D8EC-B1A6-422B-B5B4-E090068F4BBD}" type="datetimeFigureOut">
              <a:rPr lang="ru-RU" smtClean="0"/>
              <a:t>10.05.2021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940192C-FDDA-4420-9FB3-ACB5F092E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06CDB26-A786-459A-B193-44FD4A0B5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C761D-3CEB-4725-8F08-7FDF2401AA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9129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54ADBF8-22F4-44F0-8650-CB3182AFF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6D8EC-B1A6-422B-B5B4-E090068F4BBD}" type="datetimeFigureOut">
              <a:rPr lang="ru-RU" smtClean="0"/>
              <a:t>10.05.2021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04A7CED-7C82-4436-8A9B-F9F3ACE99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FF83957-270C-43A9-BA96-70C886D15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C761D-3CEB-4725-8F08-7FDF2401AA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4938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3128CE-C467-4DD4-88C5-FDF4C279F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ED47045-8209-4CD8-84A4-EBAC5DB82C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70D04CD-587D-4752-816D-D481FB36C5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296ABB9-F837-4C9B-956C-4125F8322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6D8EC-B1A6-422B-B5B4-E090068F4BBD}" type="datetimeFigureOut">
              <a:rPr lang="ru-RU" smtClean="0"/>
              <a:t>10.05.2021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1B1101B-F12E-4A54-8535-0BE825C87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CBE94C-608B-4751-82AD-A5A373EBF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C761D-3CEB-4725-8F08-7FDF2401AA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6521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63D7B8-79A4-41F5-B35A-35EF3AFF0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F040AE2-C29A-45E3-BED1-74131FA1C1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4B0A9CC-880C-4009-92A0-7488B12563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98FE6D5-88E3-43B0-A49A-EFA6FFD90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6D8EC-B1A6-422B-B5B4-E090068F4BBD}" type="datetimeFigureOut">
              <a:rPr lang="ru-RU" smtClean="0"/>
              <a:t>10.05.2021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E1DF137-BBFC-4E7C-875C-2B49EFD6C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DA3D820-CD9A-44D1-8CDE-6F45EB1E8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C761D-3CEB-4725-8F08-7FDF2401AA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9750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5000">
              <a:schemeClr val="bg1"/>
            </a:gs>
            <a:gs pos="2000">
              <a:srgbClr val="7484AB"/>
            </a:gs>
            <a:gs pos="62000">
              <a:schemeClr val="bg1"/>
            </a:gs>
            <a:gs pos="0">
              <a:srgbClr val="7484AB"/>
            </a:gs>
            <a:gs pos="79000">
              <a:srgbClr val="C8D6FA"/>
            </a:gs>
            <a:gs pos="100000">
              <a:srgbClr val="7484AB"/>
            </a:gs>
          </a:gsLst>
          <a:lin ang="7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593EE4-DFC9-4044-B9C6-8BAA166C3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7E4CC82-636F-404F-B766-62E3DAD8FB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45B4C1C-7FC0-4F44-8209-FFD144B3D5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76D8EC-B1A6-422B-B5B4-E090068F4BBD}" type="datetimeFigureOut">
              <a:rPr lang="ru-RU" smtClean="0"/>
              <a:t>10.05.2021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CE14B3-772F-4F35-B833-AB29F5F560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D22C29-C0DB-472C-BBC3-698904736D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AC761D-3CEB-4725-8F08-7FDF2401AA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1894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mkpo@coko38.ru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EBB79F-3C60-44C4-BD88-83D14961AE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74858" y="2309845"/>
            <a:ext cx="9282751" cy="2387600"/>
          </a:xfrm>
        </p:spPr>
        <p:txBody>
          <a:bodyPr anchor="ctr">
            <a:normAutofit/>
          </a:bodyPr>
          <a:lstStyle/>
          <a:p>
            <a:r>
              <a:rPr lang="ru-RU" sz="4000" b="1" dirty="0">
                <a:solidFill>
                  <a:srgbClr val="F15B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и проведение ВПР в СПО </a:t>
            </a:r>
            <a:br>
              <a:rPr lang="ru-RU" sz="4000" b="1" dirty="0">
                <a:solidFill>
                  <a:srgbClr val="F15B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F15B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2021 году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58551B9-AE98-4341-9678-E90894A43E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10372" y="5654707"/>
            <a:ext cx="8081628" cy="47869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Лесная Татьяна Константиновна, </a:t>
            </a:r>
            <a:r>
              <a:rPr lang="ru-RU" sz="2800" b="1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к.и.н</a:t>
            </a: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., заведующий СИМСМКПО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69DB3447-C9CC-4EF8-9AE1-6CD6496E417B}"/>
              </a:ext>
            </a:extLst>
          </p:cNvPr>
          <p:cNvSpPr txBox="1">
            <a:spLocks/>
          </p:cNvSpPr>
          <p:nvPr/>
        </p:nvSpPr>
        <p:spPr>
          <a:xfrm>
            <a:off x="2782101" y="619560"/>
            <a:ext cx="7658346" cy="95739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>
                <a:solidFill>
                  <a:srgbClr val="373C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ГАУ ИО Центр оценки профессионального мастерства, квалификаций педагогов и мониторинга качества образования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CE1682E-C102-4068-90C6-E691D73A405A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04" t="31732" r="61175" b="28205"/>
          <a:stretch/>
        </p:blipFill>
        <p:spPr bwMode="auto">
          <a:xfrm>
            <a:off x="495417" y="41165"/>
            <a:ext cx="1677137" cy="1698850"/>
          </a:xfrm>
          <a:prstGeom prst="flowChartConnector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933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B33DCF-92AE-4E30-B5C6-18BDC486F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988"/>
            <a:ext cx="10515600" cy="465397"/>
          </a:xfrm>
        </p:spPr>
        <p:txBody>
          <a:bodyPr anchor="t">
            <a:normAutofit fontScale="90000"/>
          </a:bodyPr>
          <a:lstStyle/>
          <a:p>
            <a:pPr algn="ctr"/>
            <a:r>
              <a:rPr lang="ru-RU" sz="4000" b="1" dirty="0">
                <a:solidFill>
                  <a:srgbClr val="F15B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Нормативная документация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359D579E-FE7B-4EA7-AB8E-5412A18055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8110" y="616286"/>
            <a:ext cx="4387710" cy="54677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rgbClr val="373C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Письмо Рособрнадзора от 25.02.2021 № 14-22 «О проведении всероссийских проверочных работ для обучающихся по образовательным программам  среднего профессионального образования в 2021 году»</a:t>
            </a:r>
          </a:p>
          <a:p>
            <a:pPr marL="0" indent="0">
              <a:buNone/>
            </a:pPr>
            <a:endParaRPr lang="ru-RU" sz="2000" dirty="0">
              <a:solidFill>
                <a:srgbClr val="373C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>
              <a:solidFill>
                <a:srgbClr val="373C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>
                <a:solidFill>
                  <a:srgbClr val="373C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Распоряжение министерства образования Иркутской области от 12 апреля  2021 года № 551-мр «Об операторе и координаторе проведения всероссийских проверочных работ в Иркутской области»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7470932-457D-4463-9CDA-A7CEC8AD7B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296" t="15238" r="35255" b="6530"/>
          <a:stretch/>
        </p:blipFill>
        <p:spPr>
          <a:xfrm>
            <a:off x="410504" y="867748"/>
            <a:ext cx="3144374" cy="4264187"/>
          </a:xfrm>
          <a:prstGeom prst="rect">
            <a:avLst/>
          </a:prstGeom>
          <a:ln>
            <a:solidFill>
              <a:srgbClr val="373C59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A856E0A-13E5-4190-9E8C-BA759DD1AD5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521" t="11838" r="35255" b="5442"/>
          <a:stretch/>
        </p:blipFill>
        <p:spPr>
          <a:xfrm>
            <a:off x="2701191" y="2421553"/>
            <a:ext cx="3405674" cy="4351338"/>
          </a:xfrm>
          <a:prstGeom prst="rect">
            <a:avLst/>
          </a:prstGeom>
          <a:ln>
            <a:solidFill>
              <a:srgbClr val="373C59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8" name="Стрелка: вправо 7">
            <a:extLst>
              <a:ext uri="{FF2B5EF4-FFF2-40B4-BE49-F238E27FC236}">
                <a16:creationId xmlns:a16="http://schemas.microsoft.com/office/drawing/2014/main" id="{96B3A120-0B58-42DF-AB74-EDD7FD8926FF}"/>
              </a:ext>
            </a:extLst>
          </p:cNvPr>
          <p:cNvSpPr/>
          <p:nvPr/>
        </p:nvSpPr>
        <p:spPr>
          <a:xfrm>
            <a:off x="4431998" y="1117163"/>
            <a:ext cx="2621902" cy="808734"/>
          </a:xfrm>
          <a:prstGeom prst="rightArrow">
            <a:avLst/>
          </a:prstGeom>
          <a:solidFill>
            <a:srgbClr val="93A0BF"/>
          </a:solidFill>
          <a:ln>
            <a:solidFill>
              <a:srgbClr val="373C59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: вправо 8">
            <a:extLst>
              <a:ext uri="{FF2B5EF4-FFF2-40B4-BE49-F238E27FC236}">
                <a16:creationId xmlns:a16="http://schemas.microsoft.com/office/drawing/2014/main" id="{4B149624-884B-42A5-8748-8FF6D66A4DFD}"/>
              </a:ext>
            </a:extLst>
          </p:cNvPr>
          <p:cNvSpPr/>
          <p:nvPr/>
        </p:nvSpPr>
        <p:spPr>
          <a:xfrm>
            <a:off x="6207179" y="4000249"/>
            <a:ext cx="1350617" cy="808734"/>
          </a:xfrm>
          <a:prstGeom prst="rightArrow">
            <a:avLst/>
          </a:prstGeom>
          <a:solidFill>
            <a:srgbClr val="93A0BF"/>
          </a:solidFill>
          <a:ln>
            <a:solidFill>
              <a:srgbClr val="373C59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ловина рамки 9">
            <a:extLst>
              <a:ext uri="{FF2B5EF4-FFF2-40B4-BE49-F238E27FC236}">
                <a16:creationId xmlns:a16="http://schemas.microsoft.com/office/drawing/2014/main" id="{56B0E7C6-8EF0-457C-8107-6EADF7030DA6}"/>
              </a:ext>
            </a:extLst>
          </p:cNvPr>
          <p:cNvSpPr/>
          <p:nvPr/>
        </p:nvSpPr>
        <p:spPr>
          <a:xfrm rot="13467249">
            <a:off x="9535887" y="5021319"/>
            <a:ext cx="615821" cy="615820"/>
          </a:xfrm>
          <a:prstGeom prst="halfFrame">
            <a:avLst/>
          </a:prstGeom>
          <a:solidFill>
            <a:srgbClr val="93A0BF"/>
          </a:solidFill>
          <a:ln>
            <a:solidFill>
              <a:srgbClr val="373C59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7E47725-DAC7-44A4-A029-D45E31CCB156}"/>
              </a:ext>
            </a:extLst>
          </p:cNvPr>
          <p:cNvSpPr txBox="1"/>
          <p:nvPr/>
        </p:nvSpPr>
        <p:spPr>
          <a:xfrm>
            <a:off x="7347857" y="5764660"/>
            <a:ext cx="46139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F15B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оператор – </a:t>
            </a:r>
          </a:p>
          <a:p>
            <a:pPr algn="ctr"/>
            <a:r>
              <a:rPr lang="ru-RU" sz="2800" b="1" dirty="0">
                <a:solidFill>
                  <a:srgbClr val="F15B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ГАУ ИО ЦОПМКиМКО </a:t>
            </a:r>
          </a:p>
        </p:txBody>
      </p:sp>
    </p:spTree>
    <p:extLst>
      <p:ext uri="{BB962C8B-B14F-4D97-AF65-F5344CB8AC3E}">
        <p14:creationId xmlns:p14="http://schemas.microsoft.com/office/powerpoint/2010/main" val="267704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F6FAAE-B991-4F44-8247-A915374A7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864" y="0"/>
            <a:ext cx="10515600" cy="63012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solidFill>
                  <a:srgbClr val="F15B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проведения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D63085-CA7B-43E5-A10B-0414901F28A3}"/>
              </a:ext>
            </a:extLst>
          </p:cNvPr>
          <p:cNvSpPr txBox="1"/>
          <p:nvPr/>
        </p:nvSpPr>
        <p:spPr>
          <a:xfrm>
            <a:off x="188095" y="525504"/>
            <a:ext cx="40632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373C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и сроки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015E75-BFB6-489C-90E4-7B569139E485}"/>
              </a:ext>
            </a:extLst>
          </p:cNvPr>
          <p:cNvSpPr txBox="1"/>
          <p:nvPr/>
        </p:nvSpPr>
        <p:spPr>
          <a:xfrm>
            <a:off x="102918" y="951591"/>
            <a:ext cx="120890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ru-RU" sz="2000" dirty="0">
                <a:solidFill>
                  <a:srgbClr val="373C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организации СПО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ru-RU" sz="2000" dirty="0">
                <a:solidFill>
                  <a:srgbClr val="373C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 1 курса, поступившие на базе ООО (очное обучение)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ru-RU" sz="2000" dirty="0">
                <a:solidFill>
                  <a:srgbClr val="373C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обучающиеся, завершившие освоение общеобразовательных предметов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ru-RU" sz="2000" dirty="0">
                <a:solidFill>
                  <a:srgbClr val="373C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000" b="1" dirty="0">
                <a:solidFill>
                  <a:srgbClr val="F15B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сентября </a:t>
            </a:r>
            <a:r>
              <a:rPr lang="ru-RU" sz="2000" dirty="0">
                <a:solidFill>
                  <a:srgbClr val="373C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000" b="1" dirty="0">
                <a:solidFill>
                  <a:srgbClr val="F15B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октября </a:t>
            </a:r>
            <a:r>
              <a:rPr lang="ru-RU" sz="2000" dirty="0">
                <a:solidFill>
                  <a:srgbClr val="373C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г. (даты выбирает ОО СПО)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869DC3C-2DC0-4C1B-8DD1-05145D8E9C6C}"/>
              </a:ext>
            </a:extLst>
          </p:cNvPr>
          <p:cNvSpPr txBox="1"/>
          <p:nvPr/>
        </p:nvSpPr>
        <p:spPr>
          <a:xfrm>
            <a:off x="51459" y="2701117"/>
            <a:ext cx="11895118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000">
              <a:buFont typeface="Courier New" panose="02070309020205020404" pitchFamily="49" charset="0"/>
              <a:buChar char="o"/>
            </a:pPr>
            <a:r>
              <a:rPr lang="ru-RU" sz="1900" b="1" dirty="0">
                <a:solidFill>
                  <a:srgbClr val="373C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</a:t>
            </a:r>
            <a:r>
              <a:rPr lang="ru-RU" sz="1900" dirty="0">
                <a:solidFill>
                  <a:srgbClr val="373C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программам подготовки </a:t>
            </a:r>
            <a:r>
              <a:rPr lang="ru-RU" sz="1900" b="1" i="1" dirty="0">
                <a:solidFill>
                  <a:srgbClr val="373C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специалистов среднего звена</a:t>
            </a:r>
            <a:r>
              <a:rPr lang="ru-RU" sz="1900" i="1" dirty="0">
                <a:solidFill>
                  <a:srgbClr val="373C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>
                <a:solidFill>
                  <a:srgbClr val="373C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 таковым относятся: обучающиеся 1 курса и завершившие освоение общеобразовательной программы среднего общего образования)                      </a:t>
            </a:r>
            <a:r>
              <a:rPr lang="ru-RU" sz="1900" b="1" dirty="0">
                <a:solidFill>
                  <a:srgbClr val="F15B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пишут 2 работы</a:t>
            </a:r>
            <a:r>
              <a:rPr lang="ru-RU" sz="1900" dirty="0">
                <a:solidFill>
                  <a:srgbClr val="373C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720000" indent="-360000" algn="just">
              <a:buFontTx/>
              <a:buChar char="-"/>
            </a:pPr>
            <a:r>
              <a:rPr lang="ru-RU" sz="1900" dirty="0">
                <a:solidFill>
                  <a:srgbClr val="373C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проверочная работа с оценкой </a:t>
            </a:r>
            <a:r>
              <a:rPr lang="ru-RU" sz="1900" b="1" u="sng" dirty="0">
                <a:solidFill>
                  <a:srgbClr val="373C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метапредметных</a:t>
            </a:r>
            <a:r>
              <a:rPr lang="ru-RU" sz="1900" dirty="0">
                <a:solidFill>
                  <a:srgbClr val="373C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результатов обучения в соответствии с ФГОС ООО и ФГОС СОО;</a:t>
            </a:r>
          </a:p>
          <a:p>
            <a:pPr marL="720000" indent="-360000" algn="just">
              <a:buFontTx/>
              <a:buChar char="-"/>
            </a:pPr>
            <a:r>
              <a:rPr lang="ru-RU" sz="1900" dirty="0">
                <a:solidFill>
                  <a:srgbClr val="373C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проверочная работа </a:t>
            </a:r>
            <a:r>
              <a:rPr lang="ru-RU" sz="1900" b="1" u="sng" dirty="0">
                <a:solidFill>
                  <a:srgbClr val="373C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одному профильному учебному предмету, выбранному по решению образовательной организации</a:t>
            </a:r>
            <a:r>
              <a:rPr lang="ru-RU" sz="1900" u="sng" dirty="0">
                <a:solidFill>
                  <a:srgbClr val="373C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>
                <a:solidFill>
                  <a:srgbClr val="373C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перечня: русский язык, математика, физика, химия, биология, естествознание, география, история, обществознание, иностранные языки (английский язык, немецкий язык, французский язык), информатика.</a:t>
            </a:r>
          </a:p>
          <a:p>
            <a:pPr indent="450000">
              <a:buFont typeface="Courier New" panose="02070309020205020404" pitchFamily="49" charset="0"/>
              <a:buChar char="o"/>
            </a:pPr>
            <a:r>
              <a:rPr lang="ru-RU" sz="1900" b="1" dirty="0">
                <a:solidFill>
                  <a:srgbClr val="373C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</a:t>
            </a:r>
            <a:r>
              <a:rPr lang="ru-RU" sz="1900" dirty="0">
                <a:solidFill>
                  <a:srgbClr val="373C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программам подготовки </a:t>
            </a:r>
            <a:r>
              <a:rPr lang="ru-RU" sz="1900" b="1" i="1" dirty="0">
                <a:solidFill>
                  <a:srgbClr val="373C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квалифицированных рабочих, служащих</a:t>
            </a:r>
            <a:r>
              <a:rPr lang="ru-RU" sz="1900" i="1" dirty="0">
                <a:solidFill>
                  <a:srgbClr val="373C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>
                <a:solidFill>
                  <a:srgbClr val="373C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 таковым относятся: обучающиеся 1 курса и завершившие освоение общеобразовательной программы среднего общего образования) </a:t>
            </a:r>
            <a:r>
              <a:rPr lang="ru-RU" sz="1900" b="1" dirty="0">
                <a:solidFill>
                  <a:srgbClr val="F15B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пишут 1 работу</a:t>
            </a:r>
            <a:r>
              <a:rPr lang="ru-RU" sz="1900" dirty="0">
                <a:solidFill>
                  <a:srgbClr val="373C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720000" indent="-360000">
              <a:buFontTx/>
              <a:buChar char="-"/>
            </a:pPr>
            <a:r>
              <a:rPr lang="ru-RU" sz="1900" dirty="0">
                <a:solidFill>
                  <a:srgbClr val="373C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проверочная работа с оценкой </a:t>
            </a:r>
            <a:r>
              <a:rPr lang="ru-RU" sz="1900" b="1" u="sng" dirty="0">
                <a:solidFill>
                  <a:srgbClr val="373C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метапредметных</a:t>
            </a:r>
            <a:r>
              <a:rPr lang="ru-RU" sz="1900" dirty="0">
                <a:solidFill>
                  <a:srgbClr val="373C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результатов обучения в соответствии с ФГОС ООО и</a:t>
            </a:r>
          </a:p>
          <a:p>
            <a:pPr marL="360000"/>
            <a:r>
              <a:rPr lang="ru-RU" sz="1900" dirty="0">
                <a:solidFill>
                  <a:srgbClr val="373C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ФГОС СОО.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197F1DE-06AC-428C-81A1-DA965D6A1878}"/>
              </a:ext>
            </a:extLst>
          </p:cNvPr>
          <p:cNvSpPr txBox="1"/>
          <p:nvPr/>
        </p:nvSpPr>
        <p:spPr>
          <a:xfrm>
            <a:off x="102918" y="2275030"/>
            <a:ext cx="3100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373C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Измерители</a:t>
            </a:r>
          </a:p>
        </p:txBody>
      </p:sp>
    </p:spTree>
    <p:extLst>
      <p:ext uri="{BB962C8B-B14F-4D97-AF65-F5344CB8AC3E}">
        <p14:creationId xmlns:p14="http://schemas.microsoft.com/office/powerpoint/2010/main" val="33644251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1C1523DA-2EA3-4325-8380-3C2CB3D04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4967"/>
            <a:ext cx="10515600" cy="401219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rgbClr val="F15B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мероприятий</a:t>
            </a:r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D5C58D7C-B6B2-4A32-964E-96FE62AAED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2166097"/>
              </p:ext>
            </p:extLst>
          </p:nvPr>
        </p:nvGraphicFramePr>
        <p:xfrm>
          <a:off x="119743" y="663683"/>
          <a:ext cx="11952513" cy="59319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4086">
                  <a:extLst>
                    <a:ext uri="{9D8B030D-6E8A-4147-A177-3AD203B41FA5}">
                      <a16:colId xmlns:a16="http://schemas.microsoft.com/office/drawing/2014/main" val="1165445719"/>
                    </a:ext>
                  </a:extLst>
                </a:gridCol>
                <a:gridCol w="9198427">
                  <a:extLst>
                    <a:ext uri="{9D8B030D-6E8A-4147-A177-3AD203B41FA5}">
                      <a16:colId xmlns:a16="http://schemas.microsoft.com/office/drawing/2014/main" val="36987546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>
                          <a:solidFill>
                            <a:srgbClr val="373C5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Апрель</a:t>
                      </a:r>
                    </a:p>
                    <a:p>
                      <a:endParaRPr lang="ru-RU" sz="2000" b="1" dirty="0">
                        <a:solidFill>
                          <a:srgbClr val="373C5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0" dirty="0">
                          <a:solidFill>
                            <a:srgbClr val="373C5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Назначение ответственных организаторов ВПР в ОО СПО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3736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>
                          <a:solidFill>
                            <a:srgbClr val="F15B4E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апреля</a:t>
                      </a:r>
                    </a:p>
                    <a:p>
                      <a:endParaRPr lang="ru-RU" sz="2000" b="1" dirty="0">
                        <a:solidFill>
                          <a:srgbClr val="373C5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73C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F15B4E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ОО СПО реквизитами доступа в ФИС ОКО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73C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24495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F15B4E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12 мая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73C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F15B4E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Сбор данных об ОО СПО и участниках ВПР в ОО СПО, завершающих общеобразовательную подготовку в 2020-2021 учебном году, и об ОО, участвующих в проведении ВПР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73C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545556"/>
                  </a:ext>
                </a:extLst>
              </a:tr>
              <a:tr h="495283"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373C5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Апрель-ноябрь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rgbClr val="373C5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Консультирование ответственных организаторов ОО СПО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5750512"/>
                  </a:ext>
                </a:extLst>
              </a:tr>
              <a:tr h="587828"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373C5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Август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rgbClr val="373C5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Утверждение регламента проведения ВПР в ОО СПО в 2021 году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7553840"/>
                  </a:ext>
                </a:extLst>
              </a:tr>
              <a:tr h="774337"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373C5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Сентябрь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rgbClr val="373C5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Сбор данных об ОО СПО и участниках ВПР в ОО СПО, обучающихся на 1 курсе в 2021-2022 учебном году (поступивших на 1 курс)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388275"/>
                  </a:ext>
                </a:extLst>
              </a:tr>
              <a:tr h="965563"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373C5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сентября – </a:t>
                      </a:r>
                    </a:p>
                    <a:p>
                      <a:r>
                        <a:rPr lang="ru-RU" sz="2000" b="1" dirty="0">
                          <a:solidFill>
                            <a:srgbClr val="373C5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октября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rgbClr val="373C5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ВПР в ОО СПО. Заполнение и загрузка форма сбора результатов в личных кабинетах образовательных организаций в ФИС ОКО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95238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373C5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Конец ноября 2021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rgbClr val="373C5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Размещение результатов ВПР СПО в подсистеме «Аналитика» для региональных координаторов и образовательных организаций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64939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9608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844CFC-6167-4C5A-A0C5-47E2E70F8B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22895" y="263236"/>
            <a:ext cx="3469105" cy="803420"/>
          </a:xfrm>
        </p:spPr>
        <p:txBody>
          <a:bodyPr>
            <a:normAutofit fontScale="90000"/>
          </a:bodyPr>
          <a:lstStyle/>
          <a:p>
            <a:pPr fontAlgn="t"/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b="1" dirty="0">
                <a:solidFill>
                  <a:srgbClr val="F15B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coko38.ru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3AD5F45-12D1-49E1-BC17-018A3858F4C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5C63001-BC83-4934-8578-E245C6666F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09" t="7475" r="22841" b="18586"/>
          <a:stretch/>
        </p:blipFill>
        <p:spPr>
          <a:xfrm>
            <a:off x="209550" y="1066656"/>
            <a:ext cx="9308522" cy="5070764"/>
          </a:xfrm>
          <a:prstGeom prst="rect">
            <a:avLst/>
          </a:prstGeom>
          <a:ln>
            <a:solidFill>
              <a:srgbClr val="373C59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086956E-0FE7-4A2C-A960-2381EC54EA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474" r="25795" b="20607"/>
          <a:stretch/>
        </p:blipFill>
        <p:spPr>
          <a:xfrm>
            <a:off x="6879479" y="3255962"/>
            <a:ext cx="4861550" cy="265040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7" name="Стрелка: изогнутая 6">
            <a:extLst>
              <a:ext uri="{FF2B5EF4-FFF2-40B4-BE49-F238E27FC236}">
                <a16:creationId xmlns:a16="http://schemas.microsoft.com/office/drawing/2014/main" id="{2685EC87-1B13-4466-849E-14CEF6A32B2F}"/>
              </a:ext>
            </a:extLst>
          </p:cNvPr>
          <p:cNvSpPr/>
          <p:nvPr/>
        </p:nvSpPr>
        <p:spPr>
          <a:xfrm flipV="1">
            <a:off x="4398413" y="1859757"/>
            <a:ext cx="2741805" cy="3031839"/>
          </a:xfrm>
          <a:prstGeom prst="bentArrow">
            <a:avLst>
              <a:gd name="adj1" fmla="val 8222"/>
              <a:gd name="adj2" fmla="val 11203"/>
              <a:gd name="adj3" fmla="val 25000"/>
              <a:gd name="adj4" fmla="val 43750"/>
            </a:avLst>
          </a:prstGeom>
          <a:solidFill>
            <a:srgbClr val="F15B4E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3EF6FE49-97E4-445B-97E5-D650DFE7963D}"/>
              </a:ext>
            </a:extLst>
          </p:cNvPr>
          <p:cNvSpPr/>
          <p:nvPr/>
        </p:nvSpPr>
        <p:spPr>
          <a:xfrm>
            <a:off x="7308376" y="4312693"/>
            <a:ext cx="832514" cy="69204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1889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4F5963-6DE3-4A86-BCE8-A7E03AD82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335"/>
            <a:ext cx="10515600" cy="598735"/>
          </a:xfrm>
        </p:spPr>
        <p:txBody>
          <a:bodyPr anchor="ctr">
            <a:normAutofit/>
          </a:bodyPr>
          <a:lstStyle/>
          <a:p>
            <a:pPr algn="ctr"/>
            <a:r>
              <a:rPr lang="ru-RU" sz="3600" b="1" dirty="0">
                <a:solidFill>
                  <a:srgbClr val="F15B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формами</a:t>
            </a:r>
          </a:p>
        </p:txBody>
      </p:sp>
      <p:pic>
        <p:nvPicPr>
          <p:cNvPr id="4" name="Объект 7">
            <a:extLst>
              <a:ext uri="{FF2B5EF4-FFF2-40B4-BE49-F238E27FC236}">
                <a16:creationId xmlns:a16="http://schemas.microsoft.com/office/drawing/2014/main" id="{0D84502F-10AA-4E25-B010-C9E3343FA4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277" y="1500326"/>
            <a:ext cx="11148530" cy="4992549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0651BB5-8A89-4CB3-BFA3-CD4E8817D80D}"/>
              </a:ext>
            </a:extLst>
          </p:cNvPr>
          <p:cNvSpPr/>
          <p:nvPr/>
        </p:nvSpPr>
        <p:spPr>
          <a:xfrm>
            <a:off x="3020037" y="5746458"/>
            <a:ext cx="562062" cy="234892"/>
          </a:xfrm>
          <a:prstGeom prst="rect">
            <a:avLst/>
          </a:prstGeom>
          <a:noFill/>
          <a:ln w="28575">
            <a:solidFill>
              <a:srgbClr val="F15B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E9DCE9F-1698-43AB-84F3-C20764DCBB65}"/>
              </a:ext>
            </a:extLst>
          </p:cNvPr>
          <p:cNvSpPr/>
          <p:nvPr/>
        </p:nvSpPr>
        <p:spPr>
          <a:xfrm>
            <a:off x="1419136" y="1602296"/>
            <a:ext cx="1055615" cy="209725"/>
          </a:xfrm>
          <a:prstGeom prst="rect">
            <a:avLst/>
          </a:prstGeom>
          <a:noFill/>
          <a:ln w="28575">
            <a:solidFill>
              <a:srgbClr val="F15B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B60C63-32EC-49D1-A713-FDB2DDBD7E90}"/>
              </a:ext>
            </a:extLst>
          </p:cNvPr>
          <p:cNvSpPr txBox="1"/>
          <p:nvPr/>
        </p:nvSpPr>
        <p:spPr>
          <a:xfrm>
            <a:off x="5427677" y="5863904"/>
            <a:ext cx="40351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позднее 12 мая 2021 года</a:t>
            </a:r>
          </a:p>
        </p:txBody>
      </p:sp>
    </p:spTree>
    <p:extLst>
      <p:ext uri="{BB962C8B-B14F-4D97-AF65-F5344CB8AC3E}">
        <p14:creationId xmlns:p14="http://schemas.microsoft.com/office/powerpoint/2010/main" val="41070204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101BF3F-5261-4658-972A-F927770185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3964"/>
            <a:ext cx="10515600" cy="5982999"/>
          </a:xfrm>
        </p:spPr>
        <p:txBody>
          <a:bodyPr anchor="ctr">
            <a:normAutofit fontScale="85000" lnSpcReduction="20000"/>
          </a:bodyPr>
          <a:lstStyle/>
          <a:p>
            <a:pPr marL="0" indent="0" algn="ctr">
              <a:buNone/>
            </a:pPr>
            <a:endParaRPr lang="ru-RU" sz="4000" b="1" dirty="0">
              <a:solidFill>
                <a:srgbClr val="F15B4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4000" b="1" dirty="0">
              <a:solidFill>
                <a:srgbClr val="F15B4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5800" b="1" dirty="0">
              <a:solidFill>
                <a:srgbClr val="F15B4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5800" b="1" dirty="0">
                <a:solidFill>
                  <a:srgbClr val="F15B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  <a:p>
            <a:pPr marL="0" indent="0" algn="ctr">
              <a:buNone/>
            </a:pPr>
            <a:endParaRPr lang="ru-RU" sz="3600" b="1" dirty="0">
              <a:solidFill>
                <a:srgbClr val="F15B4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3600" b="1" dirty="0">
              <a:solidFill>
                <a:srgbClr val="F15B4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3600" b="1" dirty="0">
              <a:solidFill>
                <a:srgbClr val="F15B4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600" b="1" dirty="0">
                <a:solidFill>
                  <a:srgbClr val="F15B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Наши контакты: </a:t>
            </a:r>
          </a:p>
          <a:p>
            <a:pPr marL="0" indent="0" algn="ctr">
              <a:buNone/>
            </a:pPr>
            <a:r>
              <a:rPr lang="ru-RU" sz="3600" b="1" dirty="0">
                <a:solidFill>
                  <a:srgbClr val="373C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Сектор информационно-методического сопровождения мониторингов качества подготовки обучающихся  </a:t>
            </a:r>
          </a:p>
          <a:p>
            <a:pPr marL="0" indent="0" algn="ctr">
              <a:buNone/>
            </a:pP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Эл.почта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mkpo@coko38.ru</a:t>
            </a:r>
            <a:endParaRPr lang="ru-RU" sz="36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Тел.: 8(3952)500287 (</a:t>
            </a:r>
            <a:r>
              <a:rPr lang="ru-RU" sz="3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</a:t>
            </a:r>
            <a:r>
              <a:rPr lang="ru-RU" sz="3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118, 233, 357)</a:t>
            </a:r>
          </a:p>
          <a:p>
            <a:pPr marL="0" indent="0" algn="ctr">
              <a:buNone/>
            </a:pPr>
            <a:endParaRPr lang="ru-RU" sz="4000" b="1" dirty="0">
              <a:solidFill>
                <a:srgbClr val="F15B4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92370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3240</TotalTime>
  <Words>441</Words>
  <Application>Microsoft Office PowerPoint</Application>
  <PresentationFormat>Широкоэкранный</PresentationFormat>
  <Paragraphs>55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Courier New</vt:lpstr>
      <vt:lpstr>Times New Roman</vt:lpstr>
      <vt:lpstr>Тема Office</vt:lpstr>
      <vt:lpstr>Организация и проведение ВПР в СПО  в 2021 году</vt:lpstr>
      <vt:lpstr>Нормативная документация</vt:lpstr>
      <vt:lpstr>Особенности проведения</vt:lpstr>
      <vt:lpstr>План мероприятий</vt:lpstr>
      <vt:lpstr>  coko38.ru</vt:lpstr>
      <vt:lpstr>Работа с формами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Результаты регионального мониторинга обеспечения объективности</dc:title>
  <dc:creator>Младенцева Юлия Александровна</dc:creator>
  <cp:lastModifiedBy>admin</cp:lastModifiedBy>
  <cp:revision>160</cp:revision>
  <dcterms:created xsi:type="dcterms:W3CDTF">2021-02-18T07:59:16Z</dcterms:created>
  <dcterms:modified xsi:type="dcterms:W3CDTF">2021-05-10T11:32:39Z</dcterms:modified>
</cp:coreProperties>
</file>